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omments/modernComment_100_EC00051F.xml" ContentType="application/vnd.ms-powerpoint.comments+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comments/modernComment_20F_7B2D98E7.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47"/>
  </p:notesMasterIdLst>
  <p:sldIdLst>
    <p:sldId id="256" r:id="rId5"/>
    <p:sldId id="544" r:id="rId6"/>
    <p:sldId id="539" r:id="rId7"/>
    <p:sldId id="545" r:id="rId8"/>
    <p:sldId id="527" r:id="rId9"/>
    <p:sldId id="534" r:id="rId10"/>
    <p:sldId id="659" r:id="rId11"/>
    <p:sldId id="475" r:id="rId12"/>
    <p:sldId id="660" r:id="rId13"/>
    <p:sldId id="652" r:id="rId14"/>
    <p:sldId id="644" r:id="rId15"/>
    <p:sldId id="577" r:id="rId16"/>
    <p:sldId id="578" r:id="rId17"/>
    <p:sldId id="579" r:id="rId18"/>
    <p:sldId id="657" r:id="rId19"/>
    <p:sldId id="1102" r:id="rId20"/>
    <p:sldId id="569" r:id="rId21"/>
    <p:sldId id="559" r:id="rId22"/>
    <p:sldId id="666" r:id="rId23"/>
    <p:sldId id="668" r:id="rId24"/>
    <p:sldId id="637" r:id="rId25"/>
    <p:sldId id="326" r:id="rId26"/>
    <p:sldId id="655" r:id="rId27"/>
    <p:sldId id="630" r:id="rId28"/>
    <p:sldId id="649" r:id="rId29"/>
    <p:sldId id="648" r:id="rId30"/>
    <p:sldId id="650" r:id="rId31"/>
    <p:sldId id="639" r:id="rId32"/>
    <p:sldId id="656" r:id="rId33"/>
    <p:sldId id="661" r:id="rId34"/>
    <p:sldId id="662" r:id="rId35"/>
    <p:sldId id="658" r:id="rId36"/>
    <p:sldId id="663" r:id="rId37"/>
    <p:sldId id="1101" r:id="rId38"/>
    <p:sldId id="411" r:id="rId39"/>
    <p:sldId id="643" r:id="rId40"/>
    <p:sldId id="654" r:id="rId41"/>
    <p:sldId id="667" r:id="rId42"/>
    <p:sldId id="664" r:id="rId43"/>
    <p:sldId id="665" r:id="rId44"/>
    <p:sldId id="297" r:id="rId45"/>
    <p:sldId id="308"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ambria Math" panose="02040503050406030204" pitchFamily="18" charset="0"/>
      <p:regular r:id="rId54"/>
    </p:embeddedFont>
    <p:embeddedFont>
      <p:font typeface="Century Gothic" panose="020B0502020202020204" pitchFamily="34"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Oswald Medium" panose="020F0502020204030204" pitchFamily="34" charset="0"/>
      <p:regular r:id="rId63"/>
    </p:embeddedFont>
    <p:embeddedFont>
      <p:font typeface="Oswald SemiBold" panose="020F0502020204030204" pitchFamily="34" charset="0"/>
      <p:regular r:id="rId64"/>
      <p:bold r:id="rId65"/>
    </p:embeddedFont>
    <p:embeddedFont>
      <p:font typeface="Roboto Light" panose="02000000000000000000" pitchFamily="2" charset="0"/>
      <p:regular r:id="rId66"/>
      <p:italic r:id="rId67"/>
    </p:embeddedFont>
    <p:embeddedFont>
      <p:font typeface="Verdana" panose="020B0604030504040204" pitchFamily="34"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98" userDrawn="1">
          <p15:clr>
            <a:srgbClr val="A4A3A4"/>
          </p15:clr>
        </p15:guide>
        <p15:guide id="2" pos="7265"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CE72FC4-C6DA-BFC0-8784-0951F01EDA65}" name="Hetvi Patel" initials="HP" userId="Hetvi Patel"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AC"/>
    <a:srgbClr val="86BC24"/>
    <a:srgbClr val="00A057"/>
    <a:srgbClr val="C4D600"/>
    <a:srgbClr val="F88E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7847A3-60FF-C443-A1A0-D25C1A498111}" v="3" dt="2022-08-04T02:20:25.6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6"/>
  </p:normalViewPr>
  <p:slideViewPr>
    <p:cSldViewPr snapToGrid="0" snapToObjects="1">
      <p:cViewPr varScale="1">
        <p:scale>
          <a:sx n="88" d="100"/>
          <a:sy n="88" d="100"/>
        </p:scale>
        <p:origin x="184" y="416"/>
      </p:cViewPr>
      <p:guideLst>
        <p:guide orient="horz" pos="3498"/>
        <p:guide pos="72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font" Target="fonts/font4.fntdata"/><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font" Target="fonts/font24.fntdata"/><Relationship Id="rId2" Type="http://schemas.openxmlformats.org/officeDocument/2006/relationships/customXml" Target="../customXml/item2.xml"/><Relationship Id="rId29" Type="http://schemas.openxmlformats.org/officeDocument/2006/relationships/slide" Target="slides/slide25.xml"/></Relationships>
</file>

<file path=ppt/comments/modernComment_100_EC00051F.xml><?xml version="1.0" encoding="utf-8"?>
<p188:cmLst xmlns:a="http://schemas.openxmlformats.org/drawingml/2006/main" xmlns:r="http://schemas.openxmlformats.org/officeDocument/2006/relationships" xmlns:p188="http://schemas.microsoft.com/office/powerpoint/2018/8/main">
  <p188:cm id="{A9A1336A-CF3D-47CA-ADA3-F8F49A1931EA}" authorId="{6CE72FC4-C6DA-BFC0-8784-0951F01EDA65}" created="2022-07-07T20:37:36.327">
    <ac:txMkLst xmlns:ac="http://schemas.microsoft.com/office/drawing/2013/main/command">
      <pc:docMk xmlns:pc="http://schemas.microsoft.com/office/powerpoint/2013/main/command"/>
      <pc:sldMk xmlns:pc="http://schemas.microsoft.com/office/powerpoint/2013/main/command" cId="3959424287" sldId="256"/>
      <ac:spMk id="12" creationId="{E7337118-9C94-F941-B02C-A696065A7866}"/>
      <ac:txMk cp="0" len="21">
        <ac:context len="22" hash="936196358"/>
      </ac:txMk>
    </ac:txMkLst>
    <p188:txBody>
      <a:bodyPr/>
      <a:lstStyle/>
      <a:p>
        <a:r>
          <a:rPr lang="en-CA"/>
          <a:t>objective or problem solved
the structure and technologies used
one or more interesting challenges
comprehensive evaluation of results meaningful conclusions and next steps</a:t>
        </a:r>
      </a:p>
    </p188:txBody>
  </p188:cm>
</p188:cmLst>
</file>

<file path=ppt/comments/modernComment_20F_7B2D98E7.xml><?xml version="1.0" encoding="utf-8"?>
<p188:cmLst xmlns:a="http://schemas.openxmlformats.org/drawingml/2006/main" xmlns:r="http://schemas.openxmlformats.org/officeDocument/2006/relationships" xmlns:p188="http://schemas.microsoft.com/office/powerpoint/2018/8/main">
  <p188:cm id="{A5807A3B-A2CD-423F-8DAD-B55F7637ED40}" authorId="{6CE72FC4-C6DA-BFC0-8784-0951F01EDA65}" created="2022-07-16T23:00:10.665">
    <ac:txMkLst xmlns:ac="http://schemas.microsoft.com/office/drawing/2013/main/command">
      <pc:docMk xmlns:pc="http://schemas.microsoft.com/office/powerpoint/2013/main/command"/>
      <pc:sldMk xmlns:pc="http://schemas.microsoft.com/office/powerpoint/2013/main/command" cId="2066585831" sldId="527"/>
      <ac:spMk id="4" creationId="{EE7F47A1-FAF2-2E4B-9BA1-D8FB94B625B3}"/>
      <ac:txMk cp="0" len="53">
        <ac:context len="54" hash="2879188136"/>
      </ac:txMk>
    </ac:txMkLst>
    <p188:pos x="3710961" y="330120"/>
    <p188:txBody>
      <a:bodyPr/>
      <a:lstStyle/>
      <a:p>
        <a:r>
          <a:rPr lang="en-CA"/>
          <a:t>Add business applications</a:t>
        </a:r>
      </a:p>
    </p188:txBody>
  </p188:cm>
</p188:cmLst>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D51C53-8282-1242-B7E6-9AB900537B98}" type="doc">
      <dgm:prSet loTypeId="urn:microsoft.com/office/officeart/2005/8/layout/process1" loCatId="" qsTypeId="urn:microsoft.com/office/officeart/2005/8/quickstyle/simple1" qsCatId="simple" csTypeId="urn:microsoft.com/office/officeart/2005/8/colors/accent6_2" csCatId="accent6" phldr="1"/>
      <dgm:spPr/>
    </dgm:pt>
    <dgm:pt modelId="{08FE88D9-20A1-2F41-A412-0EC560D541DB}">
      <dgm:prSet phldrT="[Text]" custT="1"/>
      <dgm:spPr/>
      <dgm:t>
        <a:bodyPr/>
        <a:lstStyle/>
        <a:p>
          <a:endParaRPr lang="en-US" sz="4400" dirty="0"/>
        </a:p>
      </dgm:t>
    </dgm:pt>
    <dgm:pt modelId="{80423BEE-E9F9-A84E-AF14-90435CD3DAB9}" type="parTrans" cxnId="{9F08D265-2280-5B4F-8283-1633AC1FE7AF}">
      <dgm:prSet/>
      <dgm:spPr/>
      <dgm:t>
        <a:bodyPr/>
        <a:lstStyle/>
        <a:p>
          <a:endParaRPr lang="en-US"/>
        </a:p>
      </dgm:t>
    </dgm:pt>
    <dgm:pt modelId="{169FE680-4D13-3C4E-95A0-A8D7DCCBC1EA}" type="sibTrans" cxnId="{9F08D265-2280-5B4F-8283-1633AC1FE7AF}">
      <dgm:prSet custT="1"/>
      <dgm:spPr/>
      <dgm:t>
        <a:bodyPr/>
        <a:lstStyle/>
        <a:p>
          <a:endParaRPr lang="en-US" sz="1800"/>
        </a:p>
      </dgm:t>
    </dgm:pt>
    <dgm:pt modelId="{59047DEC-B9E0-3F40-A060-CAB8D36156DF}">
      <dgm:prSet custT="1"/>
      <dgm:spPr/>
      <dgm:t>
        <a:bodyPr/>
        <a:lstStyle/>
        <a:p>
          <a:endParaRPr lang="en-US" sz="4400" dirty="0"/>
        </a:p>
      </dgm:t>
    </dgm:pt>
    <dgm:pt modelId="{06F740CE-872A-B04A-819A-5952C3C8B05A}" type="parTrans" cxnId="{2293B014-936B-D943-803B-E3C6E97A64F4}">
      <dgm:prSet/>
      <dgm:spPr/>
      <dgm:t>
        <a:bodyPr/>
        <a:lstStyle/>
        <a:p>
          <a:endParaRPr lang="en-US"/>
        </a:p>
      </dgm:t>
    </dgm:pt>
    <dgm:pt modelId="{9B52CDA3-A218-654F-9889-EDCDC643B3DC}" type="sibTrans" cxnId="{2293B014-936B-D943-803B-E3C6E97A64F4}">
      <dgm:prSet custT="1"/>
      <dgm:spPr/>
      <dgm:t>
        <a:bodyPr/>
        <a:lstStyle/>
        <a:p>
          <a:endParaRPr lang="en-US" sz="1800"/>
        </a:p>
      </dgm:t>
    </dgm:pt>
    <dgm:pt modelId="{F04C079D-7399-C946-985F-F7D5C856C21A}">
      <dgm:prSet custT="1"/>
      <dgm:spPr/>
      <dgm:t>
        <a:bodyPr/>
        <a:lstStyle/>
        <a:p>
          <a:endParaRPr lang="en-US" sz="4400"/>
        </a:p>
      </dgm:t>
    </dgm:pt>
    <dgm:pt modelId="{431C953A-1573-994B-B519-E8A0BE80F7FB}" type="parTrans" cxnId="{2610FED3-0E43-6B48-ADA2-8C959CDE2EA1}">
      <dgm:prSet/>
      <dgm:spPr/>
      <dgm:t>
        <a:bodyPr/>
        <a:lstStyle/>
        <a:p>
          <a:endParaRPr lang="en-US"/>
        </a:p>
      </dgm:t>
    </dgm:pt>
    <dgm:pt modelId="{AEEBA834-9544-0547-971F-6E1ACE8C6A00}" type="sibTrans" cxnId="{2610FED3-0E43-6B48-ADA2-8C959CDE2EA1}">
      <dgm:prSet/>
      <dgm:spPr/>
      <dgm:t>
        <a:bodyPr/>
        <a:lstStyle/>
        <a:p>
          <a:endParaRPr lang="en-US"/>
        </a:p>
      </dgm:t>
    </dgm:pt>
    <dgm:pt modelId="{2C34CF6D-D356-FD4E-8B4A-3670493D776C}" type="pres">
      <dgm:prSet presAssocID="{51D51C53-8282-1242-B7E6-9AB900537B98}" presName="Name0" presStyleCnt="0">
        <dgm:presLayoutVars>
          <dgm:dir/>
          <dgm:resizeHandles val="exact"/>
        </dgm:presLayoutVars>
      </dgm:prSet>
      <dgm:spPr/>
    </dgm:pt>
    <dgm:pt modelId="{3F78CF2A-0F52-6E4F-8D68-3F9DA156E6AC}" type="pres">
      <dgm:prSet presAssocID="{08FE88D9-20A1-2F41-A412-0EC560D541DB}" presName="node" presStyleLbl="node1" presStyleIdx="0" presStyleCnt="3" custScaleX="71116" custScaleY="68119">
        <dgm:presLayoutVars>
          <dgm:bulletEnabled val="1"/>
        </dgm:presLayoutVars>
      </dgm:prSet>
      <dgm:spPr/>
    </dgm:pt>
    <dgm:pt modelId="{05541D6B-57E1-8F4F-8D1E-15CE28FD1EAA}" type="pres">
      <dgm:prSet presAssocID="{169FE680-4D13-3C4E-95A0-A8D7DCCBC1EA}" presName="sibTrans" presStyleLbl="sibTrans2D1" presStyleIdx="0" presStyleCnt="2"/>
      <dgm:spPr/>
    </dgm:pt>
    <dgm:pt modelId="{AEA4433A-CF0E-ED49-BD39-5C89917F9949}" type="pres">
      <dgm:prSet presAssocID="{169FE680-4D13-3C4E-95A0-A8D7DCCBC1EA}" presName="connectorText" presStyleLbl="sibTrans2D1" presStyleIdx="0" presStyleCnt="2"/>
      <dgm:spPr/>
    </dgm:pt>
    <dgm:pt modelId="{D8F9605D-C46D-804F-9EAF-6E363160377F}" type="pres">
      <dgm:prSet presAssocID="{59047DEC-B9E0-3F40-A060-CAB8D36156DF}" presName="node" presStyleLbl="node1" presStyleIdx="1" presStyleCnt="3" custScaleX="71116" custScaleY="68119">
        <dgm:presLayoutVars>
          <dgm:bulletEnabled val="1"/>
        </dgm:presLayoutVars>
      </dgm:prSet>
      <dgm:spPr/>
    </dgm:pt>
    <dgm:pt modelId="{B6BB664D-1503-174B-AF73-15B02A5BAEA4}" type="pres">
      <dgm:prSet presAssocID="{9B52CDA3-A218-654F-9889-EDCDC643B3DC}" presName="sibTrans" presStyleLbl="sibTrans2D1" presStyleIdx="1" presStyleCnt="2"/>
      <dgm:spPr/>
    </dgm:pt>
    <dgm:pt modelId="{B9EF7B7F-7EDC-AB4C-9D17-571201A1850C}" type="pres">
      <dgm:prSet presAssocID="{9B52CDA3-A218-654F-9889-EDCDC643B3DC}" presName="connectorText" presStyleLbl="sibTrans2D1" presStyleIdx="1" presStyleCnt="2"/>
      <dgm:spPr/>
    </dgm:pt>
    <dgm:pt modelId="{6A83CB9D-BF21-DE43-B219-AB74B94AD667}" type="pres">
      <dgm:prSet presAssocID="{F04C079D-7399-C946-985F-F7D5C856C21A}" presName="node" presStyleLbl="node1" presStyleIdx="2" presStyleCnt="3" custScaleX="71116" custScaleY="68119">
        <dgm:presLayoutVars>
          <dgm:bulletEnabled val="1"/>
        </dgm:presLayoutVars>
      </dgm:prSet>
      <dgm:spPr/>
    </dgm:pt>
  </dgm:ptLst>
  <dgm:cxnLst>
    <dgm:cxn modelId="{2293B014-936B-D943-803B-E3C6E97A64F4}" srcId="{51D51C53-8282-1242-B7E6-9AB900537B98}" destId="{59047DEC-B9E0-3F40-A060-CAB8D36156DF}" srcOrd="1" destOrd="0" parTransId="{06F740CE-872A-B04A-819A-5952C3C8B05A}" sibTransId="{9B52CDA3-A218-654F-9889-EDCDC643B3DC}"/>
    <dgm:cxn modelId="{1B9D6925-D620-B54C-8C97-722A34BC54A3}" type="presOf" srcId="{9B52CDA3-A218-654F-9889-EDCDC643B3DC}" destId="{B6BB664D-1503-174B-AF73-15B02A5BAEA4}" srcOrd="0" destOrd="0" presId="urn:microsoft.com/office/officeart/2005/8/layout/process1"/>
    <dgm:cxn modelId="{C4849246-1DF9-3043-972D-F7BC9D41DF52}" type="presOf" srcId="{169FE680-4D13-3C4E-95A0-A8D7DCCBC1EA}" destId="{AEA4433A-CF0E-ED49-BD39-5C89917F9949}" srcOrd="1" destOrd="0" presId="urn:microsoft.com/office/officeart/2005/8/layout/process1"/>
    <dgm:cxn modelId="{9F08D265-2280-5B4F-8283-1633AC1FE7AF}" srcId="{51D51C53-8282-1242-B7E6-9AB900537B98}" destId="{08FE88D9-20A1-2F41-A412-0EC560D541DB}" srcOrd="0" destOrd="0" parTransId="{80423BEE-E9F9-A84E-AF14-90435CD3DAB9}" sibTransId="{169FE680-4D13-3C4E-95A0-A8D7DCCBC1EA}"/>
    <dgm:cxn modelId="{E24E47B5-F7CF-D244-B61B-7856EF7F9E36}" type="presOf" srcId="{9B52CDA3-A218-654F-9889-EDCDC643B3DC}" destId="{B9EF7B7F-7EDC-AB4C-9D17-571201A1850C}" srcOrd="1" destOrd="0" presId="urn:microsoft.com/office/officeart/2005/8/layout/process1"/>
    <dgm:cxn modelId="{F50C3BBA-C675-7A4B-B678-01C31D3DF0E9}" type="presOf" srcId="{169FE680-4D13-3C4E-95A0-A8D7DCCBC1EA}" destId="{05541D6B-57E1-8F4F-8D1E-15CE28FD1EAA}" srcOrd="0" destOrd="0" presId="urn:microsoft.com/office/officeart/2005/8/layout/process1"/>
    <dgm:cxn modelId="{8975EDC7-DF42-C640-B7A1-F84B1ECE4494}" type="presOf" srcId="{F04C079D-7399-C946-985F-F7D5C856C21A}" destId="{6A83CB9D-BF21-DE43-B219-AB74B94AD667}" srcOrd="0" destOrd="0" presId="urn:microsoft.com/office/officeart/2005/8/layout/process1"/>
    <dgm:cxn modelId="{9AC055D2-3C0F-8A42-BB9F-6E6FCBCA9500}" type="presOf" srcId="{08FE88D9-20A1-2F41-A412-0EC560D541DB}" destId="{3F78CF2A-0F52-6E4F-8D68-3F9DA156E6AC}" srcOrd="0" destOrd="0" presId="urn:microsoft.com/office/officeart/2005/8/layout/process1"/>
    <dgm:cxn modelId="{2610FED3-0E43-6B48-ADA2-8C959CDE2EA1}" srcId="{51D51C53-8282-1242-B7E6-9AB900537B98}" destId="{F04C079D-7399-C946-985F-F7D5C856C21A}" srcOrd="2" destOrd="0" parTransId="{431C953A-1573-994B-B519-E8A0BE80F7FB}" sibTransId="{AEEBA834-9544-0547-971F-6E1ACE8C6A00}"/>
    <dgm:cxn modelId="{E2377CF8-07EA-C64F-BC96-8D897B607BEB}" type="presOf" srcId="{51D51C53-8282-1242-B7E6-9AB900537B98}" destId="{2C34CF6D-D356-FD4E-8B4A-3670493D776C}" srcOrd="0" destOrd="0" presId="urn:microsoft.com/office/officeart/2005/8/layout/process1"/>
    <dgm:cxn modelId="{9D190FFC-E5A8-F54B-B445-551A8F7F8528}" type="presOf" srcId="{59047DEC-B9E0-3F40-A060-CAB8D36156DF}" destId="{D8F9605D-C46D-804F-9EAF-6E363160377F}" srcOrd="0" destOrd="0" presId="urn:microsoft.com/office/officeart/2005/8/layout/process1"/>
    <dgm:cxn modelId="{E420705F-ABB7-A046-A6A7-873FED37CD5E}" type="presParOf" srcId="{2C34CF6D-D356-FD4E-8B4A-3670493D776C}" destId="{3F78CF2A-0F52-6E4F-8D68-3F9DA156E6AC}" srcOrd="0" destOrd="0" presId="urn:microsoft.com/office/officeart/2005/8/layout/process1"/>
    <dgm:cxn modelId="{A5D734DA-33BF-1749-8D36-5424F2556E4F}" type="presParOf" srcId="{2C34CF6D-D356-FD4E-8B4A-3670493D776C}" destId="{05541D6B-57E1-8F4F-8D1E-15CE28FD1EAA}" srcOrd="1" destOrd="0" presId="urn:microsoft.com/office/officeart/2005/8/layout/process1"/>
    <dgm:cxn modelId="{30940B2A-F87B-3441-A3D6-E3DC464141B0}" type="presParOf" srcId="{05541D6B-57E1-8F4F-8D1E-15CE28FD1EAA}" destId="{AEA4433A-CF0E-ED49-BD39-5C89917F9949}" srcOrd="0" destOrd="0" presId="urn:microsoft.com/office/officeart/2005/8/layout/process1"/>
    <dgm:cxn modelId="{7DA0A632-FB92-974B-B6A9-C8BFA1FF390A}" type="presParOf" srcId="{2C34CF6D-D356-FD4E-8B4A-3670493D776C}" destId="{D8F9605D-C46D-804F-9EAF-6E363160377F}" srcOrd="2" destOrd="0" presId="urn:microsoft.com/office/officeart/2005/8/layout/process1"/>
    <dgm:cxn modelId="{6667D5AC-C039-FC4F-B5CC-450CD9FFED34}" type="presParOf" srcId="{2C34CF6D-D356-FD4E-8B4A-3670493D776C}" destId="{B6BB664D-1503-174B-AF73-15B02A5BAEA4}" srcOrd="3" destOrd="0" presId="urn:microsoft.com/office/officeart/2005/8/layout/process1"/>
    <dgm:cxn modelId="{00960767-4860-A047-AFF0-9CC1AC15AAD3}" type="presParOf" srcId="{B6BB664D-1503-174B-AF73-15B02A5BAEA4}" destId="{B9EF7B7F-7EDC-AB4C-9D17-571201A1850C}" srcOrd="0" destOrd="0" presId="urn:microsoft.com/office/officeart/2005/8/layout/process1"/>
    <dgm:cxn modelId="{43D51A93-3661-754C-A17B-025BE192817F}" type="presParOf" srcId="{2C34CF6D-D356-FD4E-8B4A-3670493D776C}" destId="{6A83CB9D-BF21-DE43-B219-AB74B94AD66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8CF2A-0F52-6E4F-8D68-3F9DA156E6AC}">
      <dsp:nvSpPr>
        <dsp:cNvPr id="0" name=""/>
        <dsp:cNvSpPr/>
      </dsp:nvSpPr>
      <dsp:spPr>
        <a:xfrm>
          <a:off x="578" y="872614"/>
          <a:ext cx="1332405" cy="76575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endParaRPr lang="en-US" sz="4400" kern="1200" dirty="0"/>
        </a:p>
      </dsp:txBody>
      <dsp:txXfrm>
        <a:off x="23006" y="895042"/>
        <a:ext cx="1287549" cy="720896"/>
      </dsp:txXfrm>
    </dsp:sp>
    <dsp:sp modelId="{05541D6B-57E1-8F4F-8D1E-15CE28FD1EAA}">
      <dsp:nvSpPr>
        <dsp:cNvPr id="0" name=""/>
        <dsp:cNvSpPr/>
      </dsp:nvSpPr>
      <dsp:spPr>
        <a:xfrm>
          <a:off x="1520340" y="1023168"/>
          <a:ext cx="397196" cy="46464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520340" y="1116097"/>
        <a:ext cx="278037" cy="278786"/>
      </dsp:txXfrm>
    </dsp:sp>
    <dsp:sp modelId="{D8F9605D-C46D-804F-9EAF-6E363160377F}">
      <dsp:nvSpPr>
        <dsp:cNvPr id="0" name=""/>
        <dsp:cNvSpPr/>
      </dsp:nvSpPr>
      <dsp:spPr>
        <a:xfrm>
          <a:off x="2082410" y="872614"/>
          <a:ext cx="1332405" cy="76575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endParaRPr lang="en-US" sz="4400" kern="1200" dirty="0"/>
        </a:p>
      </dsp:txBody>
      <dsp:txXfrm>
        <a:off x="2104838" y="895042"/>
        <a:ext cx="1287549" cy="720896"/>
      </dsp:txXfrm>
    </dsp:sp>
    <dsp:sp modelId="{B6BB664D-1503-174B-AF73-15B02A5BAEA4}">
      <dsp:nvSpPr>
        <dsp:cNvPr id="0" name=""/>
        <dsp:cNvSpPr/>
      </dsp:nvSpPr>
      <dsp:spPr>
        <a:xfrm>
          <a:off x="3602172" y="1023168"/>
          <a:ext cx="397196" cy="46464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602172" y="1116097"/>
        <a:ext cx="278037" cy="278786"/>
      </dsp:txXfrm>
    </dsp:sp>
    <dsp:sp modelId="{6A83CB9D-BF21-DE43-B219-AB74B94AD667}">
      <dsp:nvSpPr>
        <dsp:cNvPr id="0" name=""/>
        <dsp:cNvSpPr/>
      </dsp:nvSpPr>
      <dsp:spPr>
        <a:xfrm>
          <a:off x="4164242" y="872614"/>
          <a:ext cx="1332405" cy="76575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endParaRPr lang="en-US" sz="4400" kern="1200"/>
        </a:p>
      </dsp:txBody>
      <dsp:txXfrm>
        <a:off x="4186670" y="895042"/>
        <a:ext cx="1287549" cy="7208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swald Medium"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swald Medium" pitchFamily="2" charset="77"/>
              </a:defRPr>
            </a:lvl1pPr>
          </a:lstStyle>
          <a:p>
            <a:fld id="{EB692D35-10FD-6545-8C02-813A60B2B96E}" type="datetimeFigureOut">
              <a:rPr lang="en-US" smtClean="0"/>
              <a:pPr/>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swald Medium"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swald Medium" pitchFamily="2" charset="77"/>
              </a:defRPr>
            </a:lvl1pPr>
          </a:lstStyle>
          <a:p>
            <a:fld id="{1CDBF76F-1338-7C4E-90E8-75B397557568}" type="slidenum">
              <a:rPr lang="en-US" smtClean="0"/>
              <a:pPr/>
              <a:t>‹#›</a:t>
            </a:fld>
            <a:endParaRPr lang="en-US"/>
          </a:p>
        </p:txBody>
      </p:sp>
    </p:spTree>
    <p:extLst>
      <p:ext uri="{BB962C8B-B14F-4D97-AF65-F5344CB8AC3E}">
        <p14:creationId xmlns:p14="http://schemas.microsoft.com/office/powerpoint/2010/main" val="86946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swald Medium" pitchFamily="2" charset="77"/>
        <a:ea typeface="+mn-ea"/>
        <a:cs typeface="+mn-cs"/>
      </a:defRPr>
    </a:lvl1pPr>
    <a:lvl2pPr marL="457200" algn="l" defTabSz="914400" rtl="0" eaLnBrk="1" latinLnBrk="0" hangingPunct="1">
      <a:defRPr sz="1200" b="0" i="0" kern="1200">
        <a:solidFill>
          <a:schemeClr val="tx1"/>
        </a:solidFill>
        <a:latin typeface="Oswald Medium" pitchFamily="2" charset="77"/>
        <a:ea typeface="+mn-ea"/>
        <a:cs typeface="+mn-cs"/>
      </a:defRPr>
    </a:lvl2pPr>
    <a:lvl3pPr marL="914400" algn="l" defTabSz="914400" rtl="0" eaLnBrk="1" latinLnBrk="0" hangingPunct="1">
      <a:defRPr sz="1200" b="0" i="0" kern="1200">
        <a:solidFill>
          <a:schemeClr val="tx1"/>
        </a:solidFill>
        <a:latin typeface="Oswald Medium" pitchFamily="2" charset="77"/>
        <a:ea typeface="+mn-ea"/>
        <a:cs typeface="+mn-cs"/>
      </a:defRPr>
    </a:lvl3pPr>
    <a:lvl4pPr marL="1371600" algn="l" defTabSz="914400" rtl="0" eaLnBrk="1" latinLnBrk="0" hangingPunct="1">
      <a:defRPr sz="1200" b="0" i="0" kern="1200">
        <a:solidFill>
          <a:schemeClr val="tx1"/>
        </a:solidFill>
        <a:latin typeface="Oswald Medium" pitchFamily="2" charset="77"/>
        <a:ea typeface="+mn-ea"/>
        <a:cs typeface="+mn-cs"/>
      </a:defRPr>
    </a:lvl4pPr>
    <a:lvl5pPr marL="1828800" algn="l" defTabSz="914400" rtl="0" eaLnBrk="1" latinLnBrk="0" hangingPunct="1">
      <a:defRPr sz="1200" b="0" i="0" kern="1200">
        <a:solidFill>
          <a:schemeClr val="tx1"/>
        </a:solidFill>
        <a:latin typeface="Oswald Medium"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agenda, list, numbers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192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DBF76F-1338-7C4E-90E8-75B397557568}" type="slidenum">
              <a:rPr lang="en-US" smtClean="0"/>
              <a:pPr/>
              <a:t>18</a:t>
            </a:fld>
            <a:endParaRPr lang="en-US"/>
          </a:p>
        </p:txBody>
      </p:sp>
    </p:spTree>
    <p:extLst>
      <p:ext uri="{BB962C8B-B14F-4D97-AF65-F5344CB8AC3E}">
        <p14:creationId xmlns:p14="http://schemas.microsoft.com/office/powerpoint/2010/main" val="79425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DBF76F-1338-7C4E-90E8-75B397557568}" type="slidenum">
              <a:rPr lang="en-US" smtClean="0"/>
              <a:pPr/>
              <a:t>19</a:t>
            </a:fld>
            <a:endParaRPr lang="en-US"/>
          </a:p>
        </p:txBody>
      </p:sp>
    </p:spTree>
    <p:extLst>
      <p:ext uri="{BB962C8B-B14F-4D97-AF65-F5344CB8AC3E}">
        <p14:creationId xmlns:p14="http://schemas.microsoft.com/office/powerpoint/2010/main" val="2531028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case 3 is about the prediction of housing price based on credit products and TSX.</a:t>
            </a:r>
          </a:p>
        </p:txBody>
      </p:sp>
      <p:sp>
        <p:nvSpPr>
          <p:cNvPr id="4" name="Slide Number Placeholder 3"/>
          <p:cNvSpPr>
            <a:spLocks noGrp="1"/>
          </p:cNvSpPr>
          <p:nvPr>
            <p:ph type="sldNum" sz="quarter" idx="5"/>
          </p:nvPr>
        </p:nvSpPr>
        <p:spPr/>
        <p:txBody>
          <a:bodyPr/>
          <a:lstStyle/>
          <a:p>
            <a:fld id="{1CDBF76F-1338-7C4E-90E8-75B397557568}" type="slidenum">
              <a:rPr lang="en-US" smtClean="0"/>
              <a:pPr/>
              <a:t>21</a:t>
            </a:fld>
            <a:endParaRPr lang="en-US"/>
          </a:p>
        </p:txBody>
      </p:sp>
    </p:spTree>
    <p:extLst>
      <p:ext uri="{BB962C8B-B14F-4D97-AF65-F5344CB8AC3E}">
        <p14:creationId xmlns:p14="http://schemas.microsoft.com/office/powerpoint/2010/main" val="463399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swald Medium"/>
              </a:rPr>
              <a:t>It can affect the total GDP of the entire country.</a:t>
            </a:r>
          </a:p>
        </p:txBody>
      </p:sp>
      <p:sp>
        <p:nvSpPr>
          <p:cNvPr id="4" name="Slide Number Placeholder 3"/>
          <p:cNvSpPr>
            <a:spLocks noGrp="1"/>
          </p:cNvSpPr>
          <p:nvPr>
            <p:ph type="sldNum" sz="quarter" idx="10"/>
          </p:nvPr>
        </p:nvSpPr>
        <p:spPr/>
        <p:txBody>
          <a:bodyPr/>
          <a:lstStyle/>
          <a:p>
            <a:fld id="{D759AF6D-BA0E-4594-94DB-478664329D2A}" type="slidenum">
              <a:rPr lang="en-US" smtClean="0"/>
              <a:t>22</a:t>
            </a:fld>
            <a:endParaRPr lang="en-US"/>
          </a:p>
        </p:txBody>
      </p:sp>
    </p:spTree>
    <p:extLst>
      <p:ext uri="{BB962C8B-B14F-4D97-AF65-F5344CB8AC3E}">
        <p14:creationId xmlns:p14="http://schemas.microsoft.com/office/powerpoint/2010/main" val="2327835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it can help real estate companies to provide useful recommendations to customers.</a:t>
            </a:r>
          </a:p>
        </p:txBody>
      </p:sp>
      <p:sp>
        <p:nvSpPr>
          <p:cNvPr id="4" name="Slide Number Placeholder 3"/>
          <p:cNvSpPr>
            <a:spLocks noGrp="1"/>
          </p:cNvSpPr>
          <p:nvPr>
            <p:ph type="sldNum" sz="quarter" idx="5"/>
          </p:nvPr>
        </p:nvSpPr>
        <p:spPr/>
        <p:txBody>
          <a:bodyPr/>
          <a:lstStyle/>
          <a:p>
            <a:fld id="{1CDBF76F-1338-7C4E-90E8-75B397557568}" type="slidenum">
              <a:rPr lang="en-US" smtClean="0"/>
              <a:pPr/>
              <a:t>23</a:t>
            </a:fld>
            <a:endParaRPr lang="en-US"/>
          </a:p>
        </p:txBody>
      </p:sp>
    </p:spTree>
    <p:extLst>
      <p:ext uri="{BB962C8B-B14F-4D97-AF65-F5344CB8AC3E}">
        <p14:creationId xmlns:p14="http://schemas.microsoft.com/office/powerpoint/2010/main" val="93538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swald Medium"/>
              </a:rPr>
              <a:t>And it is very robust to outliers </a:t>
            </a:r>
            <a:endParaRPr lang="en-US"/>
          </a:p>
        </p:txBody>
      </p:sp>
      <p:sp>
        <p:nvSpPr>
          <p:cNvPr id="4" name="Slide Number Placeholder 3"/>
          <p:cNvSpPr>
            <a:spLocks noGrp="1"/>
          </p:cNvSpPr>
          <p:nvPr>
            <p:ph type="sldNum" sz="quarter" idx="10"/>
          </p:nvPr>
        </p:nvSpPr>
        <p:spPr/>
        <p:txBody>
          <a:bodyPr/>
          <a:lstStyle/>
          <a:p>
            <a:fld id="{5689E7E8-36E4-467C-8300-85BCF6933FBA}" type="slidenum">
              <a:rPr lang="en-US" smtClean="0"/>
              <a:t>24</a:t>
            </a:fld>
            <a:endParaRPr lang="en-US"/>
          </a:p>
        </p:txBody>
      </p:sp>
    </p:spTree>
    <p:extLst>
      <p:ext uri="{BB962C8B-B14F-4D97-AF65-F5344CB8AC3E}">
        <p14:creationId xmlns:p14="http://schemas.microsoft.com/office/powerpoint/2010/main" val="3653962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MSE, the lower the value the better, that’s why I used gradient boosting decision tree.</a:t>
            </a:r>
          </a:p>
        </p:txBody>
      </p:sp>
      <p:sp>
        <p:nvSpPr>
          <p:cNvPr id="4" name="Slide Number Placeholder 3"/>
          <p:cNvSpPr>
            <a:spLocks noGrp="1"/>
          </p:cNvSpPr>
          <p:nvPr>
            <p:ph type="sldNum" sz="quarter" idx="10"/>
          </p:nvPr>
        </p:nvSpPr>
        <p:spPr/>
        <p:txBody>
          <a:bodyPr/>
          <a:lstStyle/>
          <a:p>
            <a:fld id="{5EDD572C-0642-445C-95EA-9BF60C5DC72B}" type="slidenum">
              <a:rPr lang="en-US" smtClean="0"/>
              <a:t>25</a:t>
            </a:fld>
            <a:endParaRPr lang="en-US"/>
          </a:p>
        </p:txBody>
      </p:sp>
    </p:spTree>
    <p:extLst>
      <p:ext uri="{BB962C8B-B14F-4D97-AF65-F5344CB8AC3E}">
        <p14:creationId xmlns:p14="http://schemas.microsoft.com/office/powerpoint/2010/main" val="3442277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swald Medium"/>
              </a:rPr>
              <a:t>It performs well on small-scale data, in this case, the sample size is actually quite small </a:t>
            </a:r>
            <a:endParaRPr lang="en-US"/>
          </a:p>
        </p:txBody>
      </p:sp>
      <p:sp>
        <p:nvSpPr>
          <p:cNvPr id="4" name="Slide Number Placeholder 3"/>
          <p:cNvSpPr>
            <a:spLocks noGrp="1"/>
          </p:cNvSpPr>
          <p:nvPr>
            <p:ph type="sldNum" sz="quarter" idx="10"/>
          </p:nvPr>
        </p:nvSpPr>
        <p:spPr/>
        <p:txBody>
          <a:bodyPr/>
          <a:lstStyle/>
          <a:p>
            <a:fld id="{5689E7E8-36E4-467C-8300-85BCF6933FBA}" type="slidenum">
              <a:rPr lang="en-US" smtClean="0"/>
              <a:t>26</a:t>
            </a:fld>
            <a:endParaRPr lang="en-US"/>
          </a:p>
        </p:txBody>
      </p:sp>
    </p:spTree>
    <p:extLst>
      <p:ext uri="{BB962C8B-B14F-4D97-AF65-F5344CB8AC3E}">
        <p14:creationId xmlns:p14="http://schemas.microsoft.com/office/powerpoint/2010/main" val="3843736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swald Medium"/>
              </a:rPr>
              <a:t>Now I will pass to Zoey for our next use case </a:t>
            </a:r>
            <a:endParaRPr lang="en-US"/>
          </a:p>
        </p:txBody>
      </p:sp>
      <p:sp>
        <p:nvSpPr>
          <p:cNvPr id="4" name="Slide Number Placeholder 3"/>
          <p:cNvSpPr>
            <a:spLocks noGrp="1"/>
          </p:cNvSpPr>
          <p:nvPr>
            <p:ph type="sldNum" sz="quarter" idx="10"/>
          </p:nvPr>
        </p:nvSpPr>
        <p:spPr/>
        <p:txBody>
          <a:bodyPr/>
          <a:lstStyle/>
          <a:p>
            <a:fld id="{5EDD572C-0642-445C-95EA-9BF60C5DC72B}" type="slidenum">
              <a:rPr lang="en-US" smtClean="0"/>
              <a:t>27</a:t>
            </a:fld>
            <a:endParaRPr lang="en-US"/>
          </a:p>
        </p:txBody>
      </p:sp>
    </p:spTree>
    <p:extLst>
      <p:ext uri="{BB962C8B-B14F-4D97-AF65-F5344CB8AC3E}">
        <p14:creationId xmlns:p14="http://schemas.microsoft.com/office/powerpoint/2010/main" val="61189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DengXian" panose="02010600030101010101" pitchFamily="2" charset="-122"/>
                <a:cs typeface="Times New Roman" panose="02020603050405020304" pitchFamily="18" charset="0"/>
              </a:rPr>
              <a:t>The fourth use case is oil price prediction. (Next slide) </a:t>
            </a:r>
            <a:endParaRPr lang="en-CA"/>
          </a:p>
        </p:txBody>
      </p:sp>
      <p:sp>
        <p:nvSpPr>
          <p:cNvPr id="4" name="Slide Number Placeholder 3"/>
          <p:cNvSpPr>
            <a:spLocks noGrp="1"/>
          </p:cNvSpPr>
          <p:nvPr>
            <p:ph type="sldNum" sz="quarter" idx="5"/>
          </p:nvPr>
        </p:nvSpPr>
        <p:spPr/>
        <p:txBody>
          <a:bodyPr/>
          <a:lstStyle/>
          <a:p>
            <a:fld id="{1CDBF76F-1338-7C4E-90E8-75B397557568}" type="slidenum">
              <a:rPr lang="en-US" smtClean="0"/>
              <a:pPr/>
              <a:t>28</a:t>
            </a:fld>
            <a:endParaRPr lang="en-US"/>
          </a:p>
        </p:txBody>
      </p:sp>
    </p:spTree>
    <p:extLst>
      <p:ext uri="{BB962C8B-B14F-4D97-AF65-F5344CB8AC3E}">
        <p14:creationId xmlns:p14="http://schemas.microsoft.com/office/powerpoint/2010/main" val="235196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Oswald Medium"/>
              </a:rPr>
              <a:t>and finally identify and develop models or algorithms to solve the proposed problem statement.</a:t>
            </a:r>
            <a:endParaRPr lang="en-US">
              <a:latin typeface="Oswald Medium"/>
            </a:endParaRPr>
          </a:p>
          <a:p>
            <a:br>
              <a:rPr lang="en-US"/>
            </a:br>
            <a:endParaRPr lang="en-US"/>
          </a:p>
        </p:txBody>
      </p:sp>
      <p:sp>
        <p:nvSpPr>
          <p:cNvPr id="4" name="Slide Number Placeholder 3"/>
          <p:cNvSpPr>
            <a:spLocks noGrp="1"/>
          </p:cNvSpPr>
          <p:nvPr>
            <p:ph type="sldNum" sz="quarter" idx="5"/>
          </p:nvPr>
        </p:nvSpPr>
        <p:spPr/>
        <p:txBody>
          <a:bodyPr/>
          <a:lstStyle/>
          <a:p>
            <a:fld id="{1CDBF76F-1338-7C4E-90E8-75B397557568}" type="slidenum">
              <a:rPr lang="en-US" smtClean="0"/>
              <a:pPr/>
              <a:t>3</a:t>
            </a:fld>
            <a:endParaRPr lang="en-US"/>
          </a:p>
        </p:txBody>
      </p:sp>
    </p:spTree>
    <p:extLst>
      <p:ext uri="{BB962C8B-B14F-4D97-AF65-F5344CB8AC3E}">
        <p14:creationId xmlns:p14="http://schemas.microsoft.com/office/powerpoint/2010/main" val="3463440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DengXian" panose="02010600030101010101" pitchFamily="2" charset="-122"/>
                <a:cs typeface="Times New Roman" panose="02020603050405020304" pitchFamily="18" charset="0"/>
              </a:rPr>
              <a:t>A higher oil price means a higher GDP in Canada. By predicting oil price, Government of Canada could predict the GDP. Companies in oil industry could predict the employment and wage. Public transportation companies such as </a:t>
            </a:r>
            <a:r>
              <a:rPr lang="en-US" sz="1800" err="1">
                <a:effectLst/>
                <a:latin typeface="Calibri" panose="020F0502020204030204" pitchFamily="34" charset="0"/>
                <a:ea typeface="DengXian" panose="02010600030101010101" pitchFamily="2" charset="-122"/>
                <a:cs typeface="Times New Roman" panose="02020603050405020304" pitchFamily="18" charset="0"/>
              </a:rPr>
              <a:t>Metrolinx</a:t>
            </a:r>
            <a:r>
              <a:rPr lang="en-US" sz="1800">
                <a:effectLst/>
                <a:latin typeface="Calibri" panose="020F0502020204030204" pitchFamily="34" charset="0"/>
                <a:ea typeface="DengXian" panose="02010600030101010101" pitchFamily="2" charset="-122"/>
                <a:cs typeface="Times New Roman" panose="02020603050405020304" pitchFamily="18" charset="0"/>
              </a:rPr>
              <a:t> could know when and whether to lock price of diesel. Also, by predicting oil price, car manufacturers could predict the demand of oil-based vehicles. Because the value of Canadian dollar floats following by the oil price, In and export companies could predict the value of Canadian dollar. Companies in tourism industries could predict demand for local trips and foreign trips. (Next slide)</a:t>
            </a:r>
            <a:endParaRPr lang="en-CA"/>
          </a:p>
        </p:txBody>
      </p:sp>
      <p:sp>
        <p:nvSpPr>
          <p:cNvPr id="4" name="Slide Number Placeholder 3"/>
          <p:cNvSpPr>
            <a:spLocks noGrp="1"/>
          </p:cNvSpPr>
          <p:nvPr>
            <p:ph type="sldNum" sz="quarter" idx="5"/>
          </p:nvPr>
        </p:nvSpPr>
        <p:spPr/>
        <p:txBody>
          <a:bodyPr/>
          <a:lstStyle/>
          <a:p>
            <a:fld id="{1CDBF76F-1338-7C4E-90E8-75B397557568}" type="slidenum">
              <a:rPr lang="en-US" smtClean="0"/>
              <a:pPr/>
              <a:t>29</a:t>
            </a:fld>
            <a:endParaRPr lang="en-US"/>
          </a:p>
        </p:txBody>
      </p:sp>
    </p:spTree>
    <p:extLst>
      <p:ext uri="{BB962C8B-B14F-4D97-AF65-F5344CB8AC3E}">
        <p14:creationId xmlns:p14="http://schemas.microsoft.com/office/powerpoint/2010/main" val="422567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DengXian" panose="02010600030101010101" pitchFamily="2" charset="-122"/>
                <a:cs typeface="Times New Roman" panose="02020603050405020304" pitchFamily="18" charset="0"/>
              </a:rPr>
              <a:t>I want to forecast the crude oil price, so I got the dataset from Government of Canada, and it is about one type of crude oil price, which is Western Canada Select. The dataset is daily and updated monthly. (Next slide)</a:t>
            </a:r>
            <a:endParaRPr lang="en-US"/>
          </a:p>
        </p:txBody>
      </p:sp>
      <p:sp>
        <p:nvSpPr>
          <p:cNvPr id="4" name="Slide Number Placeholder 3"/>
          <p:cNvSpPr>
            <a:spLocks noGrp="1"/>
          </p:cNvSpPr>
          <p:nvPr>
            <p:ph type="sldNum" sz="quarter" idx="10"/>
          </p:nvPr>
        </p:nvSpPr>
        <p:spPr/>
        <p:txBody>
          <a:bodyPr/>
          <a:lstStyle/>
          <a:p>
            <a:fld id="{5BA76E45-6B41-42DC-8BC0-4F32365D1BCD}" type="slidenum">
              <a:rPr lang="en-US" smtClean="0"/>
              <a:t>30</a:t>
            </a:fld>
            <a:endParaRPr lang="en-US"/>
          </a:p>
        </p:txBody>
      </p:sp>
    </p:spTree>
    <p:extLst>
      <p:ext uri="{BB962C8B-B14F-4D97-AF65-F5344CB8AC3E}">
        <p14:creationId xmlns:p14="http://schemas.microsoft.com/office/powerpoint/2010/main" val="215113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I used two algorithms in univariate time series. The algorithms I used are MLR and ARIMA. I used auto ARIMA to find the best ARIMA model with the lowest AIC. The result is a random walk model fits the dataset best. It means oil price randomly goes up or down based on today’s price. The better model is MLR, I used 2-day and 5-day moving average prices to predict the oil price. The dataset is split into 70% training and 30% testing set. MLR results in 93% accuracy. The prediction of test set is shown in the picture. (Next slide)</a:t>
            </a:r>
            <a:endParaRPr lang="en-CA" sz="1800">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5689E7E8-36E4-467C-8300-85BCF6933FBA}" type="slidenum">
              <a:rPr lang="en-US" smtClean="0"/>
              <a:t>31</a:t>
            </a:fld>
            <a:endParaRPr lang="en-US"/>
          </a:p>
        </p:txBody>
      </p:sp>
    </p:spTree>
    <p:extLst>
      <p:ext uri="{BB962C8B-B14F-4D97-AF65-F5344CB8AC3E}">
        <p14:creationId xmlns:p14="http://schemas.microsoft.com/office/powerpoint/2010/main" val="3892428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I also used more than one variable to predict oil price. The data is from GOC, yahoo finance and US energy information Administration. The features I used include different exchange rate, market index, OPEC supply and tourism data. (Next slide)</a:t>
            </a:r>
            <a:endParaRPr lang="en-CA"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BA76E45-6B41-42DC-8BC0-4F32365D1BCD}" type="slidenum">
              <a:rPr lang="en-US" smtClean="0"/>
              <a:t>32</a:t>
            </a:fld>
            <a:endParaRPr lang="en-US"/>
          </a:p>
        </p:txBody>
      </p:sp>
    </p:spTree>
    <p:extLst>
      <p:ext uri="{BB962C8B-B14F-4D97-AF65-F5344CB8AC3E}">
        <p14:creationId xmlns:p14="http://schemas.microsoft.com/office/powerpoint/2010/main" val="2788707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Calibri" panose="020F0502020204030204" pitchFamily="34" charset="0"/>
                <a:ea typeface="DengXian" panose="02010600030101010101" pitchFamily="2" charset="-122"/>
                <a:cs typeface="Times New Roman" panose="02020603050405020304" pitchFamily="18" charset="0"/>
              </a:rPr>
              <a:t>The algorithms I used are VAR and linear regression with different penalties. VAR didn’t work with my dataset. In linear regression models, the chart shows the one with highest R square and lowest MSE is linear regression with Bayesian. The picture shows the prediction of this model. </a:t>
            </a:r>
            <a:r>
              <a:rPr lang="en-US" sz="1800">
                <a:effectLst/>
                <a:latin typeface="Calibri" panose="020F0502020204030204" pitchFamily="34" charset="0"/>
                <a:ea typeface="DengXian" panose="02010600030101010101" pitchFamily="2" charset="-122"/>
                <a:cs typeface="Times New Roman" panose="02020603050405020304" pitchFamily="18" charset="0"/>
              </a:rPr>
              <a:t>Then </a:t>
            </a:r>
            <a:r>
              <a:rPr lang="en-US" sz="1800" err="1">
                <a:effectLst/>
                <a:latin typeface="Calibri" panose="020F0502020204030204" pitchFamily="34" charset="0"/>
                <a:ea typeface="DengXian" panose="02010600030101010101" pitchFamily="2" charset="-122"/>
                <a:cs typeface="Times New Roman" panose="02020603050405020304" pitchFamily="18" charset="0"/>
              </a:rPr>
              <a:t>Hetvi</a:t>
            </a:r>
            <a:r>
              <a:rPr lang="en-US" sz="1800">
                <a:effectLst/>
                <a:latin typeface="Calibri" panose="020F0502020204030204" pitchFamily="34" charset="0"/>
                <a:ea typeface="DengXian" panose="02010600030101010101" pitchFamily="2" charset="-122"/>
                <a:cs typeface="Times New Roman" panose="02020603050405020304" pitchFamily="18" charset="0"/>
              </a:rPr>
              <a:t> will talk about overall challenges we meet.</a:t>
            </a:r>
            <a:endParaRPr lang="en-US"/>
          </a:p>
        </p:txBody>
      </p:sp>
      <p:sp>
        <p:nvSpPr>
          <p:cNvPr id="4" name="Slide Number Placeholder 3"/>
          <p:cNvSpPr>
            <a:spLocks noGrp="1"/>
          </p:cNvSpPr>
          <p:nvPr>
            <p:ph type="sldNum" sz="quarter" idx="10"/>
          </p:nvPr>
        </p:nvSpPr>
        <p:spPr/>
        <p:txBody>
          <a:bodyPr/>
          <a:lstStyle/>
          <a:p>
            <a:fld id="{5689E7E8-36E4-467C-8300-85BCF6933FBA}" type="slidenum">
              <a:rPr lang="en-US" smtClean="0"/>
              <a:t>33</a:t>
            </a:fld>
            <a:endParaRPr lang="en-US"/>
          </a:p>
        </p:txBody>
      </p:sp>
    </p:spTree>
    <p:extLst>
      <p:ext uri="{BB962C8B-B14F-4D97-AF65-F5344CB8AC3E}">
        <p14:creationId xmlns:p14="http://schemas.microsoft.com/office/powerpoint/2010/main" val="2107557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a:t>
            </a:r>
            <a:r>
              <a:rPr lang="en-US" baseline="0" dirty="0"/>
              <a:t> demo</a:t>
            </a:r>
            <a:endParaRPr lang="en-US" dirty="0"/>
          </a:p>
        </p:txBody>
      </p:sp>
      <p:sp>
        <p:nvSpPr>
          <p:cNvPr id="4" name="Slide Number Placeholder 3"/>
          <p:cNvSpPr>
            <a:spLocks noGrp="1"/>
          </p:cNvSpPr>
          <p:nvPr>
            <p:ph type="sldNum" sz="quarter" idx="10"/>
          </p:nvPr>
        </p:nvSpPr>
        <p:spPr/>
        <p:txBody>
          <a:bodyPr/>
          <a:lstStyle/>
          <a:p>
            <a:fld id="{63834340-C3BA-444D-8D31-ECB97AC12218}" type="slidenum">
              <a:rPr lang="en-US" smtClean="0"/>
              <a:t>34</a:t>
            </a:fld>
            <a:endParaRPr lang="en-US"/>
          </a:p>
        </p:txBody>
      </p:sp>
    </p:spTree>
    <p:extLst>
      <p:ext uri="{BB962C8B-B14F-4D97-AF65-F5344CB8AC3E}">
        <p14:creationId xmlns:p14="http://schemas.microsoft.com/office/powerpoint/2010/main" val="1651416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text, considerations</a:t>
            </a:r>
          </a:p>
        </p:txBody>
      </p:sp>
      <p:sp>
        <p:nvSpPr>
          <p:cNvPr id="4" name="Slide Number Placeholder 3"/>
          <p:cNvSpPr>
            <a:spLocks noGrp="1"/>
          </p:cNvSpPr>
          <p:nvPr>
            <p:ph type="sldNum" sz="quarter" idx="10"/>
          </p:nvPr>
        </p:nvSpPr>
        <p:spPr/>
        <p:txBody>
          <a:bodyPr/>
          <a:lstStyle/>
          <a:p>
            <a:fld id="{5EDD572C-0642-445C-95EA-9BF60C5DC72B}" type="slidenum">
              <a:rPr lang="en-US" smtClean="0"/>
              <a:t>35</a:t>
            </a:fld>
            <a:endParaRPr lang="en-US"/>
          </a:p>
        </p:txBody>
      </p:sp>
    </p:spTree>
    <p:extLst>
      <p:ext uri="{BB962C8B-B14F-4D97-AF65-F5344CB8AC3E}">
        <p14:creationId xmlns:p14="http://schemas.microsoft.com/office/powerpoint/2010/main" val="4157149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In conclusion, we found more than 21 valid datasets those satisfy clients’ requirements. Our group formulated 4 different business use cases. We also developed predictive model based on use cases. What have we learned from this AICP project? We searched for useful datasets on public platform such as Government of Canada and Yahoo Finance. We also learned how to develop business use case. We learned to explore datasets and business problems related to various industries. We also developed an aptitude for solving analytical problems by reading related paper and using open-source platform. Through this project, we have learned new machine learning and timeseries forecasting algorithms. We learned how to effectively communicate and teamwork with Schulich and client team. And we learned how to make plans and manage our time.</a:t>
            </a:r>
            <a:r>
              <a:rPr lang="en-CA" sz="1800">
                <a:effectLst/>
                <a:latin typeface="Calibri" panose="020F0502020204030204" pitchFamily="34" charset="0"/>
                <a:ea typeface="DengXian" panose="02010600030101010101" pitchFamily="2" charset="-122"/>
                <a:cs typeface="Times New Roman" panose="02020603050405020304" pitchFamily="18" charset="0"/>
              </a:rPr>
              <a:t> What will be our next step? (Next slide)</a:t>
            </a:r>
          </a:p>
        </p:txBody>
      </p:sp>
      <p:sp>
        <p:nvSpPr>
          <p:cNvPr id="4" name="Slide Number Placeholder 3"/>
          <p:cNvSpPr>
            <a:spLocks noGrp="1"/>
          </p:cNvSpPr>
          <p:nvPr>
            <p:ph type="sldNum" sz="quarter" idx="5"/>
          </p:nvPr>
        </p:nvSpPr>
        <p:spPr/>
        <p:txBody>
          <a:bodyPr/>
          <a:lstStyle/>
          <a:p>
            <a:fld id="{1CDBF76F-1338-7C4E-90E8-75B397557568}" type="slidenum">
              <a:rPr lang="en-US" smtClean="0"/>
              <a:pPr/>
              <a:t>36</a:t>
            </a:fld>
            <a:endParaRPr lang="en-US"/>
          </a:p>
        </p:txBody>
      </p:sp>
    </p:spTree>
    <p:extLst>
      <p:ext uri="{BB962C8B-B14F-4D97-AF65-F5344CB8AC3E}">
        <p14:creationId xmlns:p14="http://schemas.microsoft.com/office/powerpoint/2010/main" val="786952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Tags: divider, simple, no image, left aligned header</a:t>
            </a:r>
            <a:endParaRPr lang="en-US"/>
          </a:p>
        </p:txBody>
      </p:sp>
      <p:sp>
        <p:nvSpPr>
          <p:cNvPr id="4" name="Slide Number Placeholder 3"/>
          <p:cNvSpPr>
            <a:spLocks noGrp="1"/>
          </p:cNvSpPr>
          <p:nvPr>
            <p:ph type="sldNum" sz="quarter" idx="10"/>
          </p:nvPr>
        </p:nvSpPr>
        <p:spPr/>
        <p:txBody>
          <a:bodyPr/>
          <a:lstStyle/>
          <a:p>
            <a:fld id="{D759AF6D-BA0E-4594-94DB-478664329D2A}" type="slidenum">
              <a:rPr lang="en-US" smtClean="0"/>
              <a:t>39</a:t>
            </a:fld>
            <a:endParaRPr lang="en-US"/>
          </a:p>
        </p:txBody>
      </p:sp>
    </p:spTree>
    <p:extLst>
      <p:ext uri="{BB962C8B-B14F-4D97-AF65-F5344CB8AC3E}">
        <p14:creationId xmlns:p14="http://schemas.microsoft.com/office/powerpoint/2010/main" val="2742179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40</a:t>
            </a:fld>
            <a:endParaRPr lang="en-US"/>
          </a:p>
        </p:txBody>
      </p:sp>
    </p:spTree>
    <p:extLst>
      <p:ext uri="{BB962C8B-B14F-4D97-AF65-F5344CB8AC3E}">
        <p14:creationId xmlns:p14="http://schemas.microsoft.com/office/powerpoint/2010/main" val="299694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more details will be elaborated in the coming slides.</a:t>
            </a:r>
          </a:p>
        </p:txBody>
      </p:sp>
      <p:sp>
        <p:nvSpPr>
          <p:cNvPr id="4" name="Slide Number Placeholder 3"/>
          <p:cNvSpPr>
            <a:spLocks noGrp="1"/>
          </p:cNvSpPr>
          <p:nvPr>
            <p:ph type="sldNum" sz="quarter" idx="10"/>
          </p:nvPr>
        </p:nvSpPr>
        <p:spPr/>
        <p:txBody>
          <a:bodyPr/>
          <a:lstStyle/>
          <a:p>
            <a:fld id="{6340AB4C-F464-4123-9F18-85533569F96F}" type="slidenum">
              <a:rPr lang="en-US" smtClean="0"/>
              <a:t>4</a:t>
            </a:fld>
            <a:endParaRPr lang="en-US"/>
          </a:p>
        </p:txBody>
      </p:sp>
    </p:spTree>
    <p:extLst>
      <p:ext uri="{BB962C8B-B14F-4D97-AF65-F5344CB8AC3E}">
        <p14:creationId xmlns:p14="http://schemas.microsoft.com/office/powerpoint/2010/main" val="399585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49B8B2-A875-5141-B48D-F38B2466A94C}" type="slidenum">
              <a:rPr lang="en-US" smtClean="0"/>
              <a:t>7</a:t>
            </a:fld>
            <a:endParaRPr lang="en-US"/>
          </a:p>
        </p:txBody>
      </p:sp>
    </p:spTree>
    <p:extLst>
      <p:ext uri="{BB962C8B-B14F-4D97-AF65-F5344CB8AC3E}">
        <p14:creationId xmlns:p14="http://schemas.microsoft.com/office/powerpoint/2010/main" val="71517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swald Medium"/>
              </a:rPr>
              <a:t>granular index's are too available such  CPI-Food and  CPI-clothing.</a:t>
            </a:r>
            <a:endParaRPr lang="en-US"/>
          </a:p>
        </p:txBody>
      </p:sp>
      <p:sp>
        <p:nvSpPr>
          <p:cNvPr id="4" name="Slide Number Placeholder 3"/>
          <p:cNvSpPr>
            <a:spLocks noGrp="1"/>
          </p:cNvSpPr>
          <p:nvPr>
            <p:ph type="sldNum" sz="quarter" idx="5"/>
          </p:nvPr>
        </p:nvSpPr>
        <p:spPr/>
        <p:txBody>
          <a:bodyPr/>
          <a:lstStyle/>
          <a:p>
            <a:fld id="{1CDBF76F-1338-7C4E-90E8-75B397557568}" type="slidenum">
              <a:rPr lang="en-US" smtClean="0"/>
              <a:pPr/>
              <a:t>12</a:t>
            </a:fld>
            <a:endParaRPr lang="en-US"/>
          </a:p>
        </p:txBody>
      </p:sp>
    </p:spTree>
    <p:extLst>
      <p:ext uri="{BB962C8B-B14F-4D97-AF65-F5344CB8AC3E}">
        <p14:creationId xmlns:p14="http://schemas.microsoft.com/office/powerpoint/2010/main" val="853025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swald Medium"/>
              </a:rPr>
              <a:t>Private firms can predict specific inflation components to forecast </a:t>
            </a:r>
            <a:r>
              <a:rPr lang="en-US" b="1">
                <a:latin typeface="Oswald Medium"/>
              </a:rPr>
              <a:t>price dynamics</a:t>
            </a:r>
            <a:r>
              <a:rPr lang="en-US">
                <a:latin typeface="Oswald Medium"/>
              </a:rPr>
              <a:t> and mitigate risks accordingly.</a:t>
            </a:r>
          </a:p>
          <a:p>
            <a:br>
              <a:rPr lang="en-US"/>
            </a:br>
            <a:endParaRPr lang="en-US"/>
          </a:p>
        </p:txBody>
      </p:sp>
      <p:sp>
        <p:nvSpPr>
          <p:cNvPr id="4" name="Slide Number Placeholder 3"/>
          <p:cNvSpPr>
            <a:spLocks noGrp="1"/>
          </p:cNvSpPr>
          <p:nvPr>
            <p:ph type="sldNum" sz="quarter" idx="5"/>
          </p:nvPr>
        </p:nvSpPr>
        <p:spPr/>
        <p:txBody>
          <a:bodyPr/>
          <a:lstStyle/>
          <a:p>
            <a:fld id="{1CDBF76F-1338-7C4E-90E8-75B397557568}" type="slidenum">
              <a:rPr lang="en-US" smtClean="0"/>
              <a:pPr/>
              <a:t>13</a:t>
            </a:fld>
            <a:endParaRPr lang="en-US"/>
          </a:p>
        </p:txBody>
      </p:sp>
    </p:spTree>
    <p:extLst>
      <p:ext uri="{BB962C8B-B14F-4D97-AF65-F5344CB8AC3E}">
        <p14:creationId xmlns:p14="http://schemas.microsoft.com/office/powerpoint/2010/main" val="399116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all meet Deloitte's dataset conditions </a:t>
            </a:r>
          </a:p>
        </p:txBody>
      </p:sp>
      <p:sp>
        <p:nvSpPr>
          <p:cNvPr id="4" name="Slide Number Placeholder 3"/>
          <p:cNvSpPr>
            <a:spLocks noGrp="1"/>
          </p:cNvSpPr>
          <p:nvPr>
            <p:ph type="sldNum" sz="quarter" idx="5"/>
          </p:nvPr>
        </p:nvSpPr>
        <p:spPr/>
        <p:txBody>
          <a:bodyPr/>
          <a:lstStyle/>
          <a:p>
            <a:fld id="{1CDBF76F-1338-7C4E-90E8-75B397557568}" type="slidenum">
              <a:rPr lang="en-US" smtClean="0"/>
              <a:pPr/>
              <a:t>14</a:t>
            </a:fld>
            <a:endParaRPr lang="en-US"/>
          </a:p>
        </p:txBody>
      </p:sp>
    </p:spTree>
    <p:extLst>
      <p:ext uri="{BB962C8B-B14F-4D97-AF65-F5344CB8AC3E}">
        <p14:creationId xmlns:p14="http://schemas.microsoft.com/office/powerpoint/2010/main" val="15120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8e96c7d2dc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8e96c7d2dc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atin typeface="Oswald Medium"/>
              </a:rPr>
              <a:t>Further, we checked whether the series the stationary. If not applied differencing. </a:t>
            </a:r>
          </a:p>
          <a:p>
            <a:br>
              <a:rPr lang="en-US"/>
            </a:br>
            <a:endParaRPr lang="en-US"/>
          </a:p>
        </p:txBody>
      </p:sp>
    </p:spTree>
    <p:extLst>
      <p:ext uri="{BB962C8B-B14F-4D97-AF65-F5344CB8AC3E}">
        <p14:creationId xmlns:p14="http://schemas.microsoft.com/office/powerpoint/2010/main" val="1555817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Oswald Medium"/>
              </a:rPr>
              <a:t>Arimax</a:t>
            </a:r>
            <a:r>
              <a:rPr lang="en-US">
                <a:latin typeface="Oswald Medium"/>
              </a:rPr>
              <a:t>, to consider exiguous variables</a:t>
            </a:r>
            <a:endParaRPr lang="en-US"/>
          </a:p>
          <a:p>
            <a:br>
              <a:rPr lang="en-US"/>
            </a:br>
            <a:endParaRPr lang="en-US"/>
          </a:p>
        </p:txBody>
      </p:sp>
      <p:sp>
        <p:nvSpPr>
          <p:cNvPr id="4" name="Slide Number Placeholder 3"/>
          <p:cNvSpPr>
            <a:spLocks noGrp="1"/>
          </p:cNvSpPr>
          <p:nvPr>
            <p:ph type="sldNum" sz="quarter" idx="5"/>
          </p:nvPr>
        </p:nvSpPr>
        <p:spPr/>
        <p:txBody>
          <a:bodyPr/>
          <a:lstStyle/>
          <a:p>
            <a:fld id="{1CDBF76F-1338-7C4E-90E8-75B397557568}" type="slidenum">
              <a:rPr lang="en-US" smtClean="0"/>
              <a:pPr/>
              <a:t>17</a:t>
            </a:fld>
            <a:endParaRPr lang="en-US"/>
          </a:p>
        </p:txBody>
      </p:sp>
    </p:spTree>
    <p:extLst>
      <p:ext uri="{BB962C8B-B14F-4D97-AF65-F5344CB8AC3E}">
        <p14:creationId xmlns:p14="http://schemas.microsoft.com/office/powerpoint/2010/main" val="1080598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37209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04697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93103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9F6D277-3820-1440-9688-2E75961570FB}"/>
              </a:ext>
            </a:extLst>
          </p:cNvPr>
          <p:cNvSpPr>
            <a:spLocks noGrp="1"/>
          </p:cNvSpPr>
          <p:nvPr>
            <p:ph type="pic" sz="quarter" idx="13"/>
          </p:nvPr>
        </p:nvSpPr>
        <p:spPr>
          <a:xfrm>
            <a:off x="0" y="0"/>
            <a:ext cx="12192000" cy="6858000"/>
          </a:xfrm>
          <a:prstGeom prst="rect">
            <a:avLst/>
          </a:prstGeom>
          <a:solidFill>
            <a:schemeClr val="bg1"/>
          </a:solidFill>
        </p:spPr>
        <p:txBody>
          <a:bodyPr wrap="square">
            <a:noAutofit/>
          </a:bodyPr>
          <a:lstStyle>
            <a:lvl1pPr>
              <a:defRPr b="0" i="0">
                <a:solidFill>
                  <a:schemeClr val="tx1"/>
                </a:solidFill>
              </a:defRPr>
            </a:lvl1pPr>
          </a:lstStyle>
          <a:p>
            <a:endParaRPr lang="en-US"/>
          </a:p>
        </p:txBody>
      </p:sp>
      <p:sp>
        <p:nvSpPr>
          <p:cNvPr id="2" name="Title 1">
            <a:extLst>
              <a:ext uri="{FF2B5EF4-FFF2-40B4-BE49-F238E27FC236}">
                <a16:creationId xmlns:a16="http://schemas.microsoft.com/office/drawing/2014/main" id="{99389E3C-9EB4-AB45-B7C4-A3593B30B202}"/>
              </a:ext>
            </a:extLst>
          </p:cNvPr>
          <p:cNvSpPr>
            <a:spLocks noGrp="1"/>
          </p:cNvSpPr>
          <p:nvPr>
            <p:ph type="title" hasCustomPrompt="1"/>
          </p:nvPr>
        </p:nvSpPr>
        <p:spPr>
          <a:xfrm>
            <a:off x="838200" y="2276475"/>
            <a:ext cx="10515600" cy="1325563"/>
          </a:xfrm>
        </p:spPr>
        <p:txBody>
          <a:bodyPr anchor="b">
            <a:normAutofit/>
          </a:bodyPr>
          <a:lstStyle>
            <a:lvl1pPr algn="ctr">
              <a:defRPr sz="5400">
                <a:solidFill>
                  <a:schemeClr val="accent1"/>
                </a:solidFill>
              </a:defRPr>
            </a:lvl1pPr>
          </a:lstStyle>
          <a:p>
            <a:r>
              <a:rPr lang="en-US"/>
              <a:t>Lorem Ipsum</a:t>
            </a:r>
          </a:p>
        </p:txBody>
      </p:sp>
      <p:sp>
        <p:nvSpPr>
          <p:cNvPr id="3" name="Date Placeholder 2">
            <a:extLst>
              <a:ext uri="{FF2B5EF4-FFF2-40B4-BE49-F238E27FC236}">
                <a16:creationId xmlns:a16="http://schemas.microsoft.com/office/drawing/2014/main" id="{B32B11B6-42A4-6142-A7C8-2743D7B08456}"/>
              </a:ext>
            </a:extLst>
          </p:cNvPr>
          <p:cNvSpPr>
            <a:spLocks noGrp="1"/>
          </p:cNvSpPr>
          <p:nvPr>
            <p:ph type="dt" sz="half" idx="10"/>
          </p:nvPr>
        </p:nvSpPr>
        <p:spPr/>
        <p:txBody>
          <a:bodyPr/>
          <a:lstStyle/>
          <a:p>
            <a:fld id="{CC488FE3-79BF-DB4F-B648-6A8349C22FAF}" type="datetimeFigureOut">
              <a:rPr lang="en-US" smtClean="0"/>
              <a:pPr/>
              <a:t>10/7/24</a:t>
            </a:fld>
            <a:endParaRPr lang="en-US"/>
          </a:p>
        </p:txBody>
      </p:sp>
      <p:sp>
        <p:nvSpPr>
          <p:cNvPr id="4" name="Footer Placeholder 3">
            <a:extLst>
              <a:ext uri="{FF2B5EF4-FFF2-40B4-BE49-F238E27FC236}">
                <a16:creationId xmlns:a16="http://schemas.microsoft.com/office/drawing/2014/main" id="{FEA50A37-380D-F94E-B5F2-9B3040D12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DE528-A2B4-3D4C-90CE-4430B4F7E4F6}"/>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6" name="Subtitle 2">
            <a:extLst>
              <a:ext uri="{FF2B5EF4-FFF2-40B4-BE49-F238E27FC236}">
                <a16:creationId xmlns:a16="http://schemas.microsoft.com/office/drawing/2014/main" id="{2BC4F468-92DA-1344-817F-5C3B4362626C}"/>
              </a:ext>
            </a:extLst>
          </p:cNvPr>
          <p:cNvSpPr>
            <a:spLocks noGrp="1"/>
          </p:cNvSpPr>
          <p:nvPr>
            <p:ph type="subTitle" idx="1" hasCustomPrompt="1"/>
          </p:nvPr>
        </p:nvSpPr>
        <p:spPr>
          <a:xfrm>
            <a:off x="1524000" y="3602038"/>
            <a:ext cx="9144000" cy="1655762"/>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latin typeface="Chivo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solidFill>
                  <a:schemeClr val="tx1"/>
                </a:solidFill>
                <a:latin typeface="Roboto Light" panose="02000000000000000000" pitchFamily="2" charset="0"/>
                <a:ea typeface="Roboto Light" panose="02000000000000000000" pitchFamily="2" charset="0"/>
              </a:rPr>
              <a:t>No </a:t>
            </a:r>
            <a:r>
              <a:rPr lang="en-US" err="1">
                <a:solidFill>
                  <a:schemeClr val="tx1"/>
                </a:solidFill>
                <a:latin typeface="Roboto Light" panose="02000000000000000000" pitchFamily="2" charset="0"/>
                <a:ea typeface="Roboto Light" panose="02000000000000000000" pitchFamily="2" charset="0"/>
              </a:rPr>
              <a:t>ceteros</a:t>
            </a:r>
            <a:r>
              <a:rPr lang="en-US">
                <a:solidFill>
                  <a:schemeClr val="tx1"/>
                </a:solidFill>
                <a:latin typeface="Roboto Light" panose="02000000000000000000" pitchFamily="2" charset="0"/>
                <a:ea typeface="Roboto Light" panose="02000000000000000000" pitchFamily="2" charset="0"/>
              </a:rPr>
              <a:t> </a:t>
            </a:r>
            <a:r>
              <a:rPr lang="en-US" err="1">
                <a:solidFill>
                  <a:schemeClr val="tx1"/>
                </a:solidFill>
                <a:latin typeface="Roboto Light" panose="02000000000000000000" pitchFamily="2" charset="0"/>
                <a:ea typeface="Roboto Light" panose="02000000000000000000" pitchFamily="2" charset="0"/>
              </a:rPr>
              <a:t>verterem</a:t>
            </a:r>
            <a:r>
              <a:rPr lang="en-US">
                <a:solidFill>
                  <a:schemeClr val="tx1"/>
                </a:solidFill>
                <a:latin typeface="Roboto Light" panose="02000000000000000000" pitchFamily="2" charset="0"/>
                <a:ea typeface="Roboto Light" panose="02000000000000000000" pitchFamily="2" charset="0"/>
              </a:rPr>
              <a:t> his, sea </a:t>
            </a:r>
            <a:r>
              <a:rPr lang="en-US" err="1">
                <a:solidFill>
                  <a:schemeClr val="tx1"/>
                </a:solidFill>
                <a:latin typeface="Roboto Light" panose="02000000000000000000" pitchFamily="2" charset="0"/>
                <a:ea typeface="Roboto Light" panose="02000000000000000000" pitchFamily="2" charset="0"/>
              </a:rPr>
              <a:t>eius</a:t>
            </a:r>
            <a:r>
              <a:rPr lang="en-US">
                <a:solidFill>
                  <a:schemeClr val="tx1"/>
                </a:solidFill>
                <a:latin typeface="Roboto Light" panose="02000000000000000000" pitchFamily="2" charset="0"/>
                <a:ea typeface="Roboto Light" panose="02000000000000000000" pitchFamily="2" charset="0"/>
              </a:rPr>
              <a:t> </a:t>
            </a:r>
            <a:r>
              <a:rPr lang="en-US" err="1">
                <a:solidFill>
                  <a:schemeClr val="tx1"/>
                </a:solidFill>
                <a:latin typeface="Roboto Light" panose="02000000000000000000" pitchFamily="2" charset="0"/>
                <a:ea typeface="Roboto Light" panose="02000000000000000000" pitchFamily="2" charset="0"/>
              </a:rPr>
              <a:t>iisque</a:t>
            </a:r>
            <a:r>
              <a:rPr lang="en-US">
                <a:solidFill>
                  <a:schemeClr val="tx1"/>
                </a:solidFill>
                <a:latin typeface="Roboto Light" panose="02000000000000000000" pitchFamily="2" charset="0"/>
                <a:ea typeface="Roboto Light" panose="02000000000000000000" pitchFamily="2" charset="0"/>
              </a:rPr>
              <a:t> </a:t>
            </a:r>
            <a:r>
              <a:rPr lang="en-US" err="1">
                <a:solidFill>
                  <a:schemeClr val="tx1"/>
                </a:solidFill>
                <a:latin typeface="Roboto Light" panose="02000000000000000000" pitchFamily="2" charset="0"/>
                <a:ea typeface="Roboto Light" panose="02000000000000000000" pitchFamily="2" charset="0"/>
              </a:rPr>
              <a:t>eu</a:t>
            </a:r>
            <a:r>
              <a:rPr lang="en-US">
                <a:solidFill>
                  <a:schemeClr val="tx1"/>
                </a:solidFill>
                <a:latin typeface="Roboto Light" panose="02000000000000000000" pitchFamily="2" charset="0"/>
                <a:ea typeface="Roboto Light" panose="02000000000000000000" pitchFamily="2" charset="0"/>
              </a:rPr>
              <a:t>. Et vis stet </a:t>
            </a:r>
            <a:r>
              <a:rPr lang="en-US" err="1">
                <a:solidFill>
                  <a:schemeClr val="tx1"/>
                </a:solidFill>
                <a:latin typeface="Roboto Light" panose="02000000000000000000" pitchFamily="2" charset="0"/>
                <a:ea typeface="Roboto Light" panose="02000000000000000000" pitchFamily="2" charset="0"/>
              </a:rPr>
              <a:t>dolorem</a:t>
            </a:r>
            <a:r>
              <a:rPr lang="en-US">
                <a:solidFill>
                  <a:schemeClr val="tx1"/>
                </a:solidFill>
                <a:latin typeface="Roboto Light" panose="02000000000000000000" pitchFamily="2" charset="0"/>
                <a:ea typeface="Roboto Light" panose="02000000000000000000" pitchFamily="2" charset="0"/>
              </a:rPr>
              <a:t> </a:t>
            </a:r>
            <a:r>
              <a:rPr lang="en-US" err="1">
                <a:solidFill>
                  <a:schemeClr val="tx1"/>
                </a:solidFill>
                <a:latin typeface="Roboto Light" panose="02000000000000000000" pitchFamily="2" charset="0"/>
                <a:ea typeface="Roboto Light" panose="02000000000000000000" pitchFamily="2" charset="0"/>
              </a:rPr>
              <a:t>perpetua</a:t>
            </a:r>
            <a:r>
              <a:rPr lang="en-US">
                <a:solidFill>
                  <a:schemeClr val="tx1"/>
                </a:solidFill>
                <a:latin typeface="Roboto Light" panose="02000000000000000000" pitchFamily="2" charset="0"/>
                <a:ea typeface="Roboto Light" panose="02000000000000000000" pitchFamily="2" charset="0"/>
              </a:rPr>
              <a:t>, </a:t>
            </a:r>
            <a:r>
              <a:rPr lang="en-US" err="1">
                <a:solidFill>
                  <a:schemeClr val="tx1"/>
                </a:solidFill>
                <a:latin typeface="Roboto Light" panose="02000000000000000000" pitchFamily="2" charset="0"/>
                <a:ea typeface="Roboto Light" panose="02000000000000000000" pitchFamily="2" charset="0"/>
              </a:rPr>
              <a:t>usu</a:t>
            </a:r>
            <a:r>
              <a:rPr lang="en-US">
                <a:solidFill>
                  <a:schemeClr val="tx1"/>
                </a:solidFill>
                <a:latin typeface="Roboto Light" panose="02000000000000000000" pitchFamily="2" charset="0"/>
                <a:ea typeface="Roboto Light" panose="02000000000000000000" pitchFamily="2" charset="0"/>
              </a:rPr>
              <a:t> </a:t>
            </a:r>
            <a:r>
              <a:rPr lang="en-US" err="1">
                <a:solidFill>
                  <a:schemeClr val="tx1"/>
                </a:solidFill>
                <a:latin typeface="Roboto Light" panose="02000000000000000000" pitchFamily="2" charset="0"/>
                <a:ea typeface="Roboto Light" panose="02000000000000000000" pitchFamily="2" charset="0"/>
              </a:rPr>
              <a:t>ea</a:t>
            </a:r>
            <a:r>
              <a:rPr lang="en-US">
                <a:solidFill>
                  <a:schemeClr val="tx1"/>
                </a:solidFill>
                <a:latin typeface="Roboto Light" panose="02000000000000000000" pitchFamily="2" charset="0"/>
                <a:ea typeface="Roboto Light" panose="02000000000000000000" pitchFamily="2" charset="0"/>
              </a:rPr>
              <a:t> diam </a:t>
            </a:r>
            <a:r>
              <a:rPr lang="en-US" err="1">
                <a:solidFill>
                  <a:schemeClr val="tx1"/>
                </a:solidFill>
                <a:latin typeface="Roboto Light" panose="02000000000000000000" pitchFamily="2" charset="0"/>
                <a:ea typeface="Roboto Light" panose="02000000000000000000" pitchFamily="2" charset="0"/>
              </a:rPr>
              <a:t>affert</a:t>
            </a:r>
            <a:r>
              <a:rPr lang="en-US">
                <a:solidFill>
                  <a:schemeClr val="tx1"/>
                </a:solidFill>
                <a:latin typeface="Roboto Light" panose="02000000000000000000" pitchFamily="2" charset="0"/>
                <a:ea typeface="Roboto Light" panose="02000000000000000000" pitchFamily="2" charset="0"/>
              </a:rPr>
              <a:t> </a:t>
            </a:r>
            <a:r>
              <a:rPr lang="en-US" err="1">
                <a:solidFill>
                  <a:schemeClr val="tx1"/>
                </a:solidFill>
                <a:latin typeface="Roboto Light" panose="02000000000000000000" pitchFamily="2" charset="0"/>
                <a:ea typeface="Roboto Light" panose="02000000000000000000" pitchFamily="2" charset="0"/>
              </a:rPr>
              <a:t>labores</a:t>
            </a:r>
            <a:r>
              <a:rPr lang="en-US">
                <a:solidFill>
                  <a:schemeClr val="tx1"/>
                </a:solidFill>
                <a:latin typeface="Roboto Light" panose="02000000000000000000" pitchFamily="2" charset="0"/>
                <a:ea typeface="Roboto Light" panose="02000000000000000000" pitchFamily="2" charset="0"/>
              </a:rPr>
              <a:t>.</a:t>
            </a:r>
            <a:r>
              <a:rPr lang="en-US"/>
              <a:t> </a:t>
            </a:r>
          </a:p>
        </p:txBody>
      </p:sp>
    </p:spTree>
    <p:extLst>
      <p:ext uri="{BB962C8B-B14F-4D97-AF65-F5344CB8AC3E}">
        <p14:creationId xmlns:p14="http://schemas.microsoft.com/office/powerpoint/2010/main" val="2576735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973650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5FE7F68-8A21-DB42-8073-581EE274B25F}"/>
              </a:ext>
            </a:extLst>
          </p:cNvPr>
          <p:cNvCxnSpPr>
            <a:cxnSpLocks/>
          </p:cNvCxnSpPr>
          <p:nvPr userDrawn="1"/>
        </p:nvCxnSpPr>
        <p:spPr>
          <a:xfrm>
            <a:off x="6096000" y="0"/>
            <a:ext cx="0" cy="6858000"/>
          </a:xfrm>
          <a:prstGeom prst="line">
            <a:avLst/>
          </a:prstGeom>
          <a:ln>
            <a:solidFill>
              <a:schemeClr val="accent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0" y="0"/>
            <a:ext cx="6096000" cy="3429000"/>
          </a:xfrm>
          <a:solidFill>
            <a:schemeClr val="bg1"/>
          </a:solidFill>
        </p:spPr>
        <p:txBody>
          <a:bodyPr/>
          <a:lstStyle>
            <a:lvl1pPr>
              <a:defRPr b="0" i="0"/>
            </a:lvl1pPr>
          </a:lstStyle>
          <a:p>
            <a:endParaRPr lang="en-US"/>
          </a:p>
        </p:txBody>
      </p:sp>
      <p:sp>
        <p:nvSpPr>
          <p:cNvPr id="8" name="Picture Placeholder 7">
            <a:extLst>
              <a:ext uri="{FF2B5EF4-FFF2-40B4-BE49-F238E27FC236}">
                <a16:creationId xmlns:a16="http://schemas.microsoft.com/office/drawing/2014/main" id="{87B8B77C-15A9-6442-A014-0792F5710320}"/>
              </a:ext>
            </a:extLst>
          </p:cNvPr>
          <p:cNvSpPr>
            <a:spLocks noGrp="1"/>
          </p:cNvSpPr>
          <p:nvPr>
            <p:ph type="pic" sz="quarter" idx="17"/>
          </p:nvPr>
        </p:nvSpPr>
        <p:spPr>
          <a:xfrm>
            <a:off x="6096000" y="0"/>
            <a:ext cx="6096000" cy="3429000"/>
          </a:xfrm>
          <a:solidFill>
            <a:schemeClr val="bg1"/>
          </a:solidFill>
        </p:spPr>
        <p:txBody>
          <a:bodyPr/>
          <a:lstStyle>
            <a:lvl1pPr>
              <a:defRPr b="0" i="0"/>
            </a:lvl1pPr>
          </a:lstStyle>
          <a:p>
            <a:endParaRPr lang="en-US"/>
          </a:p>
        </p:txBody>
      </p:sp>
      <p:sp>
        <p:nvSpPr>
          <p:cNvPr id="13" name="Text Placeholder 6">
            <a:extLst>
              <a:ext uri="{FF2B5EF4-FFF2-40B4-BE49-F238E27FC236}">
                <a16:creationId xmlns:a16="http://schemas.microsoft.com/office/drawing/2014/main" id="{B18F8246-9AD0-7849-A7EF-AC79192FD9D2}"/>
              </a:ext>
            </a:extLst>
          </p:cNvPr>
          <p:cNvSpPr>
            <a:spLocks noGrp="1"/>
          </p:cNvSpPr>
          <p:nvPr>
            <p:ph type="body" sz="quarter" idx="20"/>
          </p:nvPr>
        </p:nvSpPr>
        <p:spPr>
          <a:xfrm>
            <a:off x="701128" y="4698497"/>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a:t>Click to edit Master text styles</a:t>
            </a:r>
          </a:p>
        </p:txBody>
      </p:sp>
      <p:sp>
        <p:nvSpPr>
          <p:cNvPr id="14" name="Text Placeholder 6">
            <a:extLst>
              <a:ext uri="{FF2B5EF4-FFF2-40B4-BE49-F238E27FC236}">
                <a16:creationId xmlns:a16="http://schemas.microsoft.com/office/drawing/2014/main" id="{A1CD2F1A-219E-B045-9E75-477E9186A296}"/>
              </a:ext>
            </a:extLst>
          </p:cNvPr>
          <p:cNvSpPr>
            <a:spLocks noGrp="1"/>
          </p:cNvSpPr>
          <p:nvPr>
            <p:ph type="body" sz="quarter" idx="23"/>
          </p:nvPr>
        </p:nvSpPr>
        <p:spPr>
          <a:xfrm>
            <a:off x="701129" y="3772238"/>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a:t>Click to edit Master text styles</a:t>
            </a:r>
          </a:p>
        </p:txBody>
      </p:sp>
      <p:sp>
        <p:nvSpPr>
          <p:cNvPr id="15" name="Text Placeholder 6">
            <a:extLst>
              <a:ext uri="{FF2B5EF4-FFF2-40B4-BE49-F238E27FC236}">
                <a16:creationId xmlns:a16="http://schemas.microsoft.com/office/drawing/2014/main" id="{2AFC96B9-125D-6643-9F73-DCBBE03A3858}"/>
              </a:ext>
            </a:extLst>
          </p:cNvPr>
          <p:cNvSpPr>
            <a:spLocks noGrp="1"/>
          </p:cNvSpPr>
          <p:nvPr>
            <p:ph type="body" sz="quarter" idx="24"/>
          </p:nvPr>
        </p:nvSpPr>
        <p:spPr>
          <a:xfrm>
            <a:off x="6797128" y="4698497"/>
            <a:ext cx="4693745" cy="1620389"/>
          </a:xfrm>
        </p:spPr>
        <p:txBody>
          <a:bodyPr anchor="t">
            <a:noAutofit/>
          </a:bodyPr>
          <a:lstStyle>
            <a:lvl1pPr marL="0" indent="0" algn="ctr">
              <a:buNone/>
              <a:defRPr sz="1600" b="0" i="0">
                <a:solidFill>
                  <a:schemeClr val="accent1"/>
                </a:solidFill>
              </a:defRPr>
            </a:lvl1pPr>
            <a:lvl2pPr marL="457200" indent="0" algn="ctr">
              <a:buNone/>
              <a:defRPr sz="1400" b="0" i="0"/>
            </a:lvl2pPr>
            <a:lvl3pPr marL="914400" indent="0" algn="ctr">
              <a:buNone/>
              <a:defRPr sz="1200" b="0" i="0"/>
            </a:lvl3pPr>
            <a:lvl4pPr marL="1371600" indent="0" algn="ctr">
              <a:buNone/>
              <a:defRPr sz="1100" b="0" i="0"/>
            </a:lvl4pPr>
            <a:lvl5pPr marL="1828800" indent="0" algn="ctr">
              <a:buNone/>
              <a:defRPr sz="1100" b="0" i="0"/>
            </a:lvl5pPr>
          </a:lstStyle>
          <a:p>
            <a:pPr lvl="0"/>
            <a:r>
              <a:rPr lang="en-US"/>
              <a:t>Click to edit Master text styles</a:t>
            </a:r>
          </a:p>
        </p:txBody>
      </p:sp>
      <p:sp>
        <p:nvSpPr>
          <p:cNvPr id="16" name="Text Placeholder 6">
            <a:extLst>
              <a:ext uri="{FF2B5EF4-FFF2-40B4-BE49-F238E27FC236}">
                <a16:creationId xmlns:a16="http://schemas.microsoft.com/office/drawing/2014/main" id="{D5D2DB74-049F-F748-9864-6C2F0520FA0A}"/>
              </a:ext>
            </a:extLst>
          </p:cNvPr>
          <p:cNvSpPr>
            <a:spLocks noGrp="1"/>
          </p:cNvSpPr>
          <p:nvPr>
            <p:ph type="body" sz="quarter" idx="25"/>
          </p:nvPr>
        </p:nvSpPr>
        <p:spPr>
          <a:xfrm>
            <a:off x="6797129" y="3772238"/>
            <a:ext cx="4693743" cy="926259"/>
          </a:xfrm>
        </p:spPr>
        <p:txBody>
          <a:bodyPr anchor="b">
            <a:noAutofit/>
          </a:bodyPr>
          <a:lstStyle>
            <a:lvl1pPr marL="0" indent="0" algn="ctr">
              <a:buNone/>
              <a:defRPr sz="2000" b="1" i="0" cap="all" baseline="0">
                <a:solidFill>
                  <a:schemeClr val="accent1"/>
                </a:solidFill>
                <a:latin typeface="Oswald SemiBold" pitchFamily="2" charset="77"/>
              </a:defRPr>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a:t>Click to edit Master text styles</a:t>
            </a:r>
          </a:p>
        </p:txBody>
      </p:sp>
    </p:spTree>
    <p:extLst>
      <p:ext uri="{BB962C8B-B14F-4D97-AF65-F5344CB8AC3E}">
        <p14:creationId xmlns:p14="http://schemas.microsoft.com/office/powerpoint/2010/main" val="1177805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965161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EB31-316B-8D40-A46C-834C46ECE0CE}"/>
              </a:ext>
            </a:extLst>
          </p:cNvPr>
          <p:cNvSpPr>
            <a:spLocks noGrp="1"/>
          </p:cNvSpPr>
          <p:nvPr>
            <p:ph type="title"/>
          </p:nvPr>
        </p:nvSpPr>
        <p:spPr>
          <a:xfrm>
            <a:off x="8610599" y="1231034"/>
            <a:ext cx="3207255" cy="2197966"/>
          </a:xfrm>
        </p:spPr>
        <p:txBody>
          <a:bodyPr anchor="b">
            <a:noAutofit/>
          </a:bodyPr>
          <a:lstStyle>
            <a:lvl1pPr>
              <a:defRPr sz="4400"/>
            </a:lvl1pPr>
          </a:lstStyle>
          <a:p>
            <a:r>
              <a:rPr lang="en-US"/>
              <a:t>Click to edit Master title style</a:t>
            </a:r>
          </a:p>
        </p:txBody>
      </p:sp>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10/7/24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10" name="Picture Placeholder 7">
            <a:extLst>
              <a:ext uri="{FF2B5EF4-FFF2-40B4-BE49-F238E27FC236}">
                <a16:creationId xmlns:a16="http://schemas.microsoft.com/office/drawing/2014/main" id="{818034BB-DC7D-2640-9E8B-61B598FF7615}"/>
              </a:ext>
            </a:extLst>
          </p:cNvPr>
          <p:cNvSpPr>
            <a:spLocks noGrp="1"/>
          </p:cNvSpPr>
          <p:nvPr>
            <p:ph type="pic" sz="quarter" idx="16"/>
          </p:nvPr>
        </p:nvSpPr>
        <p:spPr>
          <a:xfrm>
            <a:off x="0" y="0"/>
            <a:ext cx="8289588" cy="6858000"/>
          </a:xfrm>
          <a:solidFill>
            <a:schemeClr val="bg1"/>
          </a:solidFill>
        </p:spPr>
        <p:txBody>
          <a:bodyPr/>
          <a:lstStyle>
            <a:lvl1pPr>
              <a:defRPr b="0" i="0"/>
            </a:lvl1pPr>
          </a:lstStyle>
          <a:p>
            <a:endParaRPr lang="en-US"/>
          </a:p>
        </p:txBody>
      </p:sp>
      <p:sp>
        <p:nvSpPr>
          <p:cNvPr id="11" name="Text Placeholder 6">
            <a:extLst>
              <a:ext uri="{FF2B5EF4-FFF2-40B4-BE49-F238E27FC236}">
                <a16:creationId xmlns:a16="http://schemas.microsoft.com/office/drawing/2014/main" id="{C0A5BB8A-7672-6D49-8988-688435A009DF}"/>
              </a:ext>
            </a:extLst>
          </p:cNvPr>
          <p:cNvSpPr>
            <a:spLocks noGrp="1"/>
          </p:cNvSpPr>
          <p:nvPr>
            <p:ph type="body" sz="quarter" idx="15"/>
          </p:nvPr>
        </p:nvSpPr>
        <p:spPr>
          <a:xfrm>
            <a:off x="8610599" y="3429000"/>
            <a:ext cx="320725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01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t>10/7/24</a:t>
            </a:fld>
            <a:endParaRPr lang="en-US"/>
          </a:p>
        </p:txBody>
      </p:sp>
      <p:sp>
        <p:nvSpPr>
          <p:cNvPr id="5" name="Footer Placeholder 4">
            <a:extLst>
              <a:ext uri="{FF2B5EF4-FFF2-40B4-BE49-F238E27FC236}">
                <a16:creationId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t>‹#›</a:t>
            </a:fld>
            <a:endParaRPr lang="en-US"/>
          </a:p>
        </p:txBody>
      </p:sp>
      <p:sp>
        <p:nvSpPr>
          <p:cNvPr id="7" name="Text Placeholder 6">
            <a:extLst>
              <a:ext uri="{FF2B5EF4-FFF2-40B4-BE49-F238E27FC236}">
                <a16:creationId xmlns:a16="http://schemas.microsoft.com/office/drawing/2014/main" id="{9BC722EB-B0D0-6649-BCC8-01F41F6B3FED}"/>
              </a:ext>
            </a:extLst>
          </p:cNvPr>
          <p:cNvSpPr>
            <a:spLocks noGrp="1"/>
          </p:cNvSpPr>
          <p:nvPr>
            <p:ph type="body" sz="quarter" idx="15"/>
          </p:nvPr>
        </p:nvSpPr>
        <p:spPr>
          <a:xfrm>
            <a:off x="0" y="4774193"/>
            <a:ext cx="4072130"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edit Master text styles</a:t>
            </a:r>
          </a:p>
        </p:txBody>
      </p:sp>
      <p:sp>
        <p:nvSpPr>
          <p:cNvPr id="9" name="Text Placeholder 6">
            <a:extLst>
              <a:ext uri="{FF2B5EF4-FFF2-40B4-BE49-F238E27FC236}">
                <a16:creationId xmlns:a16="http://schemas.microsoft.com/office/drawing/2014/main" id="{AA6247AD-6A28-DA4E-9856-B0457ACF3CE2}"/>
              </a:ext>
            </a:extLst>
          </p:cNvPr>
          <p:cNvSpPr>
            <a:spLocks noGrp="1"/>
          </p:cNvSpPr>
          <p:nvPr>
            <p:ph type="body" sz="quarter" idx="16"/>
          </p:nvPr>
        </p:nvSpPr>
        <p:spPr>
          <a:xfrm>
            <a:off x="4072130" y="4774195"/>
            <a:ext cx="4081270"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edit Master text styles</a:t>
            </a:r>
          </a:p>
        </p:txBody>
      </p:sp>
      <p:sp>
        <p:nvSpPr>
          <p:cNvPr id="10" name="Text Placeholder 6">
            <a:extLst>
              <a:ext uri="{FF2B5EF4-FFF2-40B4-BE49-F238E27FC236}">
                <a16:creationId xmlns:a16="http://schemas.microsoft.com/office/drawing/2014/main" id="{51408170-0DC4-794B-8D0C-6D8FDA83BFFE}"/>
              </a:ext>
            </a:extLst>
          </p:cNvPr>
          <p:cNvSpPr>
            <a:spLocks noGrp="1"/>
          </p:cNvSpPr>
          <p:nvPr>
            <p:ph type="body" sz="quarter" idx="17"/>
          </p:nvPr>
        </p:nvSpPr>
        <p:spPr>
          <a:xfrm>
            <a:off x="8153400" y="4774194"/>
            <a:ext cx="4038600"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edit Master text styles</a:t>
            </a:r>
          </a:p>
        </p:txBody>
      </p:sp>
      <p:sp>
        <p:nvSpPr>
          <p:cNvPr id="11" name="Picture Placeholder 7">
            <a:extLst>
              <a:ext uri="{FF2B5EF4-FFF2-40B4-BE49-F238E27FC236}">
                <a16:creationId xmlns:a16="http://schemas.microsoft.com/office/drawing/2014/main" id="{A110A1B4-AB77-864B-B93F-F28A825262BF}"/>
              </a:ext>
            </a:extLst>
          </p:cNvPr>
          <p:cNvSpPr>
            <a:spLocks noGrp="1"/>
          </p:cNvSpPr>
          <p:nvPr>
            <p:ph type="pic" sz="quarter" idx="13"/>
          </p:nvPr>
        </p:nvSpPr>
        <p:spPr>
          <a:xfrm>
            <a:off x="0" y="1947278"/>
            <a:ext cx="4059936" cy="2777853"/>
          </a:xfrm>
          <a:solidFill>
            <a:schemeClr val="bg1"/>
          </a:solidFill>
        </p:spPr>
        <p:txBody>
          <a:bodyPr/>
          <a:lstStyle>
            <a:lvl1pPr>
              <a:defRPr b="0" i="0"/>
            </a:lvl1pPr>
          </a:lstStyle>
          <a:p>
            <a:endParaRPr lang="en-US"/>
          </a:p>
        </p:txBody>
      </p:sp>
      <p:sp>
        <p:nvSpPr>
          <p:cNvPr id="12" name="Picture Placeholder 7">
            <a:extLst>
              <a:ext uri="{FF2B5EF4-FFF2-40B4-BE49-F238E27FC236}">
                <a16:creationId xmlns:a16="http://schemas.microsoft.com/office/drawing/2014/main" id="{9911B599-DCFD-2A4C-816B-38B258B7233E}"/>
              </a:ext>
            </a:extLst>
          </p:cNvPr>
          <p:cNvSpPr>
            <a:spLocks noGrp="1"/>
          </p:cNvSpPr>
          <p:nvPr>
            <p:ph type="pic" sz="quarter" idx="14"/>
          </p:nvPr>
        </p:nvSpPr>
        <p:spPr>
          <a:xfrm>
            <a:off x="4072130" y="1947278"/>
            <a:ext cx="4059936" cy="2777853"/>
          </a:xfrm>
          <a:solidFill>
            <a:schemeClr val="bg1"/>
          </a:solidFill>
        </p:spPr>
        <p:txBody>
          <a:bodyPr/>
          <a:lstStyle>
            <a:lvl1pPr>
              <a:defRPr b="0" i="0"/>
            </a:lvl1pPr>
          </a:lstStyle>
          <a:p>
            <a:endParaRPr lang="en-US"/>
          </a:p>
        </p:txBody>
      </p:sp>
      <p:sp>
        <p:nvSpPr>
          <p:cNvPr id="13" name="Picture Placeholder 7">
            <a:extLst>
              <a:ext uri="{FF2B5EF4-FFF2-40B4-BE49-F238E27FC236}">
                <a16:creationId xmlns:a16="http://schemas.microsoft.com/office/drawing/2014/main" id="{741FAB79-2CD0-1F4F-8D6D-89BBDBD10E8F}"/>
              </a:ext>
            </a:extLst>
          </p:cNvPr>
          <p:cNvSpPr>
            <a:spLocks noGrp="1"/>
          </p:cNvSpPr>
          <p:nvPr>
            <p:ph type="pic" sz="quarter" idx="18"/>
          </p:nvPr>
        </p:nvSpPr>
        <p:spPr>
          <a:xfrm>
            <a:off x="8153400" y="1947277"/>
            <a:ext cx="4038600" cy="2777853"/>
          </a:xfrm>
          <a:solidFill>
            <a:schemeClr val="bg1"/>
          </a:solidFill>
        </p:spPr>
        <p:txBody>
          <a:bodyPr/>
          <a:lstStyle>
            <a:lvl1pPr>
              <a:defRPr b="0" i="0"/>
            </a:lvl1pPr>
          </a:lstStyle>
          <a:p>
            <a:endParaRPr lang="en-US"/>
          </a:p>
        </p:txBody>
      </p:sp>
      <p:sp>
        <p:nvSpPr>
          <p:cNvPr id="3" name="Title 2">
            <a:extLst>
              <a:ext uri="{FF2B5EF4-FFF2-40B4-BE49-F238E27FC236}">
                <a16:creationId xmlns:a16="http://schemas.microsoft.com/office/drawing/2014/main" id="{3951CBA4-BF0F-F64D-A26B-C41A89039DEB}"/>
              </a:ext>
            </a:extLst>
          </p:cNvPr>
          <p:cNvSpPr>
            <a:spLocks noGrp="1"/>
          </p:cNvSpPr>
          <p:nvPr>
            <p:ph type="title"/>
          </p:nvPr>
        </p:nvSpPr>
        <p:spPr>
          <a:xfrm>
            <a:off x="609276" y="603183"/>
            <a:ext cx="10979654" cy="810532"/>
          </a:xfrm>
        </p:spPr>
        <p:txBody>
          <a:bodyPr>
            <a:noAutofit/>
          </a:bodyPr>
          <a:lstStyle>
            <a:lvl1pPr algn="ctr">
              <a:defRPr sz="6000">
                <a:solidFill>
                  <a:schemeClr val="accent1">
                    <a:lumMod val="10000"/>
                    <a:lumOff val="90000"/>
                  </a:schemeClr>
                </a:solidFill>
              </a:defRPr>
            </a:lvl1pPr>
          </a:lstStyle>
          <a:p>
            <a:r>
              <a:rPr lang="en-US"/>
              <a:t>Click to edit Master title style</a:t>
            </a:r>
          </a:p>
        </p:txBody>
      </p:sp>
    </p:spTree>
    <p:extLst>
      <p:ext uri="{BB962C8B-B14F-4D97-AF65-F5344CB8AC3E}">
        <p14:creationId xmlns:p14="http://schemas.microsoft.com/office/powerpoint/2010/main" val="2004834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ED2-1F49-304C-B176-8885B708D98B}"/>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9FEE40CE-0D51-BF44-B6C8-6987BDF05B25}"/>
              </a:ext>
            </a:extLst>
          </p:cNvPr>
          <p:cNvSpPr>
            <a:spLocks noGrp="1"/>
          </p:cNvSpPr>
          <p:nvPr>
            <p:ph type="pic" sz="quarter" idx="10"/>
          </p:nvPr>
        </p:nvSpPr>
        <p:spPr>
          <a:xfrm>
            <a:off x="838200" y="1645987"/>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5" name="Picture Placeholder 3">
            <a:extLst>
              <a:ext uri="{FF2B5EF4-FFF2-40B4-BE49-F238E27FC236}">
                <a16:creationId xmlns:a16="http://schemas.microsoft.com/office/drawing/2014/main" id="{6700C515-77F4-B642-89AB-92FE32D4ED72}"/>
              </a:ext>
            </a:extLst>
          </p:cNvPr>
          <p:cNvSpPr>
            <a:spLocks noGrp="1"/>
          </p:cNvSpPr>
          <p:nvPr>
            <p:ph type="pic" sz="quarter" idx="11"/>
          </p:nvPr>
        </p:nvSpPr>
        <p:spPr>
          <a:xfrm>
            <a:off x="3861014" y="164598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6" name="Picture Placeholder 3">
            <a:extLst>
              <a:ext uri="{FF2B5EF4-FFF2-40B4-BE49-F238E27FC236}">
                <a16:creationId xmlns:a16="http://schemas.microsoft.com/office/drawing/2014/main" id="{9C728DD3-34F2-F74A-93BC-A0488ABC24D7}"/>
              </a:ext>
            </a:extLst>
          </p:cNvPr>
          <p:cNvSpPr>
            <a:spLocks noGrp="1"/>
          </p:cNvSpPr>
          <p:nvPr>
            <p:ph type="pic" sz="quarter" idx="12"/>
          </p:nvPr>
        </p:nvSpPr>
        <p:spPr>
          <a:xfrm>
            <a:off x="6883828" y="164598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7" name="Picture Placeholder 3">
            <a:extLst>
              <a:ext uri="{FF2B5EF4-FFF2-40B4-BE49-F238E27FC236}">
                <a16:creationId xmlns:a16="http://schemas.microsoft.com/office/drawing/2014/main" id="{D41F80EF-9D98-364A-A76A-3F91F086DF36}"/>
              </a:ext>
            </a:extLst>
          </p:cNvPr>
          <p:cNvSpPr>
            <a:spLocks noGrp="1"/>
          </p:cNvSpPr>
          <p:nvPr>
            <p:ph type="pic" sz="quarter" idx="13"/>
          </p:nvPr>
        </p:nvSpPr>
        <p:spPr>
          <a:xfrm>
            <a:off x="9906643" y="164598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8" name="Picture Placeholder 3">
            <a:extLst>
              <a:ext uri="{FF2B5EF4-FFF2-40B4-BE49-F238E27FC236}">
                <a16:creationId xmlns:a16="http://schemas.microsoft.com/office/drawing/2014/main" id="{22CBD5CF-F657-9740-BF20-F7CE966B9BAE}"/>
              </a:ext>
            </a:extLst>
          </p:cNvPr>
          <p:cNvSpPr>
            <a:spLocks noGrp="1"/>
          </p:cNvSpPr>
          <p:nvPr>
            <p:ph type="pic" sz="quarter" idx="14"/>
          </p:nvPr>
        </p:nvSpPr>
        <p:spPr>
          <a:xfrm>
            <a:off x="838200" y="404387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9" name="Picture Placeholder 3">
            <a:extLst>
              <a:ext uri="{FF2B5EF4-FFF2-40B4-BE49-F238E27FC236}">
                <a16:creationId xmlns:a16="http://schemas.microsoft.com/office/drawing/2014/main" id="{C46867EC-2744-5642-8558-21CCF1869C2F}"/>
              </a:ext>
            </a:extLst>
          </p:cNvPr>
          <p:cNvSpPr>
            <a:spLocks noGrp="1"/>
          </p:cNvSpPr>
          <p:nvPr>
            <p:ph type="pic" sz="quarter" idx="15"/>
          </p:nvPr>
        </p:nvSpPr>
        <p:spPr>
          <a:xfrm>
            <a:off x="3861014" y="404387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10" name="Picture Placeholder 3">
            <a:extLst>
              <a:ext uri="{FF2B5EF4-FFF2-40B4-BE49-F238E27FC236}">
                <a16:creationId xmlns:a16="http://schemas.microsoft.com/office/drawing/2014/main" id="{A427D588-4376-FF4F-86F5-C2447EFB4CFA}"/>
              </a:ext>
            </a:extLst>
          </p:cNvPr>
          <p:cNvSpPr>
            <a:spLocks noGrp="1"/>
          </p:cNvSpPr>
          <p:nvPr>
            <p:ph type="pic" sz="quarter" idx="16"/>
          </p:nvPr>
        </p:nvSpPr>
        <p:spPr>
          <a:xfrm>
            <a:off x="6883828" y="404387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11" name="Picture Placeholder 3">
            <a:extLst>
              <a:ext uri="{FF2B5EF4-FFF2-40B4-BE49-F238E27FC236}">
                <a16:creationId xmlns:a16="http://schemas.microsoft.com/office/drawing/2014/main" id="{052D1587-00E5-8B4B-8922-CE914A647316}"/>
              </a:ext>
            </a:extLst>
          </p:cNvPr>
          <p:cNvSpPr>
            <a:spLocks noGrp="1"/>
          </p:cNvSpPr>
          <p:nvPr>
            <p:ph type="pic" sz="quarter" idx="17"/>
          </p:nvPr>
        </p:nvSpPr>
        <p:spPr>
          <a:xfrm>
            <a:off x="9906643" y="4043873"/>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Tree>
    <p:extLst>
      <p:ext uri="{BB962C8B-B14F-4D97-AF65-F5344CB8AC3E}">
        <p14:creationId xmlns:p14="http://schemas.microsoft.com/office/powerpoint/2010/main" val="360781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ED2-1F49-304C-B176-8885B708D98B}"/>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9FEE40CE-0D51-BF44-B6C8-6987BDF05B25}"/>
              </a:ext>
            </a:extLst>
          </p:cNvPr>
          <p:cNvSpPr>
            <a:spLocks noGrp="1"/>
          </p:cNvSpPr>
          <p:nvPr>
            <p:ph type="pic" sz="quarter" idx="10"/>
          </p:nvPr>
        </p:nvSpPr>
        <p:spPr>
          <a:xfrm>
            <a:off x="838200" y="1645987"/>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5" name="Picture Placeholder 3">
            <a:extLst>
              <a:ext uri="{FF2B5EF4-FFF2-40B4-BE49-F238E27FC236}">
                <a16:creationId xmlns:a16="http://schemas.microsoft.com/office/drawing/2014/main" id="{6700C515-77F4-B642-89AB-92FE32D4ED72}"/>
              </a:ext>
            </a:extLst>
          </p:cNvPr>
          <p:cNvSpPr>
            <a:spLocks noGrp="1"/>
          </p:cNvSpPr>
          <p:nvPr>
            <p:ph type="pic" sz="quarter" idx="11"/>
          </p:nvPr>
        </p:nvSpPr>
        <p:spPr>
          <a:xfrm>
            <a:off x="3861014" y="164598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6" name="Picture Placeholder 3">
            <a:extLst>
              <a:ext uri="{FF2B5EF4-FFF2-40B4-BE49-F238E27FC236}">
                <a16:creationId xmlns:a16="http://schemas.microsoft.com/office/drawing/2014/main" id="{9C728DD3-34F2-F74A-93BC-A0488ABC24D7}"/>
              </a:ext>
            </a:extLst>
          </p:cNvPr>
          <p:cNvSpPr>
            <a:spLocks noGrp="1"/>
          </p:cNvSpPr>
          <p:nvPr>
            <p:ph type="pic" sz="quarter" idx="12"/>
          </p:nvPr>
        </p:nvSpPr>
        <p:spPr>
          <a:xfrm>
            <a:off x="6883828" y="164598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7" name="Picture Placeholder 3">
            <a:extLst>
              <a:ext uri="{FF2B5EF4-FFF2-40B4-BE49-F238E27FC236}">
                <a16:creationId xmlns:a16="http://schemas.microsoft.com/office/drawing/2014/main" id="{D41F80EF-9D98-364A-A76A-3F91F086DF36}"/>
              </a:ext>
            </a:extLst>
          </p:cNvPr>
          <p:cNvSpPr>
            <a:spLocks noGrp="1"/>
          </p:cNvSpPr>
          <p:nvPr>
            <p:ph type="pic" sz="quarter" idx="13"/>
          </p:nvPr>
        </p:nvSpPr>
        <p:spPr>
          <a:xfrm>
            <a:off x="9906643" y="164598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8" name="Picture Placeholder 3">
            <a:extLst>
              <a:ext uri="{FF2B5EF4-FFF2-40B4-BE49-F238E27FC236}">
                <a16:creationId xmlns:a16="http://schemas.microsoft.com/office/drawing/2014/main" id="{22CBD5CF-F657-9740-BF20-F7CE966B9BAE}"/>
              </a:ext>
            </a:extLst>
          </p:cNvPr>
          <p:cNvSpPr>
            <a:spLocks noGrp="1"/>
          </p:cNvSpPr>
          <p:nvPr>
            <p:ph type="pic" sz="quarter" idx="14"/>
          </p:nvPr>
        </p:nvSpPr>
        <p:spPr>
          <a:xfrm>
            <a:off x="838200" y="404387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9" name="Picture Placeholder 3">
            <a:extLst>
              <a:ext uri="{FF2B5EF4-FFF2-40B4-BE49-F238E27FC236}">
                <a16:creationId xmlns:a16="http://schemas.microsoft.com/office/drawing/2014/main" id="{C46867EC-2744-5642-8558-21CCF1869C2F}"/>
              </a:ext>
            </a:extLst>
          </p:cNvPr>
          <p:cNvSpPr>
            <a:spLocks noGrp="1"/>
          </p:cNvSpPr>
          <p:nvPr>
            <p:ph type="pic" sz="quarter" idx="15"/>
          </p:nvPr>
        </p:nvSpPr>
        <p:spPr>
          <a:xfrm>
            <a:off x="3861014" y="404387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10" name="Picture Placeholder 3">
            <a:extLst>
              <a:ext uri="{FF2B5EF4-FFF2-40B4-BE49-F238E27FC236}">
                <a16:creationId xmlns:a16="http://schemas.microsoft.com/office/drawing/2014/main" id="{A427D588-4376-FF4F-86F5-C2447EFB4CFA}"/>
              </a:ext>
            </a:extLst>
          </p:cNvPr>
          <p:cNvSpPr>
            <a:spLocks noGrp="1"/>
          </p:cNvSpPr>
          <p:nvPr>
            <p:ph type="pic" sz="quarter" idx="16"/>
          </p:nvPr>
        </p:nvSpPr>
        <p:spPr>
          <a:xfrm>
            <a:off x="6883828" y="404387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11" name="Picture Placeholder 3">
            <a:extLst>
              <a:ext uri="{FF2B5EF4-FFF2-40B4-BE49-F238E27FC236}">
                <a16:creationId xmlns:a16="http://schemas.microsoft.com/office/drawing/2014/main" id="{052D1587-00E5-8B4B-8922-CE914A647316}"/>
              </a:ext>
            </a:extLst>
          </p:cNvPr>
          <p:cNvSpPr>
            <a:spLocks noGrp="1"/>
          </p:cNvSpPr>
          <p:nvPr>
            <p:ph type="pic" sz="quarter" idx="17"/>
          </p:nvPr>
        </p:nvSpPr>
        <p:spPr>
          <a:xfrm>
            <a:off x="9906643" y="4043873"/>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Tree>
    <p:extLst>
      <p:ext uri="{BB962C8B-B14F-4D97-AF65-F5344CB8AC3E}">
        <p14:creationId xmlns:p14="http://schemas.microsoft.com/office/powerpoint/2010/main" val="63701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27234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ED2-1F49-304C-B176-8885B708D98B}"/>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9FEE40CE-0D51-BF44-B6C8-6987BDF05B25}"/>
              </a:ext>
            </a:extLst>
          </p:cNvPr>
          <p:cNvSpPr>
            <a:spLocks noGrp="1"/>
          </p:cNvSpPr>
          <p:nvPr>
            <p:ph type="pic" sz="quarter" idx="10"/>
          </p:nvPr>
        </p:nvSpPr>
        <p:spPr>
          <a:xfrm>
            <a:off x="838200" y="1645987"/>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5" name="Picture Placeholder 3">
            <a:extLst>
              <a:ext uri="{FF2B5EF4-FFF2-40B4-BE49-F238E27FC236}">
                <a16:creationId xmlns:a16="http://schemas.microsoft.com/office/drawing/2014/main" id="{6700C515-77F4-B642-89AB-92FE32D4ED72}"/>
              </a:ext>
            </a:extLst>
          </p:cNvPr>
          <p:cNvSpPr>
            <a:spLocks noGrp="1"/>
          </p:cNvSpPr>
          <p:nvPr>
            <p:ph type="pic" sz="quarter" idx="11"/>
          </p:nvPr>
        </p:nvSpPr>
        <p:spPr>
          <a:xfrm>
            <a:off x="3861014" y="164598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6" name="Picture Placeholder 3">
            <a:extLst>
              <a:ext uri="{FF2B5EF4-FFF2-40B4-BE49-F238E27FC236}">
                <a16:creationId xmlns:a16="http://schemas.microsoft.com/office/drawing/2014/main" id="{9C728DD3-34F2-F74A-93BC-A0488ABC24D7}"/>
              </a:ext>
            </a:extLst>
          </p:cNvPr>
          <p:cNvSpPr>
            <a:spLocks noGrp="1"/>
          </p:cNvSpPr>
          <p:nvPr>
            <p:ph type="pic" sz="quarter" idx="12"/>
          </p:nvPr>
        </p:nvSpPr>
        <p:spPr>
          <a:xfrm>
            <a:off x="6883828" y="164598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7" name="Picture Placeholder 3">
            <a:extLst>
              <a:ext uri="{FF2B5EF4-FFF2-40B4-BE49-F238E27FC236}">
                <a16:creationId xmlns:a16="http://schemas.microsoft.com/office/drawing/2014/main" id="{D41F80EF-9D98-364A-A76A-3F91F086DF36}"/>
              </a:ext>
            </a:extLst>
          </p:cNvPr>
          <p:cNvSpPr>
            <a:spLocks noGrp="1"/>
          </p:cNvSpPr>
          <p:nvPr>
            <p:ph type="pic" sz="quarter" idx="13"/>
          </p:nvPr>
        </p:nvSpPr>
        <p:spPr>
          <a:xfrm>
            <a:off x="9906643" y="164598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8" name="Picture Placeholder 3">
            <a:extLst>
              <a:ext uri="{FF2B5EF4-FFF2-40B4-BE49-F238E27FC236}">
                <a16:creationId xmlns:a16="http://schemas.microsoft.com/office/drawing/2014/main" id="{22CBD5CF-F657-9740-BF20-F7CE966B9BAE}"/>
              </a:ext>
            </a:extLst>
          </p:cNvPr>
          <p:cNvSpPr>
            <a:spLocks noGrp="1"/>
          </p:cNvSpPr>
          <p:nvPr>
            <p:ph type="pic" sz="quarter" idx="14"/>
          </p:nvPr>
        </p:nvSpPr>
        <p:spPr>
          <a:xfrm>
            <a:off x="838200" y="404387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9" name="Picture Placeholder 3">
            <a:extLst>
              <a:ext uri="{FF2B5EF4-FFF2-40B4-BE49-F238E27FC236}">
                <a16:creationId xmlns:a16="http://schemas.microsoft.com/office/drawing/2014/main" id="{C46867EC-2744-5642-8558-21CCF1869C2F}"/>
              </a:ext>
            </a:extLst>
          </p:cNvPr>
          <p:cNvSpPr>
            <a:spLocks noGrp="1"/>
          </p:cNvSpPr>
          <p:nvPr>
            <p:ph type="pic" sz="quarter" idx="15"/>
          </p:nvPr>
        </p:nvSpPr>
        <p:spPr>
          <a:xfrm>
            <a:off x="3861014" y="404387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10" name="Picture Placeholder 3">
            <a:extLst>
              <a:ext uri="{FF2B5EF4-FFF2-40B4-BE49-F238E27FC236}">
                <a16:creationId xmlns:a16="http://schemas.microsoft.com/office/drawing/2014/main" id="{A427D588-4376-FF4F-86F5-C2447EFB4CFA}"/>
              </a:ext>
            </a:extLst>
          </p:cNvPr>
          <p:cNvSpPr>
            <a:spLocks noGrp="1"/>
          </p:cNvSpPr>
          <p:nvPr>
            <p:ph type="pic" sz="quarter" idx="16"/>
          </p:nvPr>
        </p:nvSpPr>
        <p:spPr>
          <a:xfrm>
            <a:off x="6883828" y="404387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11" name="Picture Placeholder 3">
            <a:extLst>
              <a:ext uri="{FF2B5EF4-FFF2-40B4-BE49-F238E27FC236}">
                <a16:creationId xmlns:a16="http://schemas.microsoft.com/office/drawing/2014/main" id="{052D1587-00E5-8B4B-8922-CE914A647316}"/>
              </a:ext>
            </a:extLst>
          </p:cNvPr>
          <p:cNvSpPr>
            <a:spLocks noGrp="1"/>
          </p:cNvSpPr>
          <p:nvPr>
            <p:ph type="pic" sz="quarter" idx="17"/>
          </p:nvPr>
        </p:nvSpPr>
        <p:spPr>
          <a:xfrm>
            <a:off x="9906643" y="4043873"/>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Tree>
    <p:extLst>
      <p:ext uri="{BB962C8B-B14F-4D97-AF65-F5344CB8AC3E}">
        <p14:creationId xmlns:p14="http://schemas.microsoft.com/office/powerpoint/2010/main" val="170738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ED2-1F49-304C-B176-8885B708D9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8260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ED2-1F49-304C-B176-8885B708D98B}"/>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9FEE40CE-0D51-BF44-B6C8-6987BDF05B25}"/>
              </a:ext>
            </a:extLst>
          </p:cNvPr>
          <p:cNvSpPr>
            <a:spLocks noGrp="1"/>
          </p:cNvSpPr>
          <p:nvPr>
            <p:ph type="pic" sz="quarter" idx="10"/>
          </p:nvPr>
        </p:nvSpPr>
        <p:spPr>
          <a:xfrm>
            <a:off x="838200" y="1645987"/>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5" name="Picture Placeholder 3">
            <a:extLst>
              <a:ext uri="{FF2B5EF4-FFF2-40B4-BE49-F238E27FC236}">
                <a16:creationId xmlns:a16="http://schemas.microsoft.com/office/drawing/2014/main" id="{6700C515-77F4-B642-89AB-92FE32D4ED72}"/>
              </a:ext>
            </a:extLst>
          </p:cNvPr>
          <p:cNvSpPr>
            <a:spLocks noGrp="1"/>
          </p:cNvSpPr>
          <p:nvPr>
            <p:ph type="pic" sz="quarter" idx="11"/>
          </p:nvPr>
        </p:nvSpPr>
        <p:spPr>
          <a:xfrm>
            <a:off x="3861014" y="164598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6" name="Picture Placeholder 3">
            <a:extLst>
              <a:ext uri="{FF2B5EF4-FFF2-40B4-BE49-F238E27FC236}">
                <a16:creationId xmlns:a16="http://schemas.microsoft.com/office/drawing/2014/main" id="{9C728DD3-34F2-F74A-93BC-A0488ABC24D7}"/>
              </a:ext>
            </a:extLst>
          </p:cNvPr>
          <p:cNvSpPr>
            <a:spLocks noGrp="1"/>
          </p:cNvSpPr>
          <p:nvPr>
            <p:ph type="pic" sz="quarter" idx="12"/>
          </p:nvPr>
        </p:nvSpPr>
        <p:spPr>
          <a:xfrm>
            <a:off x="6883828" y="164598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7" name="Picture Placeholder 3">
            <a:extLst>
              <a:ext uri="{FF2B5EF4-FFF2-40B4-BE49-F238E27FC236}">
                <a16:creationId xmlns:a16="http://schemas.microsoft.com/office/drawing/2014/main" id="{D41F80EF-9D98-364A-A76A-3F91F086DF36}"/>
              </a:ext>
            </a:extLst>
          </p:cNvPr>
          <p:cNvSpPr>
            <a:spLocks noGrp="1"/>
          </p:cNvSpPr>
          <p:nvPr>
            <p:ph type="pic" sz="quarter" idx="13"/>
          </p:nvPr>
        </p:nvSpPr>
        <p:spPr>
          <a:xfrm>
            <a:off x="9906643" y="164598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8" name="Picture Placeholder 3">
            <a:extLst>
              <a:ext uri="{FF2B5EF4-FFF2-40B4-BE49-F238E27FC236}">
                <a16:creationId xmlns:a16="http://schemas.microsoft.com/office/drawing/2014/main" id="{22CBD5CF-F657-9740-BF20-F7CE966B9BAE}"/>
              </a:ext>
            </a:extLst>
          </p:cNvPr>
          <p:cNvSpPr>
            <a:spLocks noGrp="1"/>
          </p:cNvSpPr>
          <p:nvPr>
            <p:ph type="pic" sz="quarter" idx="14"/>
          </p:nvPr>
        </p:nvSpPr>
        <p:spPr>
          <a:xfrm>
            <a:off x="838200" y="404387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9" name="Picture Placeholder 3">
            <a:extLst>
              <a:ext uri="{FF2B5EF4-FFF2-40B4-BE49-F238E27FC236}">
                <a16:creationId xmlns:a16="http://schemas.microsoft.com/office/drawing/2014/main" id="{C46867EC-2744-5642-8558-21CCF1869C2F}"/>
              </a:ext>
            </a:extLst>
          </p:cNvPr>
          <p:cNvSpPr>
            <a:spLocks noGrp="1"/>
          </p:cNvSpPr>
          <p:nvPr>
            <p:ph type="pic" sz="quarter" idx="15"/>
          </p:nvPr>
        </p:nvSpPr>
        <p:spPr>
          <a:xfrm>
            <a:off x="3861014" y="404387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10" name="Picture Placeholder 3">
            <a:extLst>
              <a:ext uri="{FF2B5EF4-FFF2-40B4-BE49-F238E27FC236}">
                <a16:creationId xmlns:a16="http://schemas.microsoft.com/office/drawing/2014/main" id="{A427D588-4376-FF4F-86F5-C2447EFB4CFA}"/>
              </a:ext>
            </a:extLst>
          </p:cNvPr>
          <p:cNvSpPr>
            <a:spLocks noGrp="1"/>
          </p:cNvSpPr>
          <p:nvPr>
            <p:ph type="pic" sz="quarter" idx="16"/>
          </p:nvPr>
        </p:nvSpPr>
        <p:spPr>
          <a:xfrm>
            <a:off x="6883828" y="404387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
        <p:nvSpPr>
          <p:cNvPr id="11" name="Picture Placeholder 3">
            <a:extLst>
              <a:ext uri="{FF2B5EF4-FFF2-40B4-BE49-F238E27FC236}">
                <a16:creationId xmlns:a16="http://schemas.microsoft.com/office/drawing/2014/main" id="{052D1587-00E5-8B4B-8922-CE914A647316}"/>
              </a:ext>
            </a:extLst>
          </p:cNvPr>
          <p:cNvSpPr>
            <a:spLocks noGrp="1"/>
          </p:cNvSpPr>
          <p:nvPr>
            <p:ph type="pic" sz="quarter" idx="17"/>
          </p:nvPr>
        </p:nvSpPr>
        <p:spPr>
          <a:xfrm>
            <a:off x="9906643" y="4043873"/>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a:p>
        </p:txBody>
      </p:sp>
    </p:spTree>
    <p:extLst>
      <p:ext uri="{BB962C8B-B14F-4D97-AF65-F5344CB8AC3E}">
        <p14:creationId xmlns:p14="http://schemas.microsoft.com/office/powerpoint/2010/main" val="3589770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38155" y="2125013"/>
            <a:ext cx="5325845" cy="3996000"/>
          </a:xfrm>
        </p:spPr>
        <p:txBody>
          <a:bodyPr/>
          <a:lstStyle/>
          <a:p>
            <a:r>
              <a:rPr lang="en-US" noProof="0"/>
              <a:t>Click icon to add chart</a:t>
            </a:r>
            <a:endParaRPr lang="en-CA" noProof="0"/>
          </a:p>
        </p:txBody>
      </p:sp>
      <p:sp>
        <p:nvSpPr>
          <p:cNvPr id="6" name="Text Placeholder 5"/>
          <p:cNvSpPr>
            <a:spLocks noGrp="1"/>
          </p:cNvSpPr>
          <p:nvPr>
            <p:ph type="body" sz="quarter" idx="22"/>
          </p:nvPr>
        </p:nvSpPr>
        <p:spPr>
          <a:xfrm>
            <a:off x="6338157" y="1700213"/>
            <a:ext cx="5325844" cy="385762"/>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28000" y="651600"/>
            <a:ext cx="111360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3" name="Title Placeholder 1"/>
          <p:cNvSpPr>
            <a:spLocks noGrp="1"/>
          </p:cNvSpPr>
          <p:nvPr>
            <p:ph type="title" hasCustomPrompt="1"/>
          </p:nvPr>
        </p:nvSpPr>
        <p:spPr>
          <a:xfrm>
            <a:off x="528000" y="295683"/>
            <a:ext cx="11136000" cy="469492"/>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15" name="Text Placeholder 7"/>
          <p:cNvSpPr>
            <a:spLocks noGrp="1"/>
          </p:cNvSpPr>
          <p:nvPr>
            <p:ph type="body" sz="quarter" idx="23"/>
          </p:nvPr>
        </p:nvSpPr>
        <p:spPr>
          <a:xfrm>
            <a:off x="521441" y="6121014"/>
            <a:ext cx="11145627" cy="256647"/>
          </a:xfrm>
        </p:spPr>
        <p:txBody>
          <a:bodyPr>
            <a:normAutofit/>
          </a:bodyPr>
          <a:lstStyle>
            <a:lvl1pPr>
              <a:spcAft>
                <a:spcPts val="0"/>
              </a:spcAft>
              <a:defRPr sz="900"/>
            </a:lvl1pPr>
          </a:lstStyle>
          <a:p>
            <a:pPr lvl="0"/>
            <a:r>
              <a:rPr lang="en-US" noProof="0"/>
              <a:t>Edit Master text styles</a:t>
            </a:r>
          </a:p>
        </p:txBody>
      </p:sp>
      <p:sp>
        <p:nvSpPr>
          <p:cNvPr id="9" name="Chart Placeholder 2"/>
          <p:cNvSpPr>
            <a:spLocks noGrp="1"/>
          </p:cNvSpPr>
          <p:nvPr>
            <p:ph type="chart" sz="quarter" idx="24"/>
          </p:nvPr>
        </p:nvSpPr>
        <p:spPr>
          <a:xfrm>
            <a:off x="528001" y="2125013"/>
            <a:ext cx="5316825" cy="3996000"/>
          </a:xfrm>
        </p:spPr>
        <p:txBody>
          <a:bodyPr/>
          <a:lstStyle/>
          <a:p>
            <a:r>
              <a:rPr lang="en-US" noProof="0"/>
              <a:t>Click icon to add chart</a:t>
            </a:r>
            <a:endParaRPr lang="en-CA" noProof="0"/>
          </a:p>
        </p:txBody>
      </p:sp>
      <p:sp>
        <p:nvSpPr>
          <p:cNvPr id="12" name="Text Placeholder 5"/>
          <p:cNvSpPr>
            <a:spLocks noGrp="1"/>
          </p:cNvSpPr>
          <p:nvPr>
            <p:ph type="body" sz="quarter" idx="25"/>
          </p:nvPr>
        </p:nvSpPr>
        <p:spPr>
          <a:xfrm>
            <a:off x="528000" y="1700213"/>
            <a:ext cx="5319272" cy="385762"/>
          </a:xfrm>
        </p:spPr>
        <p:txBody>
          <a:bodyPr/>
          <a:lstStyle/>
          <a:p>
            <a:pPr lvl="0"/>
            <a:r>
              <a:rPr lang="en-US" noProof="0"/>
              <a:t>Edit Master text styles</a:t>
            </a:r>
          </a:p>
        </p:txBody>
      </p:sp>
    </p:spTree>
    <p:extLst>
      <p:ext uri="{BB962C8B-B14F-4D97-AF65-F5344CB8AC3E}">
        <p14:creationId xmlns:p14="http://schemas.microsoft.com/office/powerpoint/2010/main" val="466758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01 Talent &amp; People Managem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DE70F85-AA8F-5FFF-D9C6-8FABFB4F4C37}"/>
              </a:ext>
            </a:extLst>
          </p:cNvPr>
          <p:cNvSpPr/>
          <p:nvPr userDrawn="1"/>
        </p:nvSpPr>
        <p:spPr>
          <a:xfrm>
            <a:off x="0" y="0"/>
            <a:ext cx="152629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ontent Placeholder 20">
            <a:extLst>
              <a:ext uri="{FF2B5EF4-FFF2-40B4-BE49-F238E27FC236}">
                <a16:creationId xmlns:a16="http://schemas.microsoft.com/office/drawing/2014/main" id="{B0BED11D-D554-1C12-7267-356E457E5C10}"/>
              </a:ext>
            </a:extLst>
          </p:cNvPr>
          <p:cNvSpPr>
            <a:spLocks noGrp="1"/>
          </p:cNvSpPr>
          <p:nvPr>
            <p:ph sz="quarter" idx="14"/>
          </p:nvPr>
        </p:nvSpPr>
        <p:spPr>
          <a:xfrm>
            <a:off x="1950410" y="589502"/>
            <a:ext cx="8286894" cy="460004"/>
          </a:xfrm>
        </p:spPr>
        <p:txBody>
          <a:bodyPr>
            <a:noAutofit/>
          </a:bodyPr>
          <a:lstStyle>
            <a:lvl1pPr marL="0" indent="0">
              <a:buNone/>
              <a:defRPr sz="2400" b="1" i="0">
                <a:solidFill>
                  <a:srgbClr val="71AD47"/>
                </a:solidFill>
                <a:latin typeface="Calibri" panose="020F0502020204030204" pitchFamily="34" charset="0"/>
                <a:ea typeface="Verdana" panose="020B0604030504040204" pitchFamily="34" charset="0"/>
                <a:cs typeface="Calibri" panose="020F0502020204030204" pitchFamily="34" charset="0"/>
              </a:defRPr>
            </a:lvl1pPr>
          </a:lstStyle>
          <a:p>
            <a:pPr lvl="0"/>
            <a:r>
              <a:rPr lang="en-US" dirty="0"/>
              <a:t>Edit Master text styles</a:t>
            </a:r>
          </a:p>
        </p:txBody>
      </p:sp>
      <p:sp>
        <p:nvSpPr>
          <p:cNvPr id="25" name="Text Placeholder 23">
            <a:extLst>
              <a:ext uri="{FF2B5EF4-FFF2-40B4-BE49-F238E27FC236}">
                <a16:creationId xmlns:a16="http://schemas.microsoft.com/office/drawing/2014/main" id="{4BC1DF67-8D56-B43C-41A2-EB3F881318DA}"/>
              </a:ext>
            </a:extLst>
          </p:cNvPr>
          <p:cNvSpPr>
            <a:spLocks noGrp="1"/>
          </p:cNvSpPr>
          <p:nvPr>
            <p:ph type="body" sz="quarter" idx="15"/>
          </p:nvPr>
        </p:nvSpPr>
        <p:spPr>
          <a:xfrm>
            <a:off x="2004327" y="1605793"/>
            <a:ext cx="4284472" cy="4538374"/>
          </a:xfrm>
        </p:spPr>
        <p:txBody>
          <a:bodyPr>
            <a:noAutofit/>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Edit Master text styles</a:t>
            </a:r>
          </a:p>
        </p:txBody>
      </p:sp>
      <p:sp>
        <p:nvSpPr>
          <p:cNvPr id="26" name="Slide Number Placeholder 5">
            <a:extLst>
              <a:ext uri="{FF2B5EF4-FFF2-40B4-BE49-F238E27FC236}">
                <a16:creationId xmlns:a16="http://schemas.microsoft.com/office/drawing/2014/main" id="{9F2FF154-BCC7-C359-43E1-D8A339BF0D6C}"/>
              </a:ext>
            </a:extLst>
          </p:cNvPr>
          <p:cNvSpPr>
            <a:spLocks noGrp="1"/>
          </p:cNvSpPr>
          <p:nvPr>
            <p:ph type="sldNum" sz="quarter" idx="12"/>
          </p:nvPr>
        </p:nvSpPr>
        <p:spPr>
          <a:xfrm>
            <a:off x="9106578" y="6245059"/>
            <a:ext cx="2743200" cy="371832"/>
          </a:xfrm>
        </p:spPr>
        <p:txBody>
          <a:bodyPr/>
          <a:lstStyle>
            <a:lvl1pPr algn="r">
              <a:defRPr sz="1400" b="1" i="0">
                <a:solidFill>
                  <a:schemeClr val="tx1"/>
                </a:solidFill>
                <a:latin typeface="Century Gothic" panose="020B0502020202020204" pitchFamily="34" charset="0"/>
              </a:defRPr>
            </a:lvl1pPr>
          </a:lstStyle>
          <a:p>
            <a:fld id="{8370E21C-2943-BF46-8338-9DA2183371C7}" type="slidenum">
              <a:rPr lang="en-US" smtClean="0"/>
              <a:pPr/>
              <a:t>‹#›</a:t>
            </a:fld>
            <a:endParaRPr lang="en-US" dirty="0"/>
          </a:p>
        </p:txBody>
      </p:sp>
      <p:sp>
        <p:nvSpPr>
          <p:cNvPr id="27" name="TextBox 26">
            <a:extLst>
              <a:ext uri="{FF2B5EF4-FFF2-40B4-BE49-F238E27FC236}">
                <a16:creationId xmlns:a16="http://schemas.microsoft.com/office/drawing/2014/main" id="{8A7D4EB0-5129-496B-136D-07A6AC3C7AAD}"/>
              </a:ext>
            </a:extLst>
          </p:cNvPr>
          <p:cNvSpPr txBox="1"/>
          <p:nvPr userDrawn="1"/>
        </p:nvSpPr>
        <p:spPr>
          <a:xfrm>
            <a:off x="1950410" y="6416836"/>
            <a:ext cx="6481228" cy="200055"/>
          </a:xfrm>
          <a:prstGeom prst="rect">
            <a:avLst/>
          </a:prstGeom>
          <a:noFill/>
        </p:spPr>
        <p:txBody>
          <a:bodyPr wrap="square" rtlCol="0">
            <a:spAutoFit/>
          </a:bodyPr>
          <a:lstStyle/>
          <a:p>
            <a:r>
              <a:rPr lang="en-US" sz="700" b="1" spc="70" baseline="0" dirty="0">
                <a:latin typeface="Verdana" panose="020B0604030504040204" pitchFamily="34" charset="0"/>
                <a:ea typeface="Verdana" panose="020B0604030504040204" pitchFamily="34" charset="0"/>
                <a:cs typeface="Verdana" panose="020B0604030504040204" pitchFamily="34" charset="0"/>
              </a:rPr>
              <a:t>AI INSIGHTS &amp; VISUAL ANALYTICS |</a:t>
            </a:r>
            <a:r>
              <a:rPr lang="en-US" sz="700" b="0" spc="70" baseline="0" dirty="0">
                <a:latin typeface="Verdana" panose="020B0604030504040204" pitchFamily="34" charset="0"/>
                <a:ea typeface="Verdana" panose="020B0604030504040204" pitchFamily="34" charset="0"/>
                <a:cs typeface="Verdana" panose="020B0604030504040204" pitchFamily="34" charset="0"/>
              </a:rPr>
              <a:t> PRIVILEGED AND CONFIDENTIAL</a:t>
            </a:r>
          </a:p>
        </p:txBody>
      </p:sp>
      <p:pic>
        <p:nvPicPr>
          <p:cNvPr id="28" name="Picture 27">
            <a:extLst>
              <a:ext uri="{FF2B5EF4-FFF2-40B4-BE49-F238E27FC236}">
                <a16:creationId xmlns:a16="http://schemas.microsoft.com/office/drawing/2014/main" id="{00BA1CAC-6460-54A4-A8AA-46BC11321E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14543" y="476565"/>
            <a:ext cx="1546878" cy="627545"/>
          </a:xfrm>
          <a:prstGeom prst="rect">
            <a:avLst/>
          </a:prstGeom>
        </p:spPr>
      </p:pic>
      <p:sp>
        <p:nvSpPr>
          <p:cNvPr id="29" name="TextBox 28">
            <a:extLst>
              <a:ext uri="{FF2B5EF4-FFF2-40B4-BE49-F238E27FC236}">
                <a16:creationId xmlns:a16="http://schemas.microsoft.com/office/drawing/2014/main" id="{5243A637-C7A6-D392-8D61-75EDE567F623}"/>
              </a:ext>
            </a:extLst>
          </p:cNvPr>
          <p:cNvSpPr txBox="1"/>
          <p:nvPr userDrawn="1"/>
        </p:nvSpPr>
        <p:spPr>
          <a:xfrm>
            <a:off x="10520826" y="551995"/>
            <a:ext cx="1482700" cy="469359"/>
          </a:xfrm>
          <a:prstGeom prst="rect">
            <a:avLst/>
          </a:prstGeom>
          <a:noFill/>
        </p:spPr>
        <p:txBody>
          <a:bodyPr wrap="square">
            <a:spAutoFit/>
          </a:bodyPr>
          <a:lstStyle/>
          <a:p>
            <a:r>
              <a:rPr lang="en-US" sz="2450" dirty="0">
                <a:latin typeface="Calibri" panose="020F0502020204030204" pitchFamily="34" charset="0"/>
                <a:ea typeface="Verdana" panose="020B0604030504040204" pitchFamily="34" charset="0"/>
                <a:cs typeface="Calibri" panose="020F0502020204030204" pitchFamily="34" charset="0"/>
              </a:rPr>
              <a:t>Omnia AI</a:t>
            </a:r>
          </a:p>
        </p:txBody>
      </p:sp>
      <p:cxnSp>
        <p:nvCxnSpPr>
          <p:cNvPr id="30" name="Straight Connector 29">
            <a:extLst>
              <a:ext uri="{FF2B5EF4-FFF2-40B4-BE49-F238E27FC236}">
                <a16:creationId xmlns:a16="http://schemas.microsoft.com/office/drawing/2014/main" id="{7AD7C9BF-6383-F7D9-6FA5-5BE76C3C850E}"/>
              </a:ext>
            </a:extLst>
          </p:cNvPr>
          <p:cNvCxnSpPr>
            <a:cxnSpLocks/>
          </p:cNvCxnSpPr>
          <p:nvPr userDrawn="1"/>
        </p:nvCxnSpPr>
        <p:spPr>
          <a:xfrm>
            <a:off x="10529806" y="593854"/>
            <a:ext cx="0" cy="3431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B586E4B5-3BB9-9BC0-A635-EEBD862A1AC9}"/>
              </a:ext>
            </a:extLst>
          </p:cNvPr>
          <p:cNvSpPr txBox="1">
            <a:spLocks/>
          </p:cNvSpPr>
          <p:nvPr userDrawn="1"/>
        </p:nvSpPr>
        <p:spPr>
          <a:xfrm>
            <a:off x="188474" y="670563"/>
            <a:ext cx="1602831" cy="499736"/>
          </a:xfrm>
          <a:prstGeom prst="rect">
            <a:avLst/>
          </a:prstGeom>
        </p:spPr>
        <p:txBody>
          <a:bodyPr vert="horz" lIns="0" tIns="0" rIns="0" bIns="0" rtlCol="0">
            <a:noAutofit/>
          </a:bodyPr>
          <a:lstStyle>
            <a:lvl1pPr marL="0" indent="0" algn="l" defTabSz="1219140" rtl="0" eaLnBrk="1" latinLnBrk="0" hangingPunct="1">
              <a:spcBef>
                <a:spcPts val="0"/>
              </a:spcBef>
              <a:spcAft>
                <a:spcPts val="1333"/>
              </a:spcAft>
              <a:buSzPct val="100000"/>
              <a:buFont typeface="Arial" panose="020B0604020202020204" pitchFamily="34" charset="0"/>
              <a:buNone/>
              <a:defRPr lang="en-US" sz="800" b="1" kern="0" cap="all" spc="250" baseline="0" dirty="0">
                <a:solidFill>
                  <a:srgbClr val="0060A2"/>
                </a:solidFill>
                <a:latin typeface="Segoe UI" panose="020B0502040204020203" pitchFamily="34" charset="0"/>
                <a:ea typeface="Nexa Black" charset="0"/>
                <a:cs typeface="Nexa Black" charset="0"/>
              </a:defRPr>
            </a:lvl1pPr>
            <a:lvl2pPr marL="0" indent="0" algn="l" defTabSz="1219140" rtl="0" eaLnBrk="1" latinLnBrk="0" hangingPunct="1">
              <a:spcBef>
                <a:spcPts val="0"/>
              </a:spcBef>
              <a:spcAft>
                <a:spcPts val="1333"/>
              </a:spcAft>
              <a:buClrTx/>
              <a:buSzPct val="100000"/>
              <a:buFont typeface="Arial"/>
              <a:buNone/>
              <a:defRPr lang="en-US" sz="1200" b="1" kern="1200" dirty="0" smtClean="0">
                <a:solidFill>
                  <a:schemeClr val="tx1"/>
                </a:solidFill>
                <a:latin typeface="Segoe UI" panose="020B0502040204020203" pitchFamily="34" charset="0"/>
                <a:ea typeface="+mn-ea"/>
                <a:cs typeface="Segoe UI" panose="020B0502040204020203" pitchFamily="34" charset="0"/>
              </a:defRPr>
            </a:lvl2pPr>
            <a:lvl3pPr marL="235189" indent="-235189" algn="l" defTabSz="121914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Segoe UI" panose="020B0502040204020203" pitchFamily="34" charset="0"/>
                <a:ea typeface="+mn-ea"/>
                <a:cs typeface="Segoe UI" panose="020B0502040204020203" pitchFamily="34" charset="0"/>
              </a:defRPr>
            </a:lvl3pPr>
            <a:lvl4pPr marL="475176" indent="-235189" algn="l" defTabSz="121914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Segoe UI" panose="020B0502040204020203" pitchFamily="34" charset="0"/>
                <a:ea typeface="+mn-ea"/>
                <a:cs typeface="Segoe UI" panose="020B0502040204020203" pitchFamily="34" charset="0"/>
              </a:defRPr>
            </a:lvl4pPr>
            <a:lvl5pPr marL="710365" indent="-235189" algn="l" defTabSz="1064631"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Segoe UI" panose="020B0502040204020203" pitchFamily="34" charset="0"/>
                <a:ea typeface="+mn-ea"/>
                <a:cs typeface="Segoe UI" panose="020B0502040204020203" pitchFamily="34" charset="0"/>
              </a:defRPr>
            </a:lvl5pPr>
            <a:lvl6pPr marL="710365" indent="-235189" algn="l" defTabSz="121914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65" indent="-235189" algn="l" defTabSz="121914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65" indent="-235189" algn="l" defTabSz="121914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65" indent="-235189" algn="l" defTabSz="121914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a:solidFill>
                  <a:schemeClr val="bg1"/>
                </a:solidFill>
                <a:latin typeface="Calibri" panose="020F0502020204030204" pitchFamily="34" charset="0"/>
                <a:ea typeface="Open Sans" panose="020B0606030504020204" pitchFamily="34" charset="0"/>
                <a:cs typeface="Calibri" panose="020F0502020204030204" pitchFamily="34" charset="0"/>
              </a:rPr>
              <a:t>Client Examples</a:t>
            </a:r>
            <a:endParaRPr lang="en-CA" sz="1400" dirty="0">
              <a:solidFill>
                <a:schemeClr val="bg1"/>
              </a:solidFill>
              <a:latin typeface="Calibri" panose="020F0502020204030204" pitchFamily="34" charset="0"/>
              <a:cs typeface="Calibri" panose="020F0502020204030204" pitchFamily="34" charset="0"/>
            </a:endParaRPr>
          </a:p>
        </p:txBody>
      </p:sp>
      <p:pic>
        <p:nvPicPr>
          <p:cNvPr id="33" name="Picture 32">
            <a:extLst>
              <a:ext uri="{FF2B5EF4-FFF2-40B4-BE49-F238E27FC236}">
                <a16:creationId xmlns:a16="http://schemas.microsoft.com/office/drawing/2014/main" id="{9B5FE496-6AF6-8947-E3EA-93E2480D5C75}"/>
              </a:ext>
            </a:extLst>
          </p:cNvPr>
          <p:cNvPicPr>
            <a:picLocks noChangeAspect="1"/>
          </p:cNvPicPr>
          <p:nvPr userDrawn="1"/>
        </p:nvPicPr>
        <p:blipFill>
          <a:blip r:embed="rId3"/>
          <a:stretch>
            <a:fillRect/>
          </a:stretch>
        </p:blipFill>
        <p:spPr bwMode="gray">
          <a:xfrm>
            <a:off x="6723529" y="1605793"/>
            <a:ext cx="5126249" cy="4219565"/>
          </a:xfrm>
          <a:prstGeom prst="rect">
            <a:avLst/>
          </a:prstGeom>
        </p:spPr>
      </p:pic>
      <p:cxnSp>
        <p:nvCxnSpPr>
          <p:cNvPr id="34" name="Straight Connector 33">
            <a:extLst>
              <a:ext uri="{FF2B5EF4-FFF2-40B4-BE49-F238E27FC236}">
                <a16:creationId xmlns:a16="http://schemas.microsoft.com/office/drawing/2014/main" id="{E7967883-7578-007C-ABBE-780A2C442786}"/>
              </a:ext>
            </a:extLst>
          </p:cNvPr>
          <p:cNvCxnSpPr/>
          <p:nvPr userDrawn="1"/>
        </p:nvCxnSpPr>
        <p:spPr>
          <a:xfrm>
            <a:off x="11324747" y="6245059"/>
            <a:ext cx="0" cy="371831"/>
          </a:xfrm>
          <a:prstGeom prst="line">
            <a:avLst/>
          </a:prstGeom>
          <a:ln w="25400">
            <a:solidFill>
              <a:srgbClr val="71AD47"/>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56AA57E-E556-9D21-F68F-6B91DE83A44D}"/>
              </a:ext>
            </a:extLst>
          </p:cNvPr>
          <p:cNvSpPr/>
          <p:nvPr userDrawn="1"/>
        </p:nvSpPr>
        <p:spPr>
          <a:xfrm>
            <a:off x="-1" y="1417963"/>
            <a:ext cx="1526293" cy="688628"/>
          </a:xfrm>
          <a:prstGeom prst="rect">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1AD47"/>
              </a:solidFill>
            </a:endParaRPr>
          </a:p>
        </p:txBody>
      </p:sp>
      <p:sp>
        <p:nvSpPr>
          <p:cNvPr id="16" name="Rectangle 15">
            <a:extLst>
              <a:ext uri="{FF2B5EF4-FFF2-40B4-BE49-F238E27FC236}">
                <a16:creationId xmlns:a16="http://schemas.microsoft.com/office/drawing/2014/main" id="{52D31942-862A-66E9-7632-CF8EAA72886A}"/>
              </a:ext>
            </a:extLst>
          </p:cNvPr>
          <p:cNvSpPr/>
          <p:nvPr userDrawn="1"/>
        </p:nvSpPr>
        <p:spPr>
          <a:xfrm>
            <a:off x="0" y="2104433"/>
            <a:ext cx="1526293" cy="6886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94CAD4-FFEF-E332-6185-7AB6A8524DA7}"/>
              </a:ext>
            </a:extLst>
          </p:cNvPr>
          <p:cNvSpPr/>
          <p:nvPr userDrawn="1"/>
        </p:nvSpPr>
        <p:spPr>
          <a:xfrm>
            <a:off x="0" y="2791244"/>
            <a:ext cx="1526293" cy="6938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E6B36F5-3286-6ED7-D73C-9D0E9184E74C}"/>
              </a:ext>
            </a:extLst>
          </p:cNvPr>
          <p:cNvSpPr/>
          <p:nvPr userDrawn="1"/>
        </p:nvSpPr>
        <p:spPr>
          <a:xfrm>
            <a:off x="0" y="3488101"/>
            <a:ext cx="1526293" cy="6915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668CDE-52FD-F3FC-0C82-C6409EB49A97}"/>
              </a:ext>
            </a:extLst>
          </p:cNvPr>
          <p:cNvSpPr/>
          <p:nvPr userDrawn="1"/>
        </p:nvSpPr>
        <p:spPr>
          <a:xfrm>
            <a:off x="0" y="4172673"/>
            <a:ext cx="1526293" cy="707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307C624-0278-6528-ED37-2A78B3C42FA7}"/>
              </a:ext>
            </a:extLst>
          </p:cNvPr>
          <p:cNvSpPr/>
          <p:nvPr userDrawn="1"/>
        </p:nvSpPr>
        <p:spPr>
          <a:xfrm>
            <a:off x="0" y="4883406"/>
            <a:ext cx="1526293" cy="74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471EC85-CEA5-E1FF-402B-F301C1F6C4DC}"/>
              </a:ext>
            </a:extLst>
          </p:cNvPr>
          <p:cNvSpPr txBox="1"/>
          <p:nvPr userDrawn="1"/>
        </p:nvSpPr>
        <p:spPr>
          <a:xfrm>
            <a:off x="385200" y="1576800"/>
            <a:ext cx="1356478" cy="4093428"/>
          </a:xfrm>
          <a:prstGeom prst="rect">
            <a:avLst/>
          </a:prstGeom>
          <a:noFill/>
        </p:spPr>
        <p:txBody>
          <a:bodyPr wrap="square" lIns="0" tIns="0" rIns="0" bIns="0" rtlCol="0">
            <a:spAutoFit/>
          </a:bodyPr>
          <a:lstStyle/>
          <a:p>
            <a:pPr marL="0" indent="0">
              <a:spcBef>
                <a:spcPts val="600"/>
              </a:spcBef>
              <a:buSzPct val="100000"/>
              <a:buFont typeface="Arial" panose="020B0604020202020204" pitchFamily="34" charset="0"/>
              <a:buNone/>
            </a:pPr>
            <a:r>
              <a:rPr lang="en-US" sz="1200" dirty="0">
                <a:solidFill>
                  <a:schemeClr val="tx1"/>
                </a:solidFill>
                <a:latin typeface="Calibri" panose="020F0502020204030204" pitchFamily="34" charset="0"/>
                <a:cs typeface="Calibri" panose="020F0502020204030204" pitchFamily="34" charset="0"/>
              </a:rPr>
              <a:t>Talent &amp; People</a:t>
            </a:r>
            <a:br>
              <a:rPr lang="en-US" sz="1200" dirty="0">
                <a:solidFill>
                  <a:schemeClr val="tx1"/>
                </a:solidFill>
                <a:latin typeface="Calibri" panose="020F0502020204030204" pitchFamily="34" charset="0"/>
                <a:cs typeface="Calibri" panose="020F0502020204030204" pitchFamily="34" charset="0"/>
              </a:rPr>
            </a:br>
            <a:r>
              <a:rPr lang="en-US" sz="1200" dirty="0">
                <a:solidFill>
                  <a:schemeClr val="tx1"/>
                </a:solidFill>
                <a:latin typeface="Calibri" panose="020F0502020204030204" pitchFamily="34" charset="0"/>
                <a:cs typeface="Calibri" panose="020F0502020204030204" pitchFamily="34" charset="0"/>
              </a:rPr>
              <a:t>Management</a:t>
            </a:r>
          </a:p>
          <a:p>
            <a:pPr marL="0" indent="0">
              <a:spcBef>
                <a:spcPts val="600"/>
              </a:spcBef>
              <a:buSzPct val="100000"/>
              <a:buFont typeface="Arial" panose="020B0604020202020204" pitchFamily="34" charset="0"/>
              <a:buNone/>
            </a:pPr>
            <a:endParaRPr lang="en-US" sz="1200" dirty="0">
              <a:solidFill>
                <a:srgbClr val="71AD47"/>
              </a:solidFill>
              <a:latin typeface="Calibri" panose="020F0502020204030204" pitchFamily="34" charset="0"/>
              <a:cs typeface="Calibri" panose="020F0502020204030204" pitchFamily="34" charset="0"/>
            </a:endParaRPr>
          </a:p>
          <a:p>
            <a:pPr marL="0" indent="0">
              <a:spcBef>
                <a:spcPts val="600"/>
              </a:spcBef>
              <a:buSzPct val="100000"/>
              <a:buFont typeface="Arial" panose="020B0604020202020204" pitchFamily="34" charset="0"/>
              <a:buNone/>
            </a:pPr>
            <a:r>
              <a:rPr lang="en-US" sz="1200" dirty="0">
                <a:solidFill>
                  <a:schemeClr val="bg1"/>
                </a:solidFill>
                <a:latin typeface="Calibri" panose="020F0502020204030204" pitchFamily="34" charset="0"/>
                <a:cs typeface="Calibri" panose="020F0502020204030204" pitchFamily="34" charset="0"/>
              </a:rPr>
              <a:t>Project </a:t>
            </a:r>
            <a:br>
              <a:rPr lang="en-US" sz="1200" dirty="0">
                <a:solidFill>
                  <a:schemeClr val="bg1"/>
                </a:solidFill>
                <a:latin typeface="Calibri" panose="020F0502020204030204" pitchFamily="34" charset="0"/>
                <a:cs typeface="Calibri" panose="020F0502020204030204" pitchFamily="34" charset="0"/>
              </a:rPr>
            </a:br>
            <a:r>
              <a:rPr lang="en-US" sz="1200" dirty="0">
                <a:solidFill>
                  <a:schemeClr val="bg1"/>
                </a:solidFill>
                <a:latin typeface="Calibri" panose="020F0502020204030204" pitchFamily="34" charset="0"/>
                <a:cs typeface="Calibri" panose="020F0502020204030204" pitchFamily="34" charset="0"/>
              </a:rPr>
              <a:t>Performance</a:t>
            </a:r>
          </a:p>
          <a:p>
            <a:pPr marL="0" indent="0">
              <a:spcBef>
                <a:spcPts val="600"/>
              </a:spcBef>
              <a:buSzPct val="100000"/>
              <a:buFont typeface="Arial" panose="020B0604020202020204" pitchFamily="34" charset="0"/>
              <a:buNone/>
            </a:pPr>
            <a:endParaRPr lang="en-US" sz="1200" dirty="0">
              <a:solidFill>
                <a:schemeClr val="bg1"/>
              </a:solidFill>
              <a:latin typeface="Calibri" panose="020F0502020204030204" pitchFamily="34" charset="0"/>
              <a:cs typeface="Calibri" panose="020F0502020204030204" pitchFamily="34" charset="0"/>
            </a:endParaRPr>
          </a:p>
          <a:p>
            <a:pPr marL="0" indent="0">
              <a:spcBef>
                <a:spcPts val="600"/>
              </a:spcBef>
              <a:buSzPct val="100000"/>
              <a:buFont typeface="Arial" panose="020B0604020202020204" pitchFamily="34" charset="0"/>
              <a:buNone/>
            </a:pPr>
            <a:r>
              <a:rPr lang="en-US" sz="1200" dirty="0">
                <a:solidFill>
                  <a:schemeClr val="bg1"/>
                </a:solidFill>
                <a:latin typeface="Calibri" panose="020F0502020204030204" pitchFamily="34" charset="0"/>
                <a:cs typeface="Calibri" panose="020F0502020204030204" pitchFamily="34" charset="0"/>
              </a:rPr>
              <a:t>Compliance &amp;</a:t>
            </a:r>
            <a:br>
              <a:rPr lang="en-US" sz="1200" dirty="0">
                <a:solidFill>
                  <a:schemeClr val="bg1"/>
                </a:solidFill>
                <a:latin typeface="Calibri" panose="020F0502020204030204" pitchFamily="34" charset="0"/>
                <a:cs typeface="Calibri" panose="020F0502020204030204" pitchFamily="34" charset="0"/>
              </a:rPr>
            </a:br>
            <a:r>
              <a:rPr lang="en-US" sz="1200" dirty="0">
                <a:solidFill>
                  <a:schemeClr val="bg1"/>
                </a:solidFill>
                <a:latin typeface="Calibri" panose="020F0502020204030204" pitchFamily="34" charset="0"/>
                <a:cs typeface="Calibri" panose="020F0502020204030204" pitchFamily="34" charset="0"/>
              </a:rPr>
              <a:t>Risk </a:t>
            </a:r>
          </a:p>
          <a:p>
            <a:pPr marL="0" indent="0">
              <a:spcBef>
                <a:spcPts val="600"/>
              </a:spcBef>
              <a:buSzPct val="100000"/>
              <a:buFont typeface="Arial" panose="020B0604020202020204" pitchFamily="34" charset="0"/>
              <a:buNone/>
            </a:pPr>
            <a:endParaRPr lang="en-US" sz="1200" dirty="0">
              <a:solidFill>
                <a:schemeClr val="bg1"/>
              </a:solidFill>
              <a:latin typeface="Calibri" panose="020F0502020204030204" pitchFamily="34" charset="0"/>
              <a:cs typeface="Calibri" panose="020F0502020204030204" pitchFamily="34" charset="0"/>
            </a:endParaRPr>
          </a:p>
          <a:p>
            <a:pPr marL="0" indent="0">
              <a:spcBef>
                <a:spcPts val="600"/>
              </a:spcBef>
              <a:buSzPct val="100000"/>
              <a:buFont typeface="Arial" panose="020B0604020202020204" pitchFamily="34" charset="0"/>
              <a:buNone/>
            </a:pPr>
            <a:r>
              <a:rPr lang="en-US" sz="1200" dirty="0">
                <a:solidFill>
                  <a:schemeClr val="bg1"/>
                </a:solidFill>
                <a:latin typeface="Calibri" panose="020F0502020204030204" pitchFamily="34" charset="0"/>
                <a:cs typeface="Calibri" panose="020F0502020204030204" pitchFamily="34" charset="0"/>
              </a:rPr>
              <a:t>Standards &amp; </a:t>
            </a:r>
            <a:br>
              <a:rPr lang="en-US" sz="1200" dirty="0">
                <a:solidFill>
                  <a:schemeClr val="bg1"/>
                </a:solidFill>
                <a:latin typeface="Calibri" panose="020F0502020204030204" pitchFamily="34" charset="0"/>
                <a:cs typeface="Calibri" panose="020F0502020204030204" pitchFamily="34" charset="0"/>
              </a:rPr>
            </a:br>
            <a:r>
              <a:rPr lang="en-US" sz="1200" dirty="0">
                <a:solidFill>
                  <a:schemeClr val="bg1"/>
                </a:solidFill>
                <a:latin typeface="Calibri" panose="020F0502020204030204" pitchFamily="34" charset="0"/>
                <a:cs typeface="Calibri" panose="020F0502020204030204" pitchFamily="34" charset="0"/>
              </a:rPr>
              <a:t>Policies</a:t>
            </a:r>
          </a:p>
          <a:p>
            <a:pPr marL="0" indent="0">
              <a:spcBef>
                <a:spcPts val="600"/>
              </a:spcBef>
              <a:buSzPct val="100000"/>
              <a:buFont typeface="Arial" panose="020B0604020202020204" pitchFamily="34" charset="0"/>
              <a:buNone/>
            </a:pPr>
            <a:endParaRPr lang="en-US" sz="1200" dirty="0">
              <a:solidFill>
                <a:schemeClr val="bg1"/>
              </a:solidFill>
              <a:latin typeface="Calibri" panose="020F0502020204030204" pitchFamily="34" charset="0"/>
              <a:cs typeface="Calibri" panose="020F0502020204030204" pitchFamily="34" charset="0"/>
            </a:endParaRPr>
          </a:p>
          <a:p>
            <a:pPr marL="0" indent="0">
              <a:spcBef>
                <a:spcPts val="600"/>
              </a:spcBef>
              <a:buSzPct val="100000"/>
              <a:buFont typeface="Arial" panose="020B0604020202020204" pitchFamily="34" charset="0"/>
              <a:buNone/>
            </a:pPr>
            <a:r>
              <a:rPr lang="en-US" sz="1200" dirty="0">
                <a:solidFill>
                  <a:schemeClr val="bg1"/>
                </a:solidFill>
                <a:latin typeface="Calibri" panose="020F0502020204030204" pitchFamily="34" charset="0"/>
                <a:cs typeface="Calibri" panose="020F0502020204030204" pitchFamily="34" charset="0"/>
              </a:rPr>
              <a:t>Stakeholder</a:t>
            </a:r>
            <a:br>
              <a:rPr lang="en-US" sz="1200" dirty="0">
                <a:solidFill>
                  <a:schemeClr val="bg1"/>
                </a:solidFill>
                <a:latin typeface="Calibri" panose="020F0502020204030204" pitchFamily="34" charset="0"/>
                <a:cs typeface="Calibri" panose="020F0502020204030204" pitchFamily="34" charset="0"/>
              </a:rPr>
            </a:br>
            <a:r>
              <a:rPr lang="en-US" sz="1200" dirty="0">
                <a:solidFill>
                  <a:schemeClr val="bg1"/>
                </a:solidFill>
                <a:latin typeface="Calibri" panose="020F0502020204030204" pitchFamily="34" charset="0"/>
                <a:cs typeface="Calibri" panose="020F0502020204030204" pitchFamily="34" charset="0"/>
              </a:rPr>
              <a:t>Engagement</a:t>
            </a:r>
          </a:p>
          <a:p>
            <a:pPr marL="0" indent="0">
              <a:spcBef>
                <a:spcPts val="600"/>
              </a:spcBef>
              <a:buSzPct val="100000"/>
              <a:buFont typeface="Arial" panose="020B0604020202020204" pitchFamily="34" charset="0"/>
              <a:buNone/>
            </a:pPr>
            <a:endParaRPr lang="en-US" sz="1200" dirty="0">
              <a:solidFill>
                <a:schemeClr val="bg1"/>
              </a:solidFill>
              <a:latin typeface="Calibri" panose="020F0502020204030204" pitchFamily="34" charset="0"/>
              <a:cs typeface="Calibri" panose="020F0502020204030204" pitchFamily="34" charset="0"/>
            </a:endParaRPr>
          </a:p>
          <a:p>
            <a:pPr marL="0" indent="0">
              <a:spcBef>
                <a:spcPts val="600"/>
              </a:spcBef>
              <a:buSzPct val="100000"/>
              <a:buFont typeface="Arial" panose="020B0604020202020204" pitchFamily="34" charset="0"/>
              <a:buNone/>
            </a:pPr>
            <a:r>
              <a:rPr lang="en-US" sz="1200" dirty="0">
                <a:solidFill>
                  <a:schemeClr val="bg1"/>
                </a:solidFill>
                <a:latin typeface="Calibri" panose="020F0502020204030204" pitchFamily="34" charset="0"/>
                <a:cs typeface="Calibri" panose="020F0502020204030204" pitchFamily="34" charset="0"/>
              </a:rPr>
              <a:t>Operational</a:t>
            </a:r>
            <a:br>
              <a:rPr lang="en-US" sz="1200" dirty="0">
                <a:solidFill>
                  <a:schemeClr val="bg1"/>
                </a:solidFill>
                <a:latin typeface="Calibri" panose="020F0502020204030204" pitchFamily="34" charset="0"/>
                <a:cs typeface="Calibri" panose="020F0502020204030204" pitchFamily="34" charset="0"/>
              </a:rPr>
            </a:br>
            <a:r>
              <a:rPr lang="en-US" sz="1200" dirty="0">
                <a:solidFill>
                  <a:schemeClr val="bg1"/>
                </a:solidFill>
                <a:latin typeface="Calibri" panose="020F0502020204030204" pitchFamily="34" charset="0"/>
                <a:cs typeface="Calibri" panose="020F0502020204030204" pitchFamily="34" charset="0"/>
              </a:rPr>
              <a:t>Effectiveness</a:t>
            </a:r>
            <a:br>
              <a:rPr lang="en-US" sz="1200" dirty="0">
                <a:solidFill>
                  <a:schemeClr val="bg1"/>
                </a:solidFill>
                <a:latin typeface="Calibri" panose="020F0502020204030204" pitchFamily="34" charset="0"/>
                <a:cs typeface="Calibri" panose="020F0502020204030204" pitchFamily="34" charset="0"/>
              </a:rPr>
            </a:br>
            <a:endParaRPr lang="en-US" sz="1200" dirty="0">
              <a:solidFill>
                <a:schemeClr val="bg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1482948B-51B2-5D68-C78B-0A3B8564EF9E}"/>
              </a:ext>
            </a:extLst>
          </p:cNvPr>
          <p:cNvSpPr txBox="1"/>
          <p:nvPr userDrawn="1"/>
        </p:nvSpPr>
        <p:spPr>
          <a:xfrm>
            <a:off x="2190878" y="5774835"/>
            <a:ext cx="184731" cy="369332"/>
          </a:xfrm>
          <a:prstGeom prst="rect">
            <a:avLst/>
          </a:prstGeom>
          <a:noFill/>
        </p:spPr>
        <p:txBody>
          <a:bodyPr wrap="none" rtlCol="0">
            <a:spAutoFit/>
          </a:bodyPr>
          <a:lstStyle/>
          <a:p>
            <a:endParaRPr lang="en-US" dirty="0"/>
          </a:p>
        </p:txBody>
      </p:sp>
      <p:sp>
        <p:nvSpPr>
          <p:cNvPr id="36" name="Shape 32">
            <a:extLst>
              <a:ext uri="{FF2B5EF4-FFF2-40B4-BE49-F238E27FC236}">
                <a16:creationId xmlns:a16="http://schemas.microsoft.com/office/drawing/2014/main" id="{CE416A06-7ED4-0DCE-A24B-D7C676D0C171}"/>
              </a:ext>
            </a:extLst>
          </p:cNvPr>
          <p:cNvSpPr/>
          <p:nvPr userDrawn="1"/>
        </p:nvSpPr>
        <p:spPr>
          <a:xfrm>
            <a:off x="10839147" y="4701446"/>
            <a:ext cx="689951" cy="200043"/>
          </a:xfrm>
          <a:prstGeom prst="rect">
            <a:avLst/>
          </a:prstGeom>
          <a:ln w="3175">
            <a:miter lim="400000"/>
          </a:ln>
          <a:extLst>
            <a:ext uri="{C572A759-6A51-4108-AA02-DFA0A04FC94B}">
              <ma14:wrappingTextBoxFlag xmlns="" xmlns:ma14="http://schemas.microsoft.com/office/mac/drawingml/2011/main" val="1"/>
            </a:ext>
          </a:extLst>
        </p:spPr>
        <p:txBody>
          <a:bodyPr wrap="square" lIns="19044" tIns="19044" rIns="19044" bIns="19044" anchor="t">
            <a:spAutoFit/>
          </a:bodyPr>
          <a:lstStyle>
            <a:lvl1pPr algn="ctr">
              <a:defRPr sz="12000" b="1">
                <a:solidFill>
                  <a:srgbClr val="FFFFFF"/>
                </a:solidFill>
                <a:latin typeface="Signika"/>
                <a:ea typeface="Signika"/>
                <a:cs typeface="Signika"/>
                <a:sym typeface="Signika"/>
              </a:defRPr>
            </a:lvl1pPr>
          </a:lstStyle>
          <a:p>
            <a:pPr algn="r">
              <a:spcAft>
                <a:spcPts val="800"/>
              </a:spcAft>
            </a:pPr>
            <a:r>
              <a:rPr lang="en-US" sz="1050" b="0" dirty="0">
                <a:solidFill>
                  <a:srgbClr val="35405B"/>
                </a:solidFill>
                <a:latin typeface="Calibri" panose="020F0502020204030204" pitchFamily="34" charset="0"/>
                <a:ea typeface="Verdana" charset="0"/>
                <a:cs typeface="Calibri" panose="020F0502020204030204" pitchFamily="34" charset="0"/>
              </a:rPr>
              <a:t>DEMO</a:t>
            </a:r>
          </a:p>
        </p:txBody>
      </p:sp>
      <p:sp>
        <p:nvSpPr>
          <p:cNvPr id="37" name="Shape 32">
            <a:extLst>
              <a:ext uri="{FF2B5EF4-FFF2-40B4-BE49-F238E27FC236}">
                <a16:creationId xmlns:a16="http://schemas.microsoft.com/office/drawing/2014/main" id="{B517F337-B561-2F06-ABD2-5BA5693AC526}"/>
              </a:ext>
            </a:extLst>
          </p:cNvPr>
          <p:cNvSpPr/>
          <p:nvPr userDrawn="1"/>
        </p:nvSpPr>
        <p:spPr>
          <a:xfrm>
            <a:off x="10661421" y="4880442"/>
            <a:ext cx="867678" cy="200043"/>
          </a:xfrm>
          <a:prstGeom prst="rect">
            <a:avLst/>
          </a:prstGeom>
          <a:ln w="3175">
            <a:miter lim="400000"/>
          </a:ln>
          <a:extLst>
            <a:ext uri="{C572A759-6A51-4108-AA02-DFA0A04FC94B}">
              <ma14:wrappingTextBoxFlag xmlns="" xmlns:ma14="http://schemas.microsoft.com/office/mac/drawingml/2011/main" val="1"/>
            </a:ext>
          </a:extLst>
        </p:spPr>
        <p:txBody>
          <a:bodyPr wrap="square" lIns="19044" tIns="19044" rIns="19044" bIns="19044" anchor="t">
            <a:spAutoFit/>
          </a:bodyPr>
          <a:lstStyle>
            <a:lvl1pPr algn="ctr">
              <a:defRPr sz="12000" b="1">
                <a:solidFill>
                  <a:srgbClr val="FFFFFF"/>
                </a:solidFill>
                <a:latin typeface="Signika"/>
                <a:ea typeface="Signika"/>
                <a:cs typeface="Signika"/>
                <a:sym typeface="Signika"/>
              </a:defRPr>
            </a:lvl1pPr>
          </a:lstStyle>
          <a:p>
            <a:pPr algn="r">
              <a:spcAft>
                <a:spcPts val="800"/>
              </a:spcAft>
            </a:pPr>
            <a:r>
              <a:rPr lang="en-US" sz="1050" b="0" dirty="0">
                <a:solidFill>
                  <a:srgbClr val="35405B"/>
                </a:solidFill>
                <a:latin typeface="Calibri" panose="020F0502020204030204" pitchFamily="34" charset="0"/>
                <a:ea typeface="Verdana" charset="0"/>
                <a:cs typeface="Calibri" panose="020F0502020204030204" pitchFamily="34" charset="0"/>
              </a:rPr>
              <a:t>SANITIZED</a:t>
            </a:r>
          </a:p>
        </p:txBody>
      </p:sp>
      <p:pic>
        <p:nvPicPr>
          <p:cNvPr id="39" name="Graphic 38">
            <a:extLst>
              <a:ext uri="{FF2B5EF4-FFF2-40B4-BE49-F238E27FC236}">
                <a16:creationId xmlns:a16="http://schemas.microsoft.com/office/drawing/2014/main" id="{DBC42E24-361D-31E1-0E7B-C34C82FA112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72469" y="4912742"/>
            <a:ext cx="129600" cy="129600"/>
          </a:xfrm>
          <a:prstGeom prst="rect">
            <a:avLst/>
          </a:prstGeom>
        </p:spPr>
      </p:pic>
      <p:pic>
        <p:nvPicPr>
          <p:cNvPr id="46" name="Graphic 45">
            <a:extLst>
              <a:ext uri="{FF2B5EF4-FFF2-40B4-BE49-F238E27FC236}">
                <a16:creationId xmlns:a16="http://schemas.microsoft.com/office/drawing/2014/main" id="{0D812653-7F12-550C-FFE1-A22A3ED6F7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72469" y="4736667"/>
            <a:ext cx="129600" cy="129600"/>
          </a:xfrm>
          <a:prstGeom prst="rect">
            <a:avLst/>
          </a:prstGeom>
        </p:spPr>
      </p:pic>
      <p:pic>
        <p:nvPicPr>
          <p:cNvPr id="2" name="Graphic 1">
            <a:extLst>
              <a:ext uri="{FF2B5EF4-FFF2-40B4-BE49-F238E27FC236}">
                <a16:creationId xmlns:a16="http://schemas.microsoft.com/office/drawing/2014/main" id="{97DF20D9-6AB6-C566-DF29-D8A5497F7BE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9815" y="200136"/>
            <a:ext cx="337336" cy="337336"/>
          </a:xfrm>
          <a:prstGeom prst="rect">
            <a:avLst/>
          </a:prstGeom>
        </p:spPr>
      </p:pic>
      <p:sp>
        <p:nvSpPr>
          <p:cNvPr id="10" name="TextBox 9">
            <a:extLst>
              <a:ext uri="{FF2B5EF4-FFF2-40B4-BE49-F238E27FC236}">
                <a16:creationId xmlns:a16="http://schemas.microsoft.com/office/drawing/2014/main" id="{C302B5B1-AE9C-A2C8-647F-1BC1E65BC266}"/>
              </a:ext>
            </a:extLst>
          </p:cNvPr>
          <p:cNvSpPr txBox="1"/>
          <p:nvPr userDrawn="1"/>
        </p:nvSpPr>
        <p:spPr>
          <a:xfrm>
            <a:off x="160711" y="1579886"/>
            <a:ext cx="402895" cy="184666"/>
          </a:xfrm>
          <a:prstGeom prst="rect">
            <a:avLst/>
          </a:prstGeom>
          <a:noFill/>
        </p:spPr>
        <p:txBody>
          <a:bodyPr wrap="square" lIns="0" tIns="0" rIns="0" bIns="0" rtlCol="0">
            <a:spAutoFit/>
          </a:bodyPr>
          <a:lstStyle/>
          <a:p>
            <a:pPr marL="0" indent="0">
              <a:spcBef>
                <a:spcPts val="600"/>
              </a:spcBef>
              <a:buSzPct val="100000"/>
              <a:buFont typeface="Arial" panose="020B0604020202020204" pitchFamily="34" charset="0"/>
              <a:buNone/>
            </a:pPr>
            <a:r>
              <a:rPr lang="en-US" sz="1200" b="1" dirty="0">
                <a:solidFill>
                  <a:schemeClr val="bg1"/>
                </a:solidFill>
                <a:latin typeface="Calibri" panose="020F0502020204030204" pitchFamily="34" charset="0"/>
                <a:cs typeface="Calibri" panose="020F0502020204030204" pitchFamily="34" charset="0"/>
              </a:rPr>
              <a:t>01</a:t>
            </a:r>
          </a:p>
        </p:txBody>
      </p:sp>
      <p:sp>
        <p:nvSpPr>
          <p:cNvPr id="11" name="TextBox 10">
            <a:extLst>
              <a:ext uri="{FF2B5EF4-FFF2-40B4-BE49-F238E27FC236}">
                <a16:creationId xmlns:a16="http://schemas.microsoft.com/office/drawing/2014/main" id="{59B2D243-35AC-26AD-AD6B-2A75868BA776}"/>
              </a:ext>
            </a:extLst>
          </p:cNvPr>
          <p:cNvSpPr txBox="1"/>
          <p:nvPr userDrawn="1"/>
        </p:nvSpPr>
        <p:spPr>
          <a:xfrm>
            <a:off x="160711" y="2277059"/>
            <a:ext cx="402895" cy="184666"/>
          </a:xfrm>
          <a:prstGeom prst="rect">
            <a:avLst/>
          </a:prstGeom>
          <a:noFill/>
        </p:spPr>
        <p:txBody>
          <a:bodyPr wrap="square" lIns="0" tIns="0" rIns="0" bIns="0" rtlCol="0">
            <a:spAutoFit/>
          </a:bodyPr>
          <a:lstStyle/>
          <a:p>
            <a:pPr marL="0" indent="0">
              <a:spcBef>
                <a:spcPts val="600"/>
              </a:spcBef>
              <a:buSzPct val="100000"/>
              <a:buFont typeface="Arial" panose="020B0604020202020204" pitchFamily="34" charset="0"/>
              <a:buNone/>
            </a:pPr>
            <a:r>
              <a:rPr lang="en-US" sz="1200" b="1" dirty="0">
                <a:solidFill>
                  <a:srgbClr val="71AD47"/>
                </a:solidFill>
                <a:latin typeface="Calibri" panose="020F0502020204030204" pitchFamily="34" charset="0"/>
                <a:cs typeface="Calibri" panose="020F0502020204030204" pitchFamily="34" charset="0"/>
              </a:rPr>
              <a:t>02</a:t>
            </a:r>
          </a:p>
        </p:txBody>
      </p:sp>
      <p:sp>
        <p:nvSpPr>
          <p:cNvPr id="12" name="TextBox 11">
            <a:extLst>
              <a:ext uri="{FF2B5EF4-FFF2-40B4-BE49-F238E27FC236}">
                <a16:creationId xmlns:a16="http://schemas.microsoft.com/office/drawing/2014/main" id="{4B421500-C234-7CB4-9B75-B89E62A4450C}"/>
              </a:ext>
            </a:extLst>
          </p:cNvPr>
          <p:cNvSpPr txBox="1"/>
          <p:nvPr userDrawn="1"/>
        </p:nvSpPr>
        <p:spPr>
          <a:xfrm>
            <a:off x="160711" y="2986664"/>
            <a:ext cx="402895" cy="184666"/>
          </a:xfrm>
          <a:prstGeom prst="rect">
            <a:avLst/>
          </a:prstGeom>
          <a:noFill/>
        </p:spPr>
        <p:txBody>
          <a:bodyPr wrap="square" lIns="0" tIns="0" rIns="0" bIns="0" rtlCol="0">
            <a:spAutoFit/>
          </a:bodyPr>
          <a:lstStyle/>
          <a:p>
            <a:pPr marL="0" indent="0">
              <a:spcBef>
                <a:spcPts val="600"/>
              </a:spcBef>
              <a:buSzPct val="100000"/>
              <a:buFont typeface="Arial" panose="020B0604020202020204" pitchFamily="34" charset="0"/>
              <a:buNone/>
            </a:pPr>
            <a:r>
              <a:rPr lang="en-US" sz="1200" b="1" dirty="0">
                <a:solidFill>
                  <a:srgbClr val="71AD47"/>
                </a:solidFill>
                <a:latin typeface="Calibri" panose="020F0502020204030204" pitchFamily="34" charset="0"/>
                <a:cs typeface="Calibri" panose="020F0502020204030204" pitchFamily="34" charset="0"/>
              </a:rPr>
              <a:t>03</a:t>
            </a:r>
          </a:p>
        </p:txBody>
      </p:sp>
      <p:sp>
        <p:nvSpPr>
          <p:cNvPr id="13" name="TextBox 12">
            <a:extLst>
              <a:ext uri="{FF2B5EF4-FFF2-40B4-BE49-F238E27FC236}">
                <a16:creationId xmlns:a16="http://schemas.microsoft.com/office/drawing/2014/main" id="{F004B05F-EF0E-6D1A-11B5-B9D72C852326}"/>
              </a:ext>
            </a:extLst>
          </p:cNvPr>
          <p:cNvSpPr txBox="1"/>
          <p:nvPr userDrawn="1"/>
        </p:nvSpPr>
        <p:spPr>
          <a:xfrm>
            <a:off x="160711" y="3682679"/>
            <a:ext cx="402895" cy="184666"/>
          </a:xfrm>
          <a:prstGeom prst="rect">
            <a:avLst/>
          </a:prstGeom>
          <a:noFill/>
        </p:spPr>
        <p:txBody>
          <a:bodyPr wrap="square" lIns="0" tIns="0" rIns="0" bIns="0" rtlCol="0">
            <a:spAutoFit/>
          </a:bodyPr>
          <a:lstStyle/>
          <a:p>
            <a:pPr marL="0" indent="0">
              <a:spcBef>
                <a:spcPts val="600"/>
              </a:spcBef>
              <a:buSzPct val="100000"/>
              <a:buFont typeface="Arial" panose="020B0604020202020204" pitchFamily="34" charset="0"/>
              <a:buNone/>
            </a:pPr>
            <a:r>
              <a:rPr lang="en-US" sz="1200" b="1" dirty="0">
                <a:solidFill>
                  <a:srgbClr val="71AD47"/>
                </a:solidFill>
                <a:latin typeface="Calibri" panose="020F0502020204030204" pitchFamily="34" charset="0"/>
                <a:cs typeface="Calibri" panose="020F0502020204030204" pitchFamily="34" charset="0"/>
              </a:rPr>
              <a:t>04</a:t>
            </a:r>
          </a:p>
        </p:txBody>
      </p:sp>
      <p:sp>
        <p:nvSpPr>
          <p:cNvPr id="14" name="TextBox 13">
            <a:extLst>
              <a:ext uri="{FF2B5EF4-FFF2-40B4-BE49-F238E27FC236}">
                <a16:creationId xmlns:a16="http://schemas.microsoft.com/office/drawing/2014/main" id="{A19EFD6D-E980-0212-AA0F-7CCF8BBF0AEC}"/>
              </a:ext>
            </a:extLst>
          </p:cNvPr>
          <p:cNvSpPr txBox="1"/>
          <p:nvPr userDrawn="1"/>
        </p:nvSpPr>
        <p:spPr>
          <a:xfrm>
            <a:off x="160711" y="4374765"/>
            <a:ext cx="402895" cy="184666"/>
          </a:xfrm>
          <a:prstGeom prst="rect">
            <a:avLst/>
          </a:prstGeom>
          <a:noFill/>
        </p:spPr>
        <p:txBody>
          <a:bodyPr wrap="square" lIns="0" tIns="0" rIns="0" bIns="0" rtlCol="0">
            <a:spAutoFit/>
          </a:bodyPr>
          <a:lstStyle/>
          <a:p>
            <a:pPr marL="0" indent="0">
              <a:spcBef>
                <a:spcPts val="600"/>
              </a:spcBef>
              <a:buSzPct val="100000"/>
              <a:buFont typeface="Arial" panose="020B0604020202020204" pitchFamily="34" charset="0"/>
              <a:buNone/>
            </a:pPr>
            <a:r>
              <a:rPr lang="en-US" sz="1200" b="1" dirty="0">
                <a:solidFill>
                  <a:srgbClr val="71AD47"/>
                </a:solidFill>
                <a:latin typeface="Calibri" panose="020F0502020204030204" pitchFamily="34" charset="0"/>
                <a:cs typeface="Calibri" panose="020F0502020204030204" pitchFamily="34" charset="0"/>
              </a:rPr>
              <a:t>05</a:t>
            </a:r>
          </a:p>
        </p:txBody>
      </p:sp>
      <p:sp>
        <p:nvSpPr>
          <p:cNvPr id="32" name="TextBox 31">
            <a:extLst>
              <a:ext uri="{FF2B5EF4-FFF2-40B4-BE49-F238E27FC236}">
                <a16:creationId xmlns:a16="http://schemas.microsoft.com/office/drawing/2014/main" id="{4A71AE30-655C-DFBA-3443-D0DFCEC07A46}"/>
              </a:ext>
            </a:extLst>
          </p:cNvPr>
          <p:cNvSpPr txBox="1"/>
          <p:nvPr userDrawn="1"/>
        </p:nvSpPr>
        <p:spPr>
          <a:xfrm>
            <a:off x="160711" y="5084291"/>
            <a:ext cx="402895" cy="184666"/>
          </a:xfrm>
          <a:prstGeom prst="rect">
            <a:avLst/>
          </a:prstGeom>
          <a:noFill/>
        </p:spPr>
        <p:txBody>
          <a:bodyPr wrap="square" lIns="0" tIns="0" rIns="0" bIns="0" rtlCol="0">
            <a:spAutoFit/>
          </a:bodyPr>
          <a:lstStyle/>
          <a:p>
            <a:pPr marL="0" indent="0">
              <a:spcBef>
                <a:spcPts val="600"/>
              </a:spcBef>
              <a:buSzPct val="100000"/>
              <a:buFont typeface="Arial" panose="020B0604020202020204" pitchFamily="34" charset="0"/>
              <a:buNone/>
            </a:pPr>
            <a:r>
              <a:rPr lang="en-US" sz="1200" b="1" dirty="0">
                <a:solidFill>
                  <a:srgbClr val="71AD47"/>
                </a:solidFill>
                <a:latin typeface="Calibri" panose="020F0502020204030204" pitchFamily="34" charset="0"/>
                <a:cs typeface="Calibri" panose="020F0502020204030204" pitchFamily="34" charset="0"/>
              </a:rPr>
              <a:t>06</a:t>
            </a:r>
          </a:p>
        </p:txBody>
      </p:sp>
    </p:spTree>
    <p:extLst>
      <p:ext uri="{BB962C8B-B14F-4D97-AF65-F5344CB8AC3E}">
        <p14:creationId xmlns:p14="http://schemas.microsoft.com/office/powerpoint/2010/main" val="273258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42049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0487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66408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082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9271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0523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985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0601147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0_EC00051F.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0.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13.xml"/><Relationship Id="rId7" Type="http://schemas.openxmlformats.org/officeDocument/2006/relationships/image" Target="../media/image63.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13.xml"/><Relationship Id="rId9" Type="http://schemas.openxmlformats.org/officeDocument/2006/relationships/hyperlink" Target="https://complianceposter.com/deloitte_logo_blac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67.jpeg"/><Relationship Id="rId4" Type="http://schemas.openxmlformats.org/officeDocument/2006/relationships/image" Target="../media/image66.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68.emf"/><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15.xml"/><Relationship Id="rId7" Type="http://schemas.openxmlformats.org/officeDocument/2006/relationships/image" Target="../media/image11.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oleObject" Target="../embeddings/oleObject5.bin"/><Relationship Id="rId5" Type="http://schemas.openxmlformats.org/officeDocument/2006/relationships/image" Target="../media/image69.png"/><Relationship Id="rId4"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68.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15.xml"/><Relationship Id="rId7" Type="http://schemas.openxmlformats.org/officeDocument/2006/relationships/image" Target="../media/image7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1.emf"/><Relationship Id="rId5" Type="http://schemas.openxmlformats.org/officeDocument/2006/relationships/oleObject" Target="../embeddings/oleObject5.bin"/><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ags" Target="../tags/tag14.xml"/><Relationship Id="rId6" Type="http://schemas.openxmlformats.org/officeDocument/2006/relationships/image" Target="../media/image79.png"/><Relationship Id="rId5" Type="http://schemas.openxmlformats.org/officeDocument/2006/relationships/image" Target="../media/image11.emf"/><Relationship Id="rId4"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80.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1.emf"/><Relationship Id="rId5" Type="http://schemas.openxmlformats.org/officeDocument/2006/relationships/oleObject" Target="../embeddings/oleObject7.bin"/><Relationship Id="rId4"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ags" Target="../tags/tag17.xml"/><Relationship Id="rId6" Type="http://schemas.openxmlformats.org/officeDocument/2006/relationships/image" Target="../media/image81.png"/><Relationship Id="rId5" Type="http://schemas.openxmlformats.org/officeDocument/2006/relationships/image" Target="../media/image11.emf"/><Relationship Id="rId4" Type="http://schemas.openxmlformats.org/officeDocument/2006/relationships/oleObject" Target="../embeddings/oleObject6.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8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1.emf"/><Relationship Id="rId5" Type="http://schemas.openxmlformats.org/officeDocument/2006/relationships/oleObject" Target="../embeddings/oleObject8.bin"/><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85.sv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1.emf"/><Relationship Id="rId5" Type="http://schemas.openxmlformats.org/officeDocument/2006/relationships/oleObject" Target="../embeddings/oleObject9.bin"/><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s://www.pexels.com/photo/selective-focus-photo-of-magnifying-glass-1194775/" TargetMode="External"/><Relationship Id="rId7" Type="http://schemas.openxmlformats.org/officeDocument/2006/relationships/hyperlink" Target="https://www.marketing91.com/what-is-differential-pricing/" TargetMode="External"/><Relationship Id="rId2" Type="http://schemas.openxmlformats.org/officeDocument/2006/relationships/image" Target="../media/image86.jpeg"/><Relationship Id="rId1" Type="http://schemas.openxmlformats.org/officeDocument/2006/relationships/slideLayout" Target="../slideLayouts/slideLayout17.xml"/><Relationship Id="rId6" Type="http://schemas.openxmlformats.org/officeDocument/2006/relationships/image" Target="../media/image88.jpeg"/><Relationship Id="rId5" Type="http://schemas.openxmlformats.org/officeDocument/2006/relationships/hyperlink" Target="https://www.picpedia.org/suspension-file/a/adding-value.html" TargetMode="External"/><Relationship Id="rId4" Type="http://schemas.openxmlformats.org/officeDocument/2006/relationships/image" Target="../media/image8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slideLayout" Target="../slideLayouts/slideLayout15.xml"/><Relationship Id="rId7" Type="http://schemas.openxmlformats.org/officeDocument/2006/relationships/image" Target="../media/image1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microsoft.com/office/2018/10/relationships/comments" Target="../comments/modernComment_20F_7B2D98E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www.hess.com/company" TargetMode="External"/><Relationship Id="rId7" Type="http://schemas.openxmlformats.org/officeDocument/2006/relationships/hyperlink" Target="https://www.billboard.com/articles/business/8223686/canadian-2018-budget-music-industry-reaction-music-fund" TargetMode="External"/><Relationship Id="rId2" Type="http://schemas.openxmlformats.org/officeDocument/2006/relationships/image" Target="../media/image14.jpeg"/><Relationship Id="rId1" Type="http://schemas.openxmlformats.org/officeDocument/2006/relationships/slideLayout" Target="../slideLayouts/slideLayout17.xml"/><Relationship Id="rId6" Type="http://schemas.openxmlformats.org/officeDocument/2006/relationships/image" Target="../media/image16.jpeg"/><Relationship Id="rId5" Type="http://schemas.openxmlformats.org/officeDocument/2006/relationships/hyperlink" Target="https://www.sbs.com.au/news/how-can-australians-who-use-public-transport-avoid-contracting-covid-19" TargetMode="Externa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0.svg"/><Relationship Id="rId1" Type="http://schemas.openxmlformats.org/officeDocument/2006/relationships/slideLayout" Target="../slideLayouts/slideLayout18.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invertebrate, echinoderm&#10;&#10;Description automatically generated">
            <a:extLst>
              <a:ext uri="{FF2B5EF4-FFF2-40B4-BE49-F238E27FC236}">
                <a16:creationId xmlns:a16="http://schemas.microsoft.com/office/drawing/2014/main" id="{3CD84C9E-9611-6DD8-2972-72B7886E3A9F}"/>
              </a:ext>
            </a:extLst>
          </p:cNvPr>
          <p:cNvPicPr>
            <a:picLocks noChangeAspect="1"/>
          </p:cNvPicPr>
          <p:nvPr/>
        </p:nvPicPr>
        <p:blipFill rotWithShape="1">
          <a:blip r:embed="rId3"/>
          <a:srcRect l="48025" t="13037" r="12346" b="22296"/>
          <a:stretch/>
        </p:blipFill>
        <p:spPr>
          <a:xfrm>
            <a:off x="6592186" y="814111"/>
            <a:ext cx="4834270" cy="4930278"/>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0D1FADA9-A45B-A6DF-364A-3929F3F4F788}"/>
              </a:ext>
            </a:extLst>
          </p:cNvPr>
          <p:cNvPicPr>
            <a:picLocks noChangeAspect="1"/>
          </p:cNvPicPr>
          <p:nvPr/>
        </p:nvPicPr>
        <p:blipFill>
          <a:blip r:embed="rId4"/>
          <a:stretch>
            <a:fillRect/>
          </a:stretch>
        </p:blipFill>
        <p:spPr>
          <a:xfrm>
            <a:off x="607242" y="591396"/>
            <a:ext cx="2050902" cy="445430"/>
          </a:xfrm>
          <a:prstGeom prst="rect">
            <a:avLst/>
          </a:prstGeom>
        </p:spPr>
      </p:pic>
      <p:sp>
        <p:nvSpPr>
          <p:cNvPr id="18" name="TextBox 17">
            <a:extLst>
              <a:ext uri="{FF2B5EF4-FFF2-40B4-BE49-F238E27FC236}">
                <a16:creationId xmlns:a16="http://schemas.microsoft.com/office/drawing/2014/main" id="{86791E3F-90BF-F7D2-538F-7366D25940D5}"/>
              </a:ext>
            </a:extLst>
          </p:cNvPr>
          <p:cNvSpPr txBox="1"/>
          <p:nvPr/>
        </p:nvSpPr>
        <p:spPr>
          <a:xfrm>
            <a:off x="607242" y="4334540"/>
            <a:ext cx="4137992" cy="1785104"/>
          </a:xfrm>
          <a:prstGeom prst="rect">
            <a:avLst/>
          </a:prstGeom>
          <a:noFill/>
        </p:spPr>
        <p:txBody>
          <a:bodyPr wrap="none" lIns="91440" tIns="45720" rIns="91440" bIns="45720" rtlCol="0" anchor="t">
            <a:spAutoFit/>
          </a:bodyPr>
          <a:lstStyle/>
          <a:p>
            <a:r>
              <a:rPr lang="en-US" sz="3600" b="1" dirty="0"/>
              <a:t>Cortex AI</a:t>
            </a:r>
          </a:p>
          <a:p>
            <a:r>
              <a:rPr lang="en-US" sz="2400" b="1" dirty="0">
                <a:solidFill>
                  <a:schemeClr val="bg1">
                    <a:lumMod val="50000"/>
                  </a:schemeClr>
                </a:solidFill>
              </a:rPr>
              <a:t>Deloitte’s AI and Data Platform</a:t>
            </a:r>
            <a:endParaRPr lang="en-US" sz="2400" b="1" dirty="0">
              <a:solidFill>
                <a:schemeClr val="bg1">
                  <a:lumMod val="50000"/>
                </a:schemeClr>
              </a:solidFill>
              <a:cs typeface="Calibri"/>
            </a:endParaRPr>
          </a:p>
          <a:p>
            <a:endParaRPr lang="en-US" dirty="0"/>
          </a:p>
          <a:p>
            <a:r>
              <a:rPr lang="en-US" sz="1600" dirty="0">
                <a:solidFill>
                  <a:schemeClr val="tx1">
                    <a:lumMod val="65000"/>
                    <a:lumOff val="35000"/>
                  </a:schemeClr>
                </a:solidFill>
              </a:rPr>
              <a:t>Schulich AICP- Deloitte Team 1</a:t>
            </a:r>
            <a:r>
              <a:rPr lang="zh-CN" altLang="en-US" sz="1600" dirty="0">
                <a:solidFill>
                  <a:schemeClr val="tx1">
                    <a:lumMod val="65000"/>
                    <a:lumOff val="35000"/>
                  </a:schemeClr>
                </a:solidFill>
                <a:ea typeface="等线"/>
              </a:rPr>
              <a:t> </a:t>
            </a:r>
            <a:endParaRPr lang="en-CA" altLang="zh-CN" sz="1600" dirty="0">
              <a:solidFill>
                <a:schemeClr val="tx1">
                  <a:lumMod val="65000"/>
                  <a:lumOff val="35000"/>
                </a:schemeClr>
              </a:solidFill>
              <a:ea typeface="等线"/>
            </a:endParaRPr>
          </a:p>
          <a:p>
            <a:endParaRPr lang="en-CA" altLang="zh-CN" sz="1600" dirty="0">
              <a:solidFill>
                <a:schemeClr val="tx1">
                  <a:lumMod val="65000"/>
                  <a:lumOff val="35000"/>
                </a:schemeClr>
              </a:solidFill>
            </a:endParaRPr>
          </a:p>
        </p:txBody>
      </p:sp>
      <p:sp>
        <p:nvSpPr>
          <p:cNvPr id="19" name="TextBox 18">
            <a:extLst>
              <a:ext uri="{FF2B5EF4-FFF2-40B4-BE49-F238E27FC236}">
                <a16:creationId xmlns:a16="http://schemas.microsoft.com/office/drawing/2014/main" id="{0B364FB1-0446-262F-20C5-E5F0DA036366}"/>
              </a:ext>
            </a:extLst>
          </p:cNvPr>
          <p:cNvSpPr txBox="1"/>
          <p:nvPr/>
        </p:nvSpPr>
        <p:spPr>
          <a:xfrm>
            <a:off x="607242" y="3802912"/>
            <a:ext cx="2874761" cy="307777"/>
          </a:xfrm>
          <a:prstGeom prst="rect">
            <a:avLst/>
          </a:prstGeom>
          <a:noFill/>
        </p:spPr>
        <p:txBody>
          <a:bodyPr wrap="none" rtlCol="0">
            <a:spAutoFit/>
          </a:bodyPr>
          <a:lstStyle/>
          <a:p>
            <a:r>
              <a:rPr lang="en-US" sz="1400" b="1">
                <a:solidFill>
                  <a:schemeClr val="bg1">
                    <a:lumMod val="65000"/>
                  </a:schemeClr>
                </a:solidFill>
              </a:rPr>
              <a:t>T H U R S D A Y ,  J U L Y </a:t>
            </a:r>
            <a:r>
              <a:rPr lang="zh-CN" altLang="en-US" sz="1400" b="1">
                <a:solidFill>
                  <a:schemeClr val="bg1">
                    <a:lumMod val="65000"/>
                  </a:schemeClr>
                </a:solidFill>
              </a:rPr>
              <a:t> </a:t>
            </a:r>
            <a:r>
              <a:rPr lang="en-US" sz="1400" b="1">
                <a:solidFill>
                  <a:schemeClr val="bg1">
                    <a:lumMod val="65000"/>
                  </a:schemeClr>
                </a:solidFill>
              </a:rPr>
              <a:t>2 1</a:t>
            </a:r>
            <a:r>
              <a:rPr lang="en-US" sz="1400" b="1" baseline="30000">
                <a:solidFill>
                  <a:schemeClr val="bg1">
                    <a:lumMod val="65000"/>
                  </a:schemeClr>
                </a:solidFill>
              </a:rPr>
              <a:t>st</a:t>
            </a:r>
            <a:r>
              <a:rPr lang="en-US" sz="1400" b="1">
                <a:solidFill>
                  <a:schemeClr val="bg1">
                    <a:lumMod val="65000"/>
                  </a:schemeClr>
                </a:solidFill>
              </a:rPr>
              <a:t>  2 0 2 2</a:t>
            </a:r>
          </a:p>
        </p:txBody>
      </p:sp>
      <p:pic>
        <p:nvPicPr>
          <p:cNvPr id="2" name="Picture 2">
            <a:extLst>
              <a:ext uri="{FF2B5EF4-FFF2-40B4-BE49-F238E27FC236}">
                <a16:creationId xmlns:a16="http://schemas.microsoft.com/office/drawing/2014/main" id="{4352B3B7-03C8-C7A6-A671-FF95D854D0E1}"/>
              </a:ext>
            </a:extLst>
          </p:cNvPr>
          <p:cNvPicPr>
            <a:picLocks noChangeAspect="1"/>
          </p:cNvPicPr>
          <p:nvPr/>
        </p:nvPicPr>
        <p:blipFill>
          <a:blip r:embed="rId5"/>
          <a:stretch>
            <a:fillRect/>
          </a:stretch>
        </p:blipFill>
        <p:spPr>
          <a:xfrm>
            <a:off x="607325" y="3090830"/>
            <a:ext cx="2743200" cy="712735"/>
          </a:xfrm>
          <a:prstGeom prst="rect">
            <a:avLst/>
          </a:prstGeom>
        </p:spPr>
      </p:pic>
    </p:spTree>
    <p:extLst>
      <p:ext uri="{BB962C8B-B14F-4D97-AF65-F5344CB8AC3E}">
        <p14:creationId xmlns:p14="http://schemas.microsoft.com/office/powerpoint/2010/main" val="3959424287"/>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1C96986-F30B-B84B-8E30-F2C7F4FAA7C0}"/>
              </a:ext>
            </a:extLst>
          </p:cNvPr>
          <p:cNvSpPr>
            <a:spLocks noGrp="1"/>
          </p:cNvSpPr>
          <p:nvPr>
            <p:ph type="body" sz="quarter" idx="23"/>
          </p:nvPr>
        </p:nvSpPr>
        <p:spPr>
          <a:xfrm>
            <a:off x="0" y="4169621"/>
            <a:ext cx="4693743" cy="926259"/>
          </a:xfrm>
        </p:spPr>
        <p:txBody>
          <a:bodyPr/>
          <a:lstStyle/>
          <a:p>
            <a:r>
              <a:rPr lang="en-US"/>
              <a:t>lorem ipsum dolor</a:t>
            </a:r>
          </a:p>
        </p:txBody>
      </p:sp>
      <p:pic>
        <p:nvPicPr>
          <p:cNvPr id="10" name="Picture 9">
            <a:extLst>
              <a:ext uri="{FF2B5EF4-FFF2-40B4-BE49-F238E27FC236}">
                <a16:creationId xmlns:a16="http://schemas.microsoft.com/office/drawing/2014/main" id="{7C37D548-9F19-DFB8-540C-76EDBE93C9A8}"/>
              </a:ext>
            </a:extLst>
          </p:cNvPr>
          <p:cNvPicPr>
            <a:picLocks/>
          </p:cNvPicPr>
          <p:nvPr/>
        </p:nvPicPr>
        <p:blipFill rotWithShape="1">
          <a:blip r:embed="rId2"/>
          <a:srcRect l="1824" r="1848" b="8297"/>
          <a:stretch/>
        </p:blipFill>
        <p:spPr>
          <a:xfrm>
            <a:off x="674548" y="1514441"/>
            <a:ext cx="11058803" cy="3524076"/>
          </a:xfrm>
          <a:prstGeom prst="rect">
            <a:avLst/>
          </a:prstGeom>
        </p:spPr>
      </p:pic>
      <p:sp>
        <p:nvSpPr>
          <p:cNvPr id="11" name="TextBox 10">
            <a:extLst>
              <a:ext uri="{FF2B5EF4-FFF2-40B4-BE49-F238E27FC236}">
                <a16:creationId xmlns:a16="http://schemas.microsoft.com/office/drawing/2014/main" id="{BB32C7B3-2A2E-B9DD-DB39-C0BE2384837C}"/>
              </a:ext>
            </a:extLst>
          </p:cNvPr>
          <p:cNvSpPr txBox="1"/>
          <p:nvPr/>
        </p:nvSpPr>
        <p:spPr>
          <a:xfrm>
            <a:off x="1045502" y="5660978"/>
            <a:ext cx="9694033" cy="400110"/>
          </a:xfrm>
          <a:prstGeom prst="rect">
            <a:avLst/>
          </a:prstGeom>
          <a:solidFill>
            <a:schemeClr val="tx1"/>
          </a:solidFill>
        </p:spPr>
        <p:txBody>
          <a:bodyPr wrap="square" anchor="b">
            <a:spAutoFit/>
          </a:bodyPr>
          <a:lstStyle>
            <a:defPPr>
              <a:defRPr lang="en-US"/>
            </a:defPPr>
            <a:lvl1pPr marR="0" lvl="0" indent="0" fontAlgn="auto">
              <a:lnSpc>
                <a:spcPct val="100000"/>
              </a:lnSpc>
              <a:spcBef>
                <a:spcPts val="0"/>
              </a:spcBef>
              <a:spcAft>
                <a:spcPts val="0"/>
              </a:spcAft>
              <a:buClrTx/>
              <a:buSzTx/>
              <a:buFontTx/>
              <a:buNone/>
              <a:tabLst/>
              <a:defRPr sz="2200" b="1">
                <a:solidFill>
                  <a:srgbClr val="FFFFFF"/>
                </a:solidFill>
              </a:defRPr>
            </a:lvl1pPr>
          </a:lstStyle>
          <a:p>
            <a:r>
              <a:rPr lang="en-CA" sz="2000"/>
              <a:t>Recession prediction of the next 2 years using the machine learning and forecasting model </a:t>
            </a:r>
          </a:p>
        </p:txBody>
      </p:sp>
      <p:sp>
        <p:nvSpPr>
          <p:cNvPr id="9" name="TextBox 8">
            <a:extLst>
              <a:ext uri="{FF2B5EF4-FFF2-40B4-BE49-F238E27FC236}">
                <a16:creationId xmlns:a16="http://schemas.microsoft.com/office/drawing/2014/main" id="{731CBE7C-819E-CB44-9DD7-2088F7DF6D5D}"/>
              </a:ext>
            </a:extLst>
          </p:cNvPr>
          <p:cNvSpPr txBox="1"/>
          <p:nvPr/>
        </p:nvSpPr>
        <p:spPr>
          <a:xfrm>
            <a:off x="521019" y="532180"/>
            <a:ext cx="5335628" cy="707886"/>
          </a:xfrm>
          <a:prstGeom prst="rect">
            <a:avLst/>
          </a:prstGeom>
          <a:noFill/>
        </p:spPr>
        <p:txBody>
          <a:bodyPr wrap="none" rtlCol="0">
            <a:spAutoFit/>
          </a:bodyPr>
          <a:lstStyle/>
          <a:p>
            <a:r>
              <a:rPr lang="en-US" altLang="zh-CN" sz="4000" b="1">
                <a:solidFill>
                  <a:schemeClr val="accent1"/>
                </a:solidFill>
                <a:latin typeface="+mj-lt"/>
              </a:rPr>
              <a:t>EVALUATION</a:t>
            </a:r>
            <a:r>
              <a:rPr lang="zh-CN" altLang="en-US" sz="4000" b="1">
                <a:solidFill>
                  <a:schemeClr val="accent1"/>
                </a:solidFill>
                <a:latin typeface="+mj-lt"/>
              </a:rPr>
              <a:t> </a:t>
            </a:r>
            <a:r>
              <a:rPr lang="en-US" altLang="zh-CN" sz="4000" b="1">
                <a:solidFill>
                  <a:schemeClr val="accent1"/>
                </a:solidFill>
                <a:latin typeface="+mj-lt"/>
              </a:rPr>
              <a:t>OF</a:t>
            </a:r>
            <a:r>
              <a:rPr lang="zh-CN" altLang="en-US" sz="4000" b="1">
                <a:solidFill>
                  <a:schemeClr val="accent1"/>
                </a:solidFill>
                <a:latin typeface="+mj-lt"/>
              </a:rPr>
              <a:t> </a:t>
            </a:r>
            <a:r>
              <a:rPr lang="en-US" altLang="zh-CN" sz="4000" b="1">
                <a:solidFill>
                  <a:schemeClr val="accent1"/>
                </a:solidFill>
                <a:latin typeface="+mj-lt"/>
              </a:rPr>
              <a:t>RESULTS</a:t>
            </a:r>
            <a:endParaRPr lang="en-US" sz="4000" b="1">
              <a:solidFill>
                <a:schemeClr val="accent1"/>
              </a:solidFill>
              <a:latin typeface="+mj-lt"/>
            </a:endParaRPr>
          </a:p>
        </p:txBody>
      </p:sp>
    </p:spTree>
    <p:extLst>
      <p:ext uri="{BB962C8B-B14F-4D97-AF65-F5344CB8AC3E}">
        <p14:creationId xmlns:p14="http://schemas.microsoft.com/office/powerpoint/2010/main" val="1891143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44AC-9338-0540-9151-6E43178FAD85}"/>
              </a:ext>
            </a:extLst>
          </p:cNvPr>
          <p:cNvSpPr>
            <a:spLocks noGrp="1"/>
          </p:cNvSpPr>
          <p:nvPr>
            <p:ph type="title"/>
          </p:nvPr>
        </p:nvSpPr>
        <p:spPr>
          <a:xfrm>
            <a:off x="477980" y="1122363"/>
            <a:ext cx="5398563" cy="3204134"/>
          </a:xfrm>
        </p:spPr>
        <p:txBody>
          <a:bodyPr vert="horz" lIns="91440" tIns="45720" rIns="91440" bIns="45720" rtlCol="0" anchor="b">
            <a:normAutofit/>
          </a:bodyPr>
          <a:lstStyle/>
          <a:p>
            <a:r>
              <a:rPr lang="en-US" sz="4800">
                <a:latin typeface="Calibri"/>
                <a:cs typeface="Calibri"/>
              </a:rPr>
              <a:t>USE CASE 2: CPI</a:t>
            </a:r>
          </a:p>
        </p:txBody>
      </p:sp>
      <p:sp>
        <p:nvSpPr>
          <p:cNvPr id="4" name="Text Placeholder 3">
            <a:extLst>
              <a:ext uri="{FF2B5EF4-FFF2-40B4-BE49-F238E27FC236}">
                <a16:creationId xmlns:a16="http://schemas.microsoft.com/office/drawing/2014/main" id="{EE7F47A1-FAF2-2E4B-9BA1-D8FB94B625B3}"/>
              </a:ext>
            </a:extLst>
          </p:cNvPr>
          <p:cNvSpPr>
            <a:spLocks noGrp="1"/>
          </p:cNvSpPr>
          <p:nvPr>
            <p:ph type="body" sz="quarter" idx="15"/>
          </p:nvPr>
        </p:nvSpPr>
        <p:spPr>
          <a:xfrm>
            <a:off x="477980" y="4611752"/>
            <a:ext cx="7910149" cy="1208141"/>
          </a:xfrm>
        </p:spPr>
        <p:txBody>
          <a:bodyPr vert="horz" lIns="91440" tIns="45720" rIns="91440" bIns="45720" rtlCol="0">
            <a:normAutofit/>
          </a:bodyPr>
          <a:lstStyle/>
          <a:p>
            <a:r>
              <a:rPr lang="en-US" sz="2400">
                <a:latin typeface="+mn-lt"/>
                <a:ea typeface="+mn-ea"/>
              </a:rPr>
              <a:t>Forecasting Inflation using CPI and its components.</a:t>
            </a:r>
          </a:p>
        </p:txBody>
      </p:sp>
    </p:spTree>
    <p:extLst>
      <p:ext uri="{BB962C8B-B14F-4D97-AF65-F5344CB8AC3E}">
        <p14:creationId xmlns:p14="http://schemas.microsoft.com/office/powerpoint/2010/main" val="33892934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E9523-E328-FF4C-420F-B608A0735CE9}"/>
              </a:ext>
            </a:extLst>
          </p:cNvPr>
          <p:cNvSpPr txBox="1"/>
          <p:nvPr/>
        </p:nvSpPr>
        <p:spPr>
          <a:xfrm>
            <a:off x="485575" y="1414545"/>
            <a:ext cx="4291429" cy="369332"/>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r>
              <a:rPr lang="en-US" b="1">
                <a:solidFill>
                  <a:srgbClr val="0062AC"/>
                </a:solidFill>
                <a:latin typeface="Calibri"/>
                <a:cs typeface="Calibri Light"/>
              </a:rPr>
              <a:t>What is Consumer Price Index (CPI)?</a:t>
            </a:r>
          </a:p>
        </p:txBody>
      </p:sp>
      <p:sp>
        <p:nvSpPr>
          <p:cNvPr id="13" name="Rectangle 12">
            <a:extLst>
              <a:ext uri="{FF2B5EF4-FFF2-40B4-BE49-F238E27FC236}">
                <a16:creationId xmlns:a16="http://schemas.microsoft.com/office/drawing/2014/main" id="{8235AFD5-B262-D86D-D556-FB4046F62A1B}"/>
              </a:ext>
            </a:extLst>
          </p:cNvPr>
          <p:cNvSpPr/>
          <p:nvPr/>
        </p:nvSpPr>
        <p:spPr>
          <a:xfrm>
            <a:off x="396221" y="1924557"/>
            <a:ext cx="5472893" cy="5232202"/>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sz="1400" dirty="0">
                <a:ea typeface="+mn-lt"/>
                <a:cs typeface="+mn-lt"/>
              </a:rPr>
              <a:t>The Consumer Price Index (CPI) measures the monthly change in prices paid by Canadian consumers</a:t>
            </a:r>
          </a:p>
          <a:p>
            <a:endParaRPr lang="en-US" sz="1400" dirty="0">
              <a:ea typeface="+mn-lt"/>
              <a:cs typeface="+mn-lt"/>
            </a:endParaRPr>
          </a:p>
          <a:p>
            <a:pPr marL="285750" indent="-285750">
              <a:buFont typeface="Arial,Sans-Serif"/>
              <a:buChar char="•"/>
            </a:pPr>
            <a:r>
              <a:rPr lang="en-US" sz="1400" dirty="0">
                <a:ea typeface="+mn-lt"/>
                <a:cs typeface="+mn-lt"/>
              </a:rPr>
              <a:t>Estimate the extent to which purchasing power of money changes in Canada. Therefore, it is a widely used as a </a:t>
            </a:r>
            <a:r>
              <a:rPr lang="en-US" sz="1400" b="1" dirty="0">
                <a:solidFill>
                  <a:srgbClr val="00A057"/>
                </a:solidFill>
                <a:ea typeface="+mn-lt"/>
                <a:cs typeface="+mn-lt"/>
              </a:rPr>
              <a:t>measure of inflation (or deflation)</a:t>
            </a:r>
            <a:endParaRPr lang="en-US" sz="1400" dirty="0">
              <a:solidFill>
                <a:srgbClr val="00A057"/>
              </a:solidFill>
              <a:ea typeface="+mn-lt"/>
              <a:cs typeface="+mn-lt"/>
            </a:endParaRPr>
          </a:p>
          <a:p>
            <a:pPr marL="285750" indent="-285750">
              <a:buFont typeface="Arial,Sans-Serif"/>
              <a:buChar char="•"/>
            </a:pPr>
            <a:endParaRPr lang="en-US" sz="1400" dirty="0">
              <a:ea typeface="+mn-lt"/>
              <a:cs typeface="+mn-lt"/>
            </a:endParaRPr>
          </a:p>
          <a:p>
            <a:pPr marL="285750" indent="-285750">
              <a:buFont typeface="Arial,Sans-Serif"/>
              <a:buChar char="•"/>
            </a:pPr>
            <a:r>
              <a:rPr lang="en-US" sz="1400" dirty="0">
                <a:ea typeface="+mn-lt"/>
                <a:cs typeface="+mn-lt"/>
              </a:rPr>
              <a:t>CPI basket’s goods and services are divided into </a:t>
            </a:r>
            <a:r>
              <a:rPr lang="en-US" sz="1400" b="1" dirty="0">
                <a:solidFill>
                  <a:srgbClr val="00A057"/>
                </a:solidFill>
                <a:ea typeface="+mn-lt"/>
                <a:cs typeface="+mn-lt"/>
              </a:rPr>
              <a:t>8 major components</a:t>
            </a:r>
            <a:endParaRPr lang="en-US" sz="1400" dirty="0">
              <a:ea typeface="+mn-lt"/>
              <a:cs typeface="+mn-lt"/>
            </a:endParaRPr>
          </a:p>
          <a:p>
            <a:pPr marL="800100" lvl="1" indent="-342900">
              <a:buFont typeface="Calibri Light" panose="020F0302020204030204"/>
              <a:buAutoNum type="arabicPeriod"/>
            </a:pPr>
            <a:r>
              <a:rPr lang="en-US" sz="1400" dirty="0">
                <a:solidFill>
                  <a:srgbClr val="000000"/>
                </a:solidFill>
                <a:cs typeface="Calibri" panose="020F0502020204030204"/>
              </a:rPr>
              <a:t> </a:t>
            </a:r>
            <a:r>
              <a:rPr lang="en-CA" sz="1400" dirty="0">
                <a:solidFill>
                  <a:srgbClr val="000000"/>
                </a:solidFill>
                <a:cs typeface="Calibri"/>
              </a:rPr>
              <a:t>Food</a:t>
            </a:r>
          </a:p>
          <a:p>
            <a:pPr marL="800100" lvl="1" indent="-342900">
              <a:buAutoNum type="arabicPeriod"/>
            </a:pPr>
            <a:r>
              <a:rPr lang="en-CA" sz="1400" dirty="0">
                <a:solidFill>
                  <a:srgbClr val="000000"/>
                </a:solidFill>
                <a:cs typeface="Calibri"/>
              </a:rPr>
              <a:t> Shelter                                            </a:t>
            </a:r>
          </a:p>
          <a:p>
            <a:pPr marL="800100" lvl="1" indent="-342900">
              <a:buFont typeface="Calibri Light" panose="020F0302020204030204"/>
              <a:buAutoNum type="arabicPeriod"/>
            </a:pPr>
            <a:r>
              <a:rPr lang="en-CA" sz="1400" dirty="0">
                <a:solidFill>
                  <a:srgbClr val="000000"/>
                </a:solidFill>
                <a:cs typeface="Calibri"/>
              </a:rPr>
              <a:t> Household operations,                      </a:t>
            </a:r>
            <a:endParaRPr lang="en-US" sz="1400" dirty="0">
              <a:solidFill>
                <a:srgbClr val="FFFFFF"/>
              </a:solidFill>
              <a:cs typeface="Calibri"/>
            </a:endParaRPr>
          </a:p>
          <a:p>
            <a:pPr marL="800100" lvl="1" indent="-342900">
              <a:buFontTx/>
              <a:buAutoNum type="arabicPeriod"/>
            </a:pPr>
            <a:r>
              <a:rPr lang="en-CA" sz="1400" dirty="0">
                <a:solidFill>
                  <a:srgbClr val="000000"/>
                </a:solidFill>
                <a:cs typeface="Calibri"/>
              </a:rPr>
              <a:t>Clothing and footwear</a:t>
            </a:r>
            <a:endParaRPr lang="en-US" sz="1400" dirty="0">
              <a:solidFill>
                <a:srgbClr val="FFFFFF"/>
              </a:solidFill>
              <a:cs typeface="Calibri"/>
            </a:endParaRPr>
          </a:p>
          <a:p>
            <a:pPr marL="800100" lvl="1" indent="-342900">
              <a:buFontTx/>
              <a:buAutoNum type="arabicPeriod"/>
            </a:pPr>
            <a:r>
              <a:rPr lang="en-CA" sz="1400" dirty="0">
                <a:solidFill>
                  <a:srgbClr val="000000"/>
                </a:solidFill>
                <a:cs typeface="Calibri"/>
              </a:rPr>
              <a:t>Transportation         </a:t>
            </a:r>
          </a:p>
          <a:p>
            <a:pPr marL="800100" lvl="1" indent="-342900">
              <a:buFontTx/>
              <a:buAutoNum type="arabicPeriod"/>
            </a:pPr>
            <a:r>
              <a:rPr lang="en-CA" sz="1400" dirty="0">
                <a:solidFill>
                  <a:srgbClr val="000000"/>
                </a:solidFill>
                <a:cs typeface="Calibri"/>
              </a:rPr>
              <a:t>Alcoholic beverages, tobacco products and recreational cannabis</a:t>
            </a:r>
            <a:endParaRPr lang="en-US" sz="1400" dirty="0">
              <a:solidFill>
                <a:schemeClr val="bg1"/>
              </a:solidFill>
              <a:cs typeface="Calibri"/>
            </a:endParaRPr>
          </a:p>
          <a:p>
            <a:pPr marL="800100" lvl="1" indent="-342900">
              <a:buFontTx/>
              <a:buAutoNum type="arabicPeriod"/>
            </a:pPr>
            <a:r>
              <a:rPr lang="en-CA" sz="1400" dirty="0">
                <a:solidFill>
                  <a:srgbClr val="000000"/>
                </a:solidFill>
                <a:cs typeface="Calibri"/>
              </a:rPr>
              <a:t>Recreation, education and reading</a:t>
            </a:r>
          </a:p>
          <a:p>
            <a:pPr marL="800100" lvl="1" indent="-342900">
              <a:buFontTx/>
              <a:buAutoNum type="arabicPeriod"/>
            </a:pPr>
            <a:r>
              <a:rPr lang="en-CA" sz="1400" dirty="0">
                <a:solidFill>
                  <a:srgbClr val="000000"/>
                </a:solidFill>
                <a:cs typeface="Calibri"/>
              </a:rPr>
              <a:t>Health and personal care</a:t>
            </a:r>
          </a:p>
          <a:p>
            <a:pPr marL="800100" lvl="1" indent="-342900">
              <a:buFontTx/>
              <a:buAutoNum type="arabicPeriod"/>
            </a:pPr>
            <a:endParaRPr lang="en-CA" sz="1600" dirty="0">
              <a:solidFill>
                <a:srgbClr val="000000"/>
              </a:solidFill>
              <a:cs typeface="Calibri"/>
            </a:endParaRPr>
          </a:p>
          <a:p>
            <a:pPr marL="342900" indent="-342900">
              <a:buFontTx/>
              <a:buAutoNum type="arabicPeriod"/>
            </a:pPr>
            <a:endParaRPr lang="en-CA" sz="1600" dirty="0">
              <a:solidFill>
                <a:srgbClr val="000000"/>
              </a:solidFill>
              <a:cs typeface="Calibri"/>
            </a:endParaRPr>
          </a:p>
          <a:p>
            <a:pPr marL="342900" indent="-342900">
              <a:buAutoNum type="arabicPeriod"/>
            </a:pPr>
            <a:endParaRPr lang="en-CA" sz="1600" dirty="0">
              <a:solidFill>
                <a:srgbClr val="000000"/>
              </a:solidFill>
              <a:cs typeface="Calibri"/>
            </a:endParaRPr>
          </a:p>
          <a:p>
            <a:pPr marL="342900" indent="-342900">
              <a:buAutoNum type="arabicPeriod"/>
            </a:pPr>
            <a:r>
              <a:rPr lang="en-CA" sz="1600" dirty="0">
                <a:solidFill>
                  <a:schemeClr val="bg1"/>
                </a:solidFill>
              </a:rPr>
              <a:t>.</a:t>
            </a:r>
            <a:endParaRPr lang="en-US" sz="1600" dirty="0">
              <a:solidFill>
                <a:schemeClr val="bg1"/>
              </a:solidFill>
              <a:cs typeface="Calibri" panose="020F0502020204030204"/>
            </a:endParaRPr>
          </a:p>
          <a:p>
            <a:pPr marL="342900" indent="-342900">
              <a:buFontTx/>
              <a:buAutoNum type="arabicPeriod"/>
            </a:pPr>
            <a:endParaRPr lang="en-CA" sz="1600" dirty="0">
              <a:solidFill>
                <a:schemeClr val="bg1"/>
              </a:solidFill>
              <a:ea typeface="+mn-lt"/>
              <a:cs typeface="+mn-lt"/>
            </a:endParaRPr>
          </a:p>
          <a:p>
            <a:pPr marL="285750" indent="-285750">
              <a:buFont typeface="Arial,Sans-Serif"/>
              <a:buChar char="•"/>
            </a:pPr>
            <a:endParaRPr lang="en-US" sz="1600" dirty="0">
              <a:solidFill>
                <a:srgbClr val="FFFFFF"/>
              </a:solidFill>
              <a:ea typeface="+mn-lt"/>
              <a:cs typeface="+mn-lt"/>
            </a:endParaRPr>
          </a:p>
        </p:txBody>
      </p:sp>
      <p:pic>
        <p:nvPicPr>
          <p:cNvPr id="15" name="Picture 14" descr="Diagram&#10;&#10;Description automatically generated with medium confidence">
            <a:extLst>
              <a:ext uri="{FF2B5EF4-FFF2-40B4-BE49-F238E27FC236}">
                <a16:creationId xmlns:a16="http://schemas.microsoft.com/office/drawing/2014/main" id="{DDDC9947-5B28-4CB5-4EF1-46CDEB97A68D}"/>
              </a:ext>
            </a:extLst>
          </p:cNvPr>
          <p:cNvPicPr>
            <a:picLocks noChangeAspect="1"/>
          </p:cNvPicPr>
          <p:nvPr/>
        </p:nvPicPr>
        <p:blipFill rotWithShape="1">
          <a:blip r:embed="rId3"/>
          <a:srcRect r="4604"/>
          <a:stretch/>
        </p:blipFill>
        <p:spPr>
          <a:xfrm>
            <a:off x="6563769" y="1786333"/>
            <a:ext cx="5190716" cy="2416701"/>
          </a:xfrm>
          <a:prstGeom prst="rect">
            <a:avLst/>
          </a:prstGeom>
        </p:spPr>
      </p:pic>
      <p:sp>
        <p:nvSpPr>
          <p:cNvPr id="8" name="TextBox 7">
            <a:extLst>
              <a:ext uri="{FF2B5EF4-FFF2-40B4-BE49-F238E27FC236}">
                <a16:creationId xmlns:a16="http://schemas.microsoft.com/office/drawing/2014/main" id="{3FED3DA6-CC37-1241-90F1-52055E7E358B}"/>
              </a:ext>
            </a:extLst>
          </p:cNvPr>
          <p:cNvSpPr txBox="1"/>
          <p:nvPr/>
        </p:nvSpPr>
        <p:spPr>
          <a:xfrm>
            <a:off x="521019" y="532180"/>
            <a:ext cx="3441070" cy="707886"/>
          </a:xfrm>
          <a:prstGeom prst="rect">
            <a:avLst/>
          </a:prstGeom>
          <a:noFill/>
        </p:spPr>
        <p:txBody>
          <a:bodyPr wrap="none" rtlCol="0">
            <a:spAutoFit/>
          </a:bodyPr>
          <a:lstStyle/>
          <a:p>
            <a:r>
              <a:rPr lang="en-US" altLang="zh-CN" sz="4000" b="1">
                <a:solidFill>
                  <a:schemeClr val="accent1"/>
                </a:solidFill>
                <a:latin typeface="+mj-lt"/>
              </a:rPr>
              <a:t>INTRODUCTION</a:t>
            </a:r>
            <a:endParaRPr lang="en-US" sz="4000" b="1">
              <a:solidFill>
                <a:schemeClr val="accent1"/>
              </a:solidFill>
              <a:latin typeface="+mj-lt"/>
            </a:endParaRPr>
          </a:p>
        </p:txBody>
      </p:sp>
      <p:sp>
        <p:nvSpPr>
          <p:cNvPr id="3" name="TextBox 2">
            <a:extLst>
              <a:ext uri="{FF2B5EF4-FFF2-40B4-BE49-F238E27FC236}">
                <a16:creationId xmlns:a16="http://schemas.microsoft.com/office/drawing/2014/main" id="{B03AE8E9-8278-6EA4-0D58-7AB43E642E67}"/>
              </a:ext>
            </a:extLst>
          </p:cNvPr>
          <p:cNvSpPr txBox="1"/>
          <p:nvPr/>
        </p:nvSpPr>
        <p:spPr>
          <a:xfrm>
            <a:off x="6470882" y="45742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62AC"/>
                </a:solidFill>
              </a:rPr>
              <a:t>How to use CPI basket?</a:t>
            </a:r>
            <a:endParaRPr lang="en-US" b="1">
              <a:solidFill>
                <a:srgbClr val="0062AC"/>
              </a:solidFill>
              <a:cs typeface="Calibri"/>
            </a:endParaRPr>
          </a:p>
        </p:txBody>
      </p:sp>
      <p:sp>
        <p:nvSpPr>
          <p:cNvPr id="4" name="TextBox 3">
            <a:extLst>
              <a:ext uri="{FF2B5EF4-FFF2-40B4-BE49-F238E27FC236}">
                <a16:creationId xmlns:a16="http://schemas.microsoft.com/office/drawing/2014/main" id="{08ACA276-C041-F8FE-1BAD-D5E00FCE28DE}"/>
              </a:ext>
            </a:extLst>
          </p:cNvPr>
          <p:cNvSpPr txBox="1"/>
          <p:nvPr/>
        </p:nvSpPr>
        <p:spPr>
          <a:xfrm>
            <a:off x="6326269" y="5124867"/>
            <a:ext cx="5424104"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CA" sz="1400">
                <a:cs typeface="Calibri"/>
              </a:rPr>
              <a:t>If you are concerned with </a:t>
            </a:r>
            <a:r>
              <a:rPr lang="en-CA" sz="1400" b="1">
                <a:solidFill>
                  <a:schemeClr val="accent2"/>
                </a:solidFill>
                <a:cs typeface="Calibri"/>
              </a:rPr>
              <a:t>everything</a:t>
            </a:r>
            <a:r>
              <a:rPr lang="en-CA" sz="1400" b="1">
                <a:cs typeface="Calibri"/>
              </a:rPr>
              <a:t> </a:t>
            </a:r>
            <a:r>
              <a:rPr lang="en-CA" sz="1400">
                <a:cs typeface="Calibri"/>
              </a:rPr>
              <a:t>in the CPI basket, you would use the </a:t>
            </a:r>
            <a:r>
              <a:rPr lang="en-CA" sz="1400" b="1">
                <a:solidFill>
                  <a:schemeClr val="accent2"/>
                </a:solidFill>
                <a:cs typeface="Calibri"/>
              </a:rPr>
              <a:t>CPI All- items index.</a:t>
            </a:r>
            <a:r>
              <a:rPr lang="en-CA" sz="1400" b="1">
                <a:cs typeface="Calibri"/>
              </a:rPr>
              <a:t> </a:t>
            </a:r>
            <a:endParaRPr lang="en-US">
              <a:cs typeface="Calibri" panose="020F0502020204030204"/>
            </a:endParaRPr>
          </a:p>
          <a:p>
            <a:endParaRPr lang="en-CA">
              <a:cs typeface="Calibri"/>
            </a:endParaRPr>
          </a:p>
          <a:p>
            <a:pPr marL="285750" indent="-285750">
              <a:buFont typeface="Arial"/>
              <a:buChar char="•"/>
            </a:pPr>
            <a:r>
              <a:rPr lang="en-CA" sz="1400">
                <a:cs typeface="Calibri"/>
              </a:rPr>
              <a:t>If you are looking for something </a:t>
            </a:r>
            <a:r>
              <a:rPr lang="en-CA" sz="1400" b="1">
                <a:solidFill>
                  <a:schemeClr val="accent2"/>
                </a:solidFill>
                <a:cs typeface="Calibri"/>
              </a:rPr>
              <a:t>more specific</a:t>
            </a:r>
            <a:r>
              <a:rPr lang="en-CA" sz="1400">
                <a:cs typeface="Calibri"/>
              </a:rPr>
              <a:t>, you may choose from the many index series available. E.g. </a:t>
            </a:r>
            <a:r>
              <a:rPr lang="en-CA" sz="1400" b="1">
                <a:solidFill>
                  <a:schemeClr val="accent2"/>
                </a:solidFill>
                <a:cs typeface="Calibri"/>
              </a:rPr>
              <a:t>CPI- Food, CPI- Shelter</a:t>
            </a:r>
            <a:r>
              <a:rPr lang="en-CA" sz="1400">
                <a:solidFill>
                  <a:schemeClr val="accent2"/>
                </a:solidFill>
                <a:cs typeface="Calibri"/>
              </a:rPr>
              <a:t>.</a:t>
            </a:r>
          </a:p>
        </p:txBody>
      </p:sp>
      <p:cxnSp>
        <p:nvCxnSpPr>
          <p:cNvPr id="5" name="Straight Arrow Connector 4">
            <a:extLst>
              <a:ext uri="{FF2B5EF4-FFF2-40B4-BE49-F238E27FC236}">
                <a16:creationId xmlns:a16="http://schemas.microsoft.com/office/drawing/2014/main" id="{EB93A840-D64B-85E5-6E30-1A0DCEF36D62}"/>
              </a:ext>
            </a:extLst>
          </p:cNvPr>
          <p:cNvCxnSpPr/>
          <p:nvPr/>
        </p:nvCxnSpPr>
        <p:spPr>
          <a:xfrm>
            <a:off x="6089323" y="1920574"/>
            <a:ext cx="50061" cy="4199340"/>
          </a:xfrm>
          <a:prstGeom prst="straightConnector1">
            <a:avLst/>
          </a:prstGeom>
          <a:ln>
            <a:solidFill>
              <a:schemeClr val="accent3"/>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63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579A560B-75AF-1719-3074-050056A2F896}"/>
              </a:ext>
            </a:extLst>
          </p:cNvPr>
          <p:cNvSpPr/>
          <p:nvPr/>
        </p:nvSpPr>
        <p:spPr>
          <a:xfrm>
            <a:off x="-1" y="1449954"/>
            <a:ext cx="12192000" cy="4896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endParaRPr>
          </a:p>
        </p:txBody>
      </p:sp>
      <p:sp>
        <p:nvSpPr>
          <p:cNvPr id="13" name="TextBox 12">
            <a:extLst>
              <a:ext uri="{FF2B5EF4-FFF2-40B4-BE49-F238E27FC236}">
                <a16:creationId xmlns:a16="http://schemas.microsoft.com/office/drawing/2014/main" id="{5D88FA0D-4D5E-2F40-5339-A8CC1D43DB78}"/>
              </a:ext>
            </a:extLst>
          </p:cNvPr>
          <p:cNvSpPr txBox="1"/>
          <p:nvPr/>
        </p:nvSpPr>
        <p:spPr>
          <a:xfrm>
            <a:off x="366886" y="1528924"/>
            <a:ext cx="7433060" cy="338554"/>
          </a:xfrm>
          <a:prstGeom prst="rect">
            <a:avLst/>
          </a:prstGeom>
          <a:noFill/>
        </p:spPr>
        <p:txBody>
          <a:bodyPr wrap="none" lIns="91440" tIns="45720" rIns="91440" bIns="45720" rtlCol="0" anchor="t">
            <a:spAutoFit/>
          </a:bodyPr>
          <a:lstStyle/>
          <a:p>
            <a:r>
              <a:rPr lang="en-US" sz="1600" b="1"/>
              <a:t>How is forecasting </a:t>
            </a:r>
            <a:r>
              <a:rPr lang="en-US" sz="1600" b="1">
                <a:solidFill>
                  <a:schemeClr val="accent2"/>
                </a:solidFill>
              </a:rPr>
              <a:t>inflation along with its components</a:t>
            </a:r>
            <a:r>
              <a:rPr lang="en-US" sz="1600" b="1"/>
              <a:t> more effective for businesses? </a:t>
            </a:r>
            <a:endParaRPr lang="en-US" sz="1600" b="1">
              <a:cs typeface="Calibri"/>
            </a:endParaRPr>
          </a:p>
        </p:txBody>
      </p:sp>
      <p:sp>
        <p:nvSpPr>
          <p:cNvPr id="38" name="Rectangle 37">
            <a:extLst>
              <a:ext uri="{FF2B5EF4-FFF2-40B4-BE49-F238E27FC236}">
                <a16:creationId xmlns:a16="http://schemas.microsoft.com/office/drawing/2014/main" id="{10980FD3-6A4E-6B54-3187-7C64DBD17E3D}"/>
              </a:ext>
            </a:extLst>
          </p:cNvPr>
          <p:cNvSpPr/>
          <p:nvPr/>
        </p:nvSpPr>
        <p:spPr>
          <a:xfrm>
            <a:off x="9311241" y="3480537"/>
            <a:ext cx="103486" cy="400110"/>
          </a:xfrm>
          <a:prstGeom prst="rect">
            <a:avLst/>
          </a:prstGeom>
          <a:noFill/>
        </p:spPr>
        <p:txBody>
          <a:bodyPr wrap="square">
            <a:spAutoFit/>
          </a:bodyPr>
          <a:lstStyle/>
          <a:p>
            <a:endParaRPr lang="en-US" sz="2000" b="1">
              <a:solidFill>
                <a:schemeClr val="bg1"/>
              </a:solidFill>
            </a:endParaRPr>
          </a:p>
        </p:txBody>
      </p:sp>
      <p:sp>
        <p:nvSpPr>
          <p:cNvPr id="40" name="Rectangle 39">
            <a:extLst>
              <a:ext uri="{FF2B5EF4-FFF2-40B4-BE49-F238E27FC236}">
                <a16:creationId xmlns:a16="http://schemas.microsoft.com/office/drawing/2014/main" id="{CFB18BDA-D056-26F9-74C4-0BD5C8E80482}"/>
              </a:ext>
            </a:extLst>
          </p:cNvPr>
          <p:cNvSpPr/>
          <p:nvPr/>
        </p:nvSpPr>
        <p:spPr>
          <a:xfrm>
            <a:off x="6155070" y="3411900"/>
            <a:ext cx="1038793" cy="388297"/>
          </a:xfrm>
          <a:prstGeom prst="rect">
            <a:avLst/>
          </a:prstGeom>
          <a:noFill/>
        </p:spPr>
        <p:txBody>
          <a:bodyPr wrap="square">
            <a:spAutoFit/>
          </a:bodyPr>
          <a:lstStyle/>
          <a:p>
            <a:endParaRPr lang="en-US" sz="2000" b="1">
              <a:solidFill>
                <a:schemeClr val="bg1"/>
              </a:solidFill>
            </a:endParaRPr>
          </a:p>
        </p:txBody>
      </p:sp>
      <p:sp>
        <p:nvSpPr>
          <p:cNvPr id="42" name="Rectangle 41">
            <a:extLst>
              <a:ext uri="{FF2B5EF4-FFF2-40B4-BE49-F238E27FC236}">
                <a16:creationId xmlns:a16="http://schemas.microsoft.com/office/drawing/2014/main" id="{DFEB1E37-363B-BEA1-145C-87DA2000EC56}"/>
              </a:ext>
            </a:extLst>
          </p:cNvPr>
          <p:cNvSpPr/>
          <p:nvPr/>
        </p:nvSpPr>
        <p:spPr>
          <a:xfrm>
            <a:off x="1532861" y="3632911"/>
            <a:ext cx="898168" cy="400110"/>
          </a:xfrm>
          <a:prstGeom prst="rect">
            <a:avLst/>
          </a:prstGeom>
          <a:noFill/>
        </p:spPr>
        <p:txBody>
          <a:bodyPr wrap="square">
            <a:spAutoFit/>
          </a:bodyPr>
          <a:lstStyle/>
          <a:p>
            <a:endParaRPr lang="en-US" sz="2000" b="1">
              <a:solidFill>
                <a:schemeClr val="bg1"/>
              </a:solidFill>
            </a:endParaRPr>
          </a:p>
        </p:txBody>
      </p:sp>
      <p:sp>
        <p:nvSpPr>
          <p:cNvPr id="49" name="TextBox 48">
            <a:extLst>
              <a:ext uri="{FF2B5EF4-FFF2-40B4-BE49-F238E27FC236}">
                <a16:creationId xmlns:a16="http://schemas.microsoft.com/office/drawing/2014/main" id="{ABFCF4CC-BEA8-EA15-9209-9CC36BA89686}"/>
              </a:ext>
            </a:extLst>
          </p:cNvPr>
          <p:cNvSpPr txBox="1"/>
          <p:nvPr/>
        </p:nvSpPr>
        <p:spPr>
          <a:xfrm>
            <a:off x="1478838" y="2409671"/>
            <a:ext cx="1437894" cy="338554"/>
          </a:xfrm>
          <a:prstGeom prst="rect">
            <a:avLst/>
          </a:prstGeom>
          <a:noFill/>
        </p:spPr>
        <p:txBody>
          <a:bodyPr wrap="none" lIns="91440" tIns="45720" rIns="91440" bIns="45720" rtlCol="0" anchor="t">
            <a:spAutoFit/>
          </a:bodyPr>
          <a:lstStyle/>
          <a:p>
            <a:r>
              <a:rPr lang="en-US" sz="1600" b="1">
                <a:solidFill>
                  <a:srgbClr val="0062AC"/>
                </a:solidFill>
              </a:rPr>
              <a:t>GOVERNMENT</a:t>
            </a:r>
            <a:endParaRPr lang="en-US" sz="1600" b="1">
              <a:solidFill>
                <a:srgbClr val="0062AC"/>
              </a:solidFill>
              <a:cs typeface="Calibri"/>
            </a:endParaRPr>
          </a:p>
        </p:txBody>
      </p:sp>
      <p:sp>
        <p:nvSpPr>
          <p:cNvPr id="50" name="TextBox 49">
            <a:extLst>
              <a:ext uri="{FF2B5EF4-FFF2-40B4-BE49-F238E27FC236}">
                <a16:creationId xmlns:a16="http://schemas.microsoft.com/office/drawing/2014/main" id="{F8AFF656-1B7B-4907-51FC-D3037BBAA207}"/>
              </a:ext>
            </a:extLst>
          </p:cNvPr>
          <p:cNvSpPr txBox="1"/>
          <p:nvPr/>
        </p:nvSpPr>
        <p:spPr>
          <a:xfrm>
            <a:off x="795069" y="2749136"/>
            <a:ext cx="3467102" cy="1384995"/>
          </a:xfrm>
          <a:prstGeom prst="rect">
            <a:avLst/>
          </a:prstGeom>
          <a:noFill/>
        </p:spPr>
        <p:txBody>
          <a:bodyPr wrap="square" lIns="91440" tIns="45720" rIns="91440" bIns="45720" rtlCol="0" anchor="t">
            <a:spAutoFit/>
          </a:bodyPr>
          <a:lstStyle/>
          <a:p>
            <a:r>
              <a:rPr lang="en-US" sz="1400">
                <a:solidFill>
                  <a:schemeClr val="tx1">
                    <a:lumMod val="85000"/>
                    <a:lumOff val="15000"/>
                  </a:schemeClr>
                </a:solidFill>
                <a:ea typeface="+mn-lt"/>
                <a:cs typeface="+mn-lt"/>
              </a:rPr>
              <a:t>Predicting disaggregated inflation rates will help fiscal authorities that wish to forecast sectoral inflation dynamics to adjust</a:t>
            </a:r>
            <a:r>
              <a:rPr lang="en-US" sz="1400">
                <a:solidFill>
                  <a:schemeClr val="accent2"/>
                </a:solidFill>
                <a:ea typeface="+mn-lt"/>
                <a:cs typeface="+mn-lt"/>
              </a:rPr>
              <a:t> </a:t>
            </a:r>
            <a:r>
              <a:rPr lang="en-US" sz="1400" b="1">
                <a:solidFill>
                  <a:schemeClr val="accent2"/>
                </a:solidFill>
                <a:ea typeface="+mn-lt"/>
                <a:cs typeface="+mn-lt"/>
              </a:rPr>
              <a:t>social security payments and assistance packages</a:t>
            </a:r>
            <a:r>
              <a:rPr lang="en-US" sz="1400">
                <a:solidFill>
                  <a:schemeClr val="tx1">
                    <a:lumMod val="85000"/>
                    <a:lumOff val="15000"/>
                  </a:schemeClr>
                </a:solidFill>
                <a:ea typeface="+mn-lt"/>
                <a:cs typeface="+mn-lt"/>
              </a:rPr>
              <a:t> to specific industrial sectors</a:t>
            </a:r>
            <a:r>
              <a:rPr lang="en-US" altLang="zh-CN" sz="1400">
                <a:solidFill>
                  <a:schemeClr val="tx1">
                    <a:lumMod val="85000"/>
                    <a:lumOff val="15000"/>
                  </a:schemeClr>
                </a:solidFill>
                <a:ea typeface="+mn-lt"/>
                <a:cs typeface="+mn-lt"/>
              </a:rPr>
              <a:t>.</a:t>
            </a:r>
            <a:endParaRPr lang="en-US" sz="1400">
              <a:solidFill>
                <a:schemeClr val="tx1">
                  <a:lumMod val="85000"/>
                  <a:lumOff val="15000"/>
                </a:schemeClr>
              </a:solidFill>
              <a:ea typeface="+mn-lt"/>
              <a:cs typeface="+mn-lt"/>
            </a:endParaRPr>
          </a:p>
          <a:p>
            <a:endParaRPr lang="en-US" sz="1400">
              <a:solidFill>
                <a:schemeClr val="tx1">
                  <a:lumMod val="50000"/>
                  <a:lumOff val="50000"/>
                </a:schemeClr>
              </a:solidFill>
              <a:cs typeface="Calibri"/>
            </a:endParaRPr>
          </a:p>
        </p:txBody>
      </p:sp>
      <p:sp>
        <p:nvSpPr>
          <p:cNvPr id="52" name="TextBox 51">
            <a:extLst>
              <a:ext uri="{FF2B5EF4-FFF2-40B4-BE49-F238E27FC236}">
                <a16:creationId xmlns:a16="http://schemas.microsoft.com/office/drawing/2014/main" id="{17B7C6C1-7F88-D609-D85A-634EAA0CFBD2}"/>
              </a:ext>
            </a:extLst>
          </p:cNvPr>
          <p:cNvSpPr txBox="1"/>
          <p:nvPr/>
        </p:nvSpPr>
        <p:spPr>
          <a:xfrm>
            <a:off x="958529" y="4769668"/>
            <a:ext cx="2608022" cy="338554"/>
          </a:xfrm>
          <a:prstGeom prst="rect">
            <a:avLst/>
          </a:prstGeom>
          <a:noFill/>
        </p:spPr>
        <p:txBody>
          <a:bodyPr wrap="none" lIns="91440" tIns="45720" rIns="91440" bIns="45720" rtlCol="0" anchor="t">
            <a:spAutoFit/>
          </a:bodyPr>
          <a:lstStyle/>
          <a:p>
            <a:r>
              <a:rPr lang="en-US" sz="1600" b="1">
                <a:solidFill>
                  <a:srgbClr val="0062AC"/>
                </a:solidFill>
              </a:rPr>
              <a:t>FINANCIAL INTERMEDIARIES</a:t>
            </a:r>
            <a:endParaRPr lang="en-US" sz="1600" b="1">
              <a:solidFill>
                <a:srgbClr val="0062AC"/>
              </a:solidFill>
              <a:cs typeface="Calibri"/>
            </a:endParaRPr>
          </a:p>
        </p:txBody>
      </p:sp>
      <p:sp>
        <p:nvSpPr>
          <p:cNvPr id="53" name="TextBox 52">
            <a:extLst>
              <a:ext uri="{FF2B5EF4-FFF2-40B4-BE49-F238E27FC236}">
                <a16:creationId xmlns:a16="http://schemas.microsoft.com/office/drawing/2014/main" id="{A7F690E3-D11D-9C96-813D-3BDFB7848F2E}"/>
              </a:ext>
            </a:extLst>
          </p:cNvPr>
          <p:cNvSpPr txBox="1"/>
          <p:nvPr/>
        </p:nvSpPr>
        <p:spPr>
          <a:xfrm>
            <a:off x="731454" y="5110922"/>
            <a:ext cx="3467102" cy="1138773"/>
          </a:xfrm>
          <a:prstGeom prst="rect">
            <a:avLst/>
          </a:prstGeom>
          <a:noFill/>
        </p:spPr>
        <p:txBody>
          <a:bodyPr wrap="square" lIns="91440" tIns="45720" rIns="91440" bIns="45720" rtlCol="0" anchor="t">
            <a:spAutoFit/>
          </a:bodyPr>
          <a:lstStyle/>
          <a:p>
            <a:r>
              <a:rPr lang="en-CA" sz="1400" dirty="0">
                <a:solidFill>
                  <a:schemeClr val="tx1">
                    <a:lumMod val="85000"/>
                    <a:lumOff val="15000"/>
                  </a:schemeClr>
                </a:solidFill>
              </a:rPr>
              <a:t>In the private sector, investors in fixed-income markets wish to estimate future sectorial inflation in order to foresee upcoming trends in discounted </a:t>
            </a:r>
            <a:r>
              <a:rPr lang="en-CA" sz="1400" b="1" dirty="0">
                <a:solidFill>
                  <a:schemeClr val="accent2"/>
                </a:solidFill>
              </a:rPr>
              <a:t>real returns</a:t>
            </a:r>
            <a:r>
              <a:rPr lang="en-US" altLang="zh-CN" sz="1400" dirty="0">
                <a:solidFill>
                  <a:schemeClr val="tx1">
                    <a:lumMod val="85000"/>
                    <a:lumOff val="15000"/>
                  </a:schemeClr>
                </a:solidFill>
                <a:ea typeface="等线"/>
              </a:rPr>
              <a:t>.</a:t>
            </a:r>
            <a:endParaRPr lang="en-CA" sz="1400" dirty="0">
              <a:solidFill>
                <a:schemeClr val="tx1">
                  <a:lumMod val="85000"/>
                  <a:lumOff val="15000"/>
                </a:schemeClr>
              </a:solidFill>
              <a:ea typeface="等线"/>
              <a:cs typeface="Calibri"/>
            </a:endParaRPr>
          </a:p>
          <a:p>
            <a:endParaRPr lang="en-US" sz="1200" dirty="0">
              <a:solidFill>
                <a:schemeClr val="tx1">
                  <a:lumMod val="50000"/>
                  <a:lumOff val="50000"/>
                </a:schemeClr>
              </a:solidFill>
            </a:endParaRPr>
          </a:p>
        </p:txBody>
      </p:sp>
      <p:sp>
        <p:nvSpPr>
          <p:cNvPr id="54" name="TextBox 53">
            <a:extLst>
              <a:ext uri="{FF2B5EF4-FFF2-40B4-BE49-F238E27FC236}">
                <a16:creationId xmlns:a16="http://schemas.microsoft.com/office/drawing/2014/main" id="{33A662AA-C293-7F9F-ACF8-C4E89545C547}"/>
              </a:ext>
            </a:extLst>
          </p:cNvPr>
          <p:cNvSpPr txBox="1"/>
          <p:nvPr/>
        </p:nvSpPr>
        <p:spPr>
          <a:xfrm>
            <a:off x="9419967" y="4790902"/>
            <a:ext cx="1210588" cy="338554"/>
          </a:xfrm>
          <a:prstGeom prst="rect">
            <a:avLst/>
          </a:prstGeom>
          <a:noFill/>
        </p:spPr>
        <p:txBody>
          <a:bodyPr wrap="none" lIns="91440" tIns="45720" rIns="91440" bIns="45720" rtlCol="0" anchor="t">
            <a:spAutoFit/>
          </a:bodyPr>
          <a:lstStyle/>
          <a:p>
            <a:r>
              <a:rPr lang="en-US" sz="1600" b="1">
                <a:solidFill>
                  <a:srgbClr val="0062AC"/>
                </a:solidFill>
              </a:rPr>
              <a:t>ENTERPRISE</a:t>
            </a:r>
          </a:p>
        </p:txBody>
      </p:sp>
      <p:sp>
        <p:nvSpPr>
          <p:cNvPr id="55" name="TextBox 54">
            <a:extLst>
              <a:ext uri="{FF2B5EF4-FFF2-40B4-BE49-F238E27FC236}">
                <a16:creationId xmlns:a16="http://schemas.microsoft.com/office/drawing/2014/main" id="{44275EED-6BC5-28F5-213D-8BEE0690619F}"/>
              </a:ext>
            </a:extLst>
          </p:cNvPr>
          <p:cNvSpPr txBox="1"/>
          <p:nvPr/>
        </p:nvSpPr>
        <p:spPr>
          <a:xfrm>
            <a:off x="8403165" y="5128643"/>
            <a:ext cx="3467102" cy="923330"/>
          </a:xfrm>
          <a:prstGeom prst="rect">
            <a:avLst/>
          </a:prstGeom>
          <a:noFill/>
        </p:spPr>
        <p:txBody>
          <a:bodyPr wrap="square" lIns="91440" tIns="45720" rIns="91440" bIns="45720" rtlCol="0" anchor="t">
            <a:spAutoFit/>
          </a:bodyPr>
          <a:lstStyle/>
          <a:p>
            <a:r>
              <a:rPr lang="en-US" sz="1400">
                <a:solidFill>
                  <a:schemeClr val="tx1">
                    <a:lumMod val="85000"/>
                    <a:lumOff val="15000"/>
                  </a:schemeClr>
                </a:solidFill>
                <a:ea typeface="+mn-lt"/>
                <a:cs typeface="+mn-lt"/>
              </a:rPr>
              <a:t>Private firms need to predict specific inflation components to forecast </a:t>
            </a:r>
            <a:r>
              <a:rPr lang="en-US" sz="1400" b="1">
                <a:solidFill>
                  <a:schemeClr val="accent2"/>
                </a:solidFill>
                <a:ea typeface="+mn-lt"/>
                <a:cs typeface="+mn-lt"/>
              </a:rPr>
              <a:t>price dynamics</a:t>
            </a:r>
            <a:r>
              <a:rPr lang="en-US" sz="1400">
                <a:solidFill>
                  <a:schemeClr val="tx1">
                    <a:lumMod val="85000"/>
                    <a:lumOff val="15000"/>
                  </a:schemeClr>
                </a:solidFill>
                <a:ea typeface="+mn-lt"/>
                <a:cs typeface="+mn-lt"/>
              </a:rPr>
              <a:t> and mitigate risks accordingly</a:t>
            </a:r>
            <a:r>
              <a:rPr lang="en-US" altLang="zh-CN" sz="1400">
                <a:solidFill>
                  <a:schemeClr val="tx1">
                    <a:lumMod val="85000"/>
                    <a:lumOff val="15000"/>
                  </a:schemeClr>
                </a:solidFill>
                <a:ea typeface="+mn-lt"/>
                <a:cs typeface="+mn-lt"/>
              </a:rPr>
              <a:t>.</a:t>
            </a:r>
            <a:endParaRPr lang="en-US" sz="1400">
              <a:solidFill>
                <a:schemeClr val="tx1">
                  <a:lumMod val="85000"/>
                  <a:lumOff val="15000"/>
                </a:schemeClr>
              </a:solidFill>
              <a:ea typeface="+mn-lt"/>
              <a:cs typeface="+mn-lt"/>
            </a:endParaRPr>
          </a:p>
          <a:p>
            <a:endParaRPr lang="en-US" sz="1200"/>
          </a:p>
        </p:txBody>
      </p:sp>
      <p:sp>
        <p:nvSpPr>
          <p:cNvPr id="56" name="TextBox 55">
            <a:extLst>
              <a:ext uri="{FF2B5EF4-FFF2-40B4-BE49-F238E27FC236}">
                <a16:creationId xmlns:a16="http://schemas.microsoft.com/office/drawing/2014/main" id="{F686A774-4151-F228-56D9-6A361E5B5C64}"/>
              </a:ext>
            </a:extLst>
          </p:cNvPr>
          <p:cNvSpPr txBox="1"/>
          <p:nvPr/>
        </p:nvSpPr>
        <p:spPr>
          <a:xfrm>
            <a:off x="9611127" y="2411415"/>
            <a:ext cx="766300" cy="338554"/>
          </a:xfrm>
          <a:prstGeom prst="rect">
            <a:avLst/>
          </a:prstGeom>
          <a:noFill/>
        </p:spPr>
        <p:txBody>
          <a:bodyPr wrap="none" lIns="91440" tIns="45720" rIns="91440" bIns="45720" rtlCol="0" anchor="t">
            <a:spAutoFit/>
          </a:bodyPr>
          <a:lstStyle/>
          <a:p>
            <a:r>
              <a:rPr lang="en-US" sz="1600" b="1">
                <a:solidFill>
                  <a:srgbClr val="0062AC"/>
                </a:solidFill>
              </a:rPr>
              <a:t>BANKS</a:t>
            </a:r>
          </a:p>
        </p:txBody>
      </p:sp>
      <p:sp>
        <p:nvSpPr>
          <p:cNvPr id="57" name="TextBox 56">
            <a:extLst>
              <a:ext uri="{FF2B5EF4-FFF2-40B4-BE49-F238E27FC236}">
                <a16:creationId xmlns:a16="http://schemas.microsoft.com/office/drawing/2014/main" id="{D47EF79F-DE2B-00EB-4E87-0FFD110ABBD3}"/>
              </a:ext>
            </a:extLst>
          </p:cNvPr>
          <p:cNvSpPr txBox="1"/>
          <p:nvPr/>
        </p:nvSpPr>
        <p:spPr>
          <a:xfrm>
            <a:off x="8403165" y="2774352"/>
            <a:ext cx="3467102" cy="954107"/>
          </a:xfrm>
          <a:prstGeom prst="rect">
            <a:avLst/>
          </a:prstGeom>
          <a:noFill/>
        </p:spPr>
        <p:txBody>
          <a:bodyPr wrap="square" lIns="91440" tIns="45720" rIns="91440" bIns="45720" rtlCol="0" anchor="t">
            <a:spAutoFit/>
          </a:bodyPr>
          <a:lstStyle/>
          <a:p>
            <a:r>
              <a:rPr lang="en-US" sz="1400">
                <a:solidFill>
                  <a:schemeClr val="tx1">
                    <a:lumMod val="85000"/>
                    <a:lumOff val="15000"/>
                  </a:schemeClr>
                </a:solidFill>
                <a:ea typeface="+mn-lt"/>
                <a:cs typeface="+mn-lt"/>
              </a:rPr>
              <a:t>Central banks predict future inflation trends to decide its </a:t>
            </a:r>
            <a:r>
              <a:rPr lang="en-US" sz="1400" b="1">
                <a:solidFill>
                  <a:schemeClr val="accent2"/>
                </a:solidFill>
                <a:ea typeface="+mn-lt"/>
                <a:cs typeface="+mn-lt"/>
              </a:rPr>
              <a:t>interest rate decisions</a:t>
            </a:r>
            <a:r>
              <a:rPr lang="en-US" sz="1400">
                <a:solidFill>
                  <a:schemeClr val="tx1">
                    <a:lumMod val="85000"/>
                    <a:lumOff val="15000"/>
                  </a:schemeClr>
                </a:solidFill>
                <a:ea typeface="+mn-lt"/>
                <a:cs typeface="+mn-lt"/>
              </a:rPr>
              <a:t> and to control and maintain inflation around its target.</a:t>
            </a:r>
            <a:r>
              <a:rPr lang="zh-CN" altLang="en-US" sz="1400">
                <a:solidFill>
                  <a:schemeClr val="tx1">
                    <a:lumMod val="85000"/>
                    <a:lumOff val="15000"/>
                  </a:schemeClr>
                </a:solidFill>
                <a:ea typeface="+mn-lt"/>
                <a:cs typeface="+mn-lt"/>
              </a:rPr>
              <a:t> </a:t>
            </a:r>
            <a:endParaRPr lang="en-US" altLang="zh-CN" sz="1400">
              <a:solidFill>
                <a:schemeClr val="tx1">
                  <a:lumMod val="85000"/>
                  <a:lumOff val="15000"/>
                </a:schemeClr>
              </a:solidFill>
              <a:cs typeface="Calibri"/>
            </a:endParaRPr>
          </a:p>
        </p:txBody>
      </p:sp>
      <p:grpSp>
        <p:nvGrpSpPr>
          <p:cNvPr id="102" name="Group 101">
            <a:extLst>
              <a:ext uri="{FF2B5EF4-FFF2-40B4-BE49-F238E27FC236}">
                <a16:creationId xmlns:a16="http://schemas.microsoft.com/office/drawing/2014/main" id="{E92A3F0B-4648-D4FA-1375-F1FB0D00E415}"/>
              </a:ext>
            </a:extLst>
          </p:cNvPr>
          <p:cNvGrpSpPr/>
          <p:nvPr/>
        </p:nvGrpSpPr>
        <p:grpSpPr>
          <a:xfrm>
            <a:off x="4304156" y="2692459"/>
            <a:ext cx="3739325" cy="3459736"/>
            <a:chOff x="3092286" y="1442073"/>
            <a:chExt cx="2985264" cy="2837041"/>
          </a:xfrm>
        </p:grpSpPr>
        <p:grpSp>
          <p:nvGrpSpPr>
            <p:cNvPr id="103" name="Google Shape;1254;p39">
              <a:extLst>
                <a:ext uri="{FF2B5EF4-FFF2-40B4-BE49-F238E27FC236}">
                  <a16:creationId xmlns:a16="http://schemas.microsoft.com/office/drawing/2014/main" id="{8857784D-7E99-1F30-D504-04219B0A23AF}"/>
                </a:ext>
              </a:extLst>
            </p:cNvPr>
            <p:cNvGrpSpPr/>
            <p:nvPr/>
          </p:nvGrpSpPr>
          <p:grpSpPr>
            <a:xfrm>
              <a:off x="3282530" y="1565063"/>
              <a:ext cx="2692460" cy="2533759"/>
              <a:chOff x="4636743" y="1239180"/>
              <a:chExt cx="2829999" cy="2663191"/>
            </a:xfrm>
          </p:grpSpPr>
          <p:sp>
            <p:nvSpPr>
              <p:cNvPr id="155" name="Google Shape;1255;p39">
                <a:extLst>
                  <a:ext uri="{FF2B5EF4-FFF2-40B4-BE49-F238E27FC236}">
                    <a16:creationId xmlns:a16="http://schemas.microsoft.com/office/drawing/2014/main" id="{74FDF0DA-9F06-BE07-540B-F1D068337444}"/>
                  </a:ext>
                </a:extLst>
              </p:cNvPr>
              <p:cNvSpPr/>
              <p:nvPr/>
            </p:nvSpPr>
            <p:spPr>
              <a:xfrm>
                <a:off x="5854611" y="1268660"/>
                <a:ext cx="1612131" cy="1420449"/>
              </a:xfrm>
              <a:custGeom>
                <a:avLst/>
                <a:gdLst/>
                <a:ahLst/>
                <a:cxnLst/>
                <a:rect l="l" t="t" r="r" b="b"/>
                <a:pathLst>
                  <a:path w="77117" h="72656" extrusionOk="0">
                    <a:moveTo>
                      <a:pt x="51972" y="0"/>
                    </a:moveTo>
                    <a:cubicBezTo>
                      <a:pt x="46092" y="0"/>
                      <a:pt x="40214" y="2230"/>
                      <a:pt x="35755" y="6689"/>
                    </a:cubicBezTo>
                    <a:lnTo>
                      <a:pt x="8930" y="33513"/>
                    </a:lnTo>
                    <a:cubicBezTo>
                      <a:pt x="0" y="42431"/>
                      <a:pt x="0" y="57040"/>
                      <a:pt x="8930" y="65958"/>
                    </a:cubicBezTo>
                    <a:cubicBezTo>
                      <a:pt x="13389" y="70423"/>
                      <a:pt x="19270" y="72655"/>
                      <a:pt x="25152" y="72655"/>
                    </a:cubicBezTo>
                    <a:cubicBezTo>
                      <a:pt x="31034" y="72655"/>
                      <a:pt x="36916" y="70423"/>
                      <a:pt x="41374" y="65958"/>
                    </a:cubicBezTo>
                    <a:lnTo>
                      <a:pt x="68199" y="39133"/>
                    </a:lnTo>
                    <a:cubicBezTo>
                      <a:pt x="77117" y="30215"/>
                      <a:pt x="77117" y="15618"/>
                      <a:pt x="68199" y="6689"/>
                    </a:cubicBezTo>
                    <a:cubicBezTo>
                      <a:pt x="63734" y="2230"/>
                      <a:pt x="57853" y="0"/>
                      <a:pt x="51972"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56;p39">
                <a:extLst>
                  <a:ext uri="{FF2B5EF4-FFF2-40B4-BE49-F238E27FC236}">
                    <a16:creationId xmlns:a16="http://schemas.microsoft.com/office/drawing/2014/main" id="{961571D5-406A-7E8F-EF60-15C3673AC0AF}"/>
                  </a:ext>
                </a:extLst>
              </p:cNvPr>
              <p:cNvSpPr/>
              <p:nvPr/>
            </p:nvSpPr>
            <p:spPr>
              <a:xfrm>
                <a:off x="5797494" y="2383309"/>
                <a:ext cx="1612131" cy="1519062"/>
              </a:xfrm>
              <a:custGeom>
                <a:avLst/>
                <a:gdLst/>
                <a:ahLst/>
                <a:cxnLst/>
                <a:rect l="l" t="t" r="r" b="b"/>
                <a:pathLst>
                  <a:path w="77117" h="72665" extrusionOk="0">
                    <a:moveTo>
                      <a:pt x="25152" y="0"/>
                    </a:moveTo>
                    <a:cubicBezTo>
                      <a:pt x="19270" y="0"/>
                      <a:pt x="13389" y="2233"/>
                      <a:pt x="8930" y="6698"/>
                    </a:cubicBezTo>
                    <a:cubicBezTo>
                      <a:pt x="0" y="15615"/>
                      <a:pt x="0" y="30224"/>
                      <a:pt x="8930" y="39142"/>
                    </a:cubicBezTo>
                    <a:lnTo>
                      <a:pt x="35755" y="65967"/>
                    </a:lnTo>
                    <a:cubicBezTo>
                      <a:pt x="40214" y="70432"/>
                      <a:pt x="46092" y="72664"/>
                      <a:pt x="51972" y="72664"/>
                    </a:cubicBezTo>
                    <a:cubicBezTo>
                      <a:pt x="57853" y="72664"/>
                      <a:pt x="63734" y="70432"/>
                      <a:pt x="68199" y="65967"/>
                    </a:cubicBezTo>
                    <a:cubicBezTo>
                      <a:pt x="77117" y="57049"/>
                      <a:pt x="77117" y="42440"/>
                      <a:pt x="68199" y="33522"/>
                    </a:cubicBezTo>
                    <a:lnTo>
                      <a:pt x="41374" y="6698"/>
                    </a:lnTo>
                    <a:cubicBezTo>
                      <a:pt x="36916" y="2233"/>
                      <a:pt x="31034" y="0"/>
                      <a:pt x="25152"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57;p39">
                <a:extLst>
                  <a:ext uri="{FF2B5EF4-FFF2-40B4-BE49-F238E27FC236}">
                    <a16:creationId xmlns:a16="http://schemas.microsoft.com/office/drawing/2014/main" id="{FB9FEE46-D130-5B7C-2529-3D05A8A8F0EF}"/>
                  </a:ext>
                </a:extLst>
              </p:cNvPr>
              <p:cNvSpPr/>
              <p:nvPr/>
            </p:nvSpPr>
            <p:spPr>
              <a:xfrm>
                <a:off x="4636743" y="2355281"/>
                <a:ext cx="1612131" cy="1519062"/>
              </a:xfrm>
              <a:custGeom>
                <a:avLst/>
                <a:gdLst/>
                <a:ahLst/>
                <a:cxnLst/>
                <a:rect l="l" t="t" r="r" b="b"/>
                <a:pathLst>
                  <a:path w="77117" h="72665" extrusionOk="0">
                    <a:moveTo>
                      <a:pt x="51971" y="0"/>
                    </a:moveTo>
                    <a:cubicBezTo>
                      <a:pt x="46089" y="0"/>
                      <a:pt x="40207" y="2233"/>
                      <a:pt x="35743" y="6698"/>
                    </a:cubicBezTo>
                    <a:lnTo>
                      <a:pt x="8930" y="33522"/>
                    </a:lnTo>
                    <a:cubicBezTo>
                      <a:pt x="0" y="42440"/>
                      <a:pt x="0" y="57049"/>
                      <a:pt x="8930" y="65967"/>
                    </a:cubicBezTo>
                    <a:cubicBezTo>
                      <a:pt x="13389" y="70432"/>
                      <a:pt x="19270" y="72664"/>
                      <a:pt x="25152" y="72664"/>
                    </a:cubicBezTo>
                    <a:cubicBezTo>
                      <a:pt x="31034" y="72664"/>
                      <a:pt x="36915" y="70432"/>
                      <a:pt x="41374" y="65967"/>
                    </a:cubicBezTo>
                    <a:lnTo>
                      <a:pt x="68199" y="39142"/>
                    </a:lnTo>
                    <a:cubicBezTo>
                      <a:pt x="77117" y="30224"/>
                      <a:pt x="77117" y="15615"/>
                      <a:pt x="68199" y="6698"/>
                    </a:cubicBezTo>
                    <a:cubicBezTo>
                      <a:pt x="63734" y="2233"/>
                      <a:pt x="57853" y="0"/>
                      <a:pt x="5197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58;p39">
                <a:extLst>
                  <a:ext uri="{FF2B5EF4-FFF2-40B4-BE49-F238E27FC236}">
                    <a16:creationId xmlns:a16="http://schemas.microsoft.com/office/drawing/2014/main" id="{A678C0A1-29A9-7B50-1731-5620D03314F2}"/>
                  </a:ext>
                </a:extLst>
              </p:cNvPr>
              <p:cNvSpPr/>
              <p:nvPr/>
            </p:nvSpPr>
            <p:spPr>
              <a:xfrm>
                <a:off x="4636743" y="1239180"/>
                <a:ext cx="1612131" cy="1518874"/>
              </a:xfrm>
              <a:custGeom>
                <a:avLst/>
                <a:gdLst/>
                <a:ahLst/>
                <a:cxnLst/>
                <a:rect l="l" t="t" r="r" b="b"/>
                <a:pathLst>
                  <a:path w="77117" h="72656" extrusionOk="0">
                    <a:moveTo>
                      <a:pt x="25152" y="0"/>
                    </a:moveTo>
                    <a:cubicBezTo>
                      <a:pt x="19270" y="0"/>
                      <a:pt x="13389" y="2230"/>
                      <a:pt x="8930" y="6689"/>
                    </a:cubicBezTo>
                    <a:cubicBezTo>
                      <a:pt x="0" y="15618"/>
                      <a:pt x="0" y="30215"/>
                      <a:pt x="8930" y="39133"/>
                    </a:cubicBezTo>
                    <a:lnTo>
                      <a:pt x="35743" y="65958"/>
                    </a:lnTo>
                    <a:cubicBezTo>
                      <a:pt x="40207" y="70423"/>
                      <a:pt x="46089" y="72655"/>
                      <a:pt x="51971" y="72655"/>
                    </a:cubicBezTo>
                    <a:cubicBezTo>
                      <a:pt x="57853" y="72655"/>
                      <a:pt x="63734" y="70423"/>
                      <a:pt x="68199" y="65958"/>
                    </a:cubicBezTo>
                    <a:cubicBezTo>
                      <a:pt x="77117" y="57040"/>
                      <a:pt x="77117" y="42431"/>
                      <a:pt x="68199" y="33513"/>
                    </a:cubicBezTo>
                    <a:lnTo>
                      <a:pt x="41374" y="6689"/>
                    </a:lnTo>
                    <a:cubicBezTo>
                      <a:pt x="36915" y="2230"/>
                      <a:pt x="31034" y="0"/>
                      <a:pt x="25152"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259;p39">
              <a:extLst>
                <a:ext uri="{FF2B5EF4-FFF2-40B4-BE49-F238E27FC236}">
                  <a16:creationId xmlns:a16="http://schemas.microsoft.com/office/drawing/2014/main" id="{6ED5837B-C568-FFE3-5F94-B8AA944FDAA3}"/>
                </a:ext>
              </a:extLst>
            </p:cNvPr>
            <p:cNvGrpSpPr/>
            <p:nvPr/>
          </p:nvGrpSpPr>
          <p:grpSpPr>
            <a:xfrm>
              <a:off x="3092286" y="1442073"/>
              <a:ext cx="2985264" cy="2837041"/>
              <a:chOff x="4436783" y="1109910"/>
              <a:chExt cx="3137761" cy="2981965"/>
            </a:xfrm>
          </p:grpSpPr>
          <p:sp>
            <p:nvSpPr>
              <p:cNvPr id="151" name="Google Shape;1260;p39">
                <a:extLst>
                  <a:ext uri="{FF2B5EF4-FFF2-40B4-BE49-F238E27FC236}">
                    <a16:creationId xmlns:a16="http://schemas.microsoft.com/office/drawing/2014/main" id="{1E4EE56B-ECC1-A5A6-D039-A89408954EE9}"/>
                  </a:ext>
                </a:extLst>
              </p:cNvPr>
              <p:cNvSpPr/>
              <p:nvPr/>
            </p:nvSpPr>
            <p:spPr>
              <a:xfrm>
                <a:off x="5767134" y="1109910"/>
                <a:ext cx="510432" cy="1043040"/>
              </a:xfrm>
              <a:custGeom>
                <a:avLst/>
                <a:gdLst/>
                <a:ahLst/>
                <a:cxnLst/>
                <a:rect l="l" t="t" r="r" b="b"/>
                <a:pathLst>
                  <a:path w="43399" h="60175" extrusionOk="0">
                    <a:moveTo>
                      <a:pt x="21706" y="0"/>
                    </a:moveTo>
                    <a:cubicBezTo>
                      <a:pt x="9716" y="0"/>
                      <a:pt x="0" y="9716"/>
                      <a:pt x="0" y="21705"/>
                    </a:cubicBezTo>
                    <a:lnTo>
                      <a:pt x="0" y="60174"/>
                    </a:lnTo>
                    <a:lnTo>
                      <a:pt x="43399" y="60174"/>
                    </a:lnTo>
                    <a:lnTo>
                      <a:pt x="43399" y="21705"/>
                    </a:lnTo>
                    <a:cubicBezTo>
                      <a:pt x="43399" y="9716"/>
                      <a:pt x="33683" y="0"/>
                      <a:pt x="21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52" name="Google Shape;1261;p39">
                <a:extLst>
                  <a:ext uri="{FF2B5EF4-FFF2-40B4-BE49-F238E27FC236}">
                    <a16:creationId xmlns:a16="http://schemas.microsoft.com/office/drawing/2014/main" id="{CB591E91-E038-5B4C-88EF-7EA329C6D6FC}"/>
                  </a:ext>
                </a:extLst>
              </p:cNvPr>
              <p:cNvSpPr/>
              <p:nvPr/>
            </p:nvSpPr>
            <p:spPr>
              <a:xfrm>
                <a:off x="5737097" y="3142017"/>
                <a:ext cx="531183" cy="949858"/>
              </a:xfrm>
              <a:custGeom>
                <a:avLst/>
                <a:gdLst/>
                <a:ahLst/>
                <a:cxnLst/>
                <a:rect l="l" t="t" r="r" b="b"/>
                <a:pathLst>
                  <a:path w="43399" h="60163" extrusionOk="0">
                    <a:moveTo>
                      <a:pt x="0" y="0"/>
                    </a:moveTo>
                    <a:lnTo>
                      <a:pt x="0" y="38469"/>
                    </a:lnTo>
                    <a:cubicBezTo>
                      <a:pt x="0" y="50447"/>
                      <a:pt x="9716" y="60162"/>
                      <a:pt x="21706" y="60162"/>
                    </a:cubicBezTo>
                    <a:cubicBezTo>
                      <a:pt x="33683" y="60162"/>
                      <a:pt x="43399" y="50447"/>
                      <a:pt x="43399" y="38469"/>
                    </a:cubicBezTo>
                    <a:lnTo>
                      <a:pt x="43399"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53" name="Google Shape;1262;p39">
                <a:extLst>
                  <a:ext uri="{FF2B5EF4-FFF2-40B4-BE49-F238E27FC236}">
                    <a16:creationId xmlns:a16="http://schemas.microsoft.com/office/drawing/2014/main" id="{4A2F45C8-E9A6-2385-28CE-FAC01DFAD0A0}"/>
                  </a:ext>
                </a:extLst>
              </p:cNvPr>
              <p:cNvSpPr/>
              <p:nvPr/>
            </p:nvSpPr>
            <p:spPr>
              <a:xfrm>
                <a:off x="6410368" y="2286440"/>
                <a:ext cx="1164176" cy="531841"/>
              </a:xfrm>
              <a:custGeom>
                <a:avLst/>
                <a:gdLst/>
                <a:ahLst/>
                <a:cxnLst/>
                <a:rect l="l" t="t" r="r" b="b"/>
                <a:pathLst>
                  <a:path w="60164" h="43400" extrusionOk="0">
                    <a:moveTo>
                      <a:pt x="1" y="1"/>
                    </a:moveTo>
                    <a:lnTo>
                      <a:pt x="1" y="43399"/>
                    </a:lnTo>
                    <a:lnTo>
                      <a:pt x="38470" y="43399"/>
                    </a:lnTo>
                    <a:cubicBezTo>
                      <a:pt x="50448" y="43399"/>
                      <a:pt x="60163" y="33684"/>
                      <a:pt x="60163" y="21706"/>
                    </a:cubicBezTo>
                    <a:cubicBezTo>
                      <a:pt x="60163" y="9716"/>
                      <a:pt x="50448" y="1"/>
                      <a:pt x="384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54" name="Google Shape;1263;p39">
                <a:extLst>
                  <a:ext uri="{FF2B5EF4-FFF2-40B4-BE49-F238E27FC236}">
                    <a16:creationId xmlns:a16="http://schemas.microsoft.com/office/drawing/2014/main" id="{AA8A82B2-103B-FB09-ED72-963CD3990CC5}"/>
                  </a:ext>
                </a:extLst>
              </p:cNvPr>
              <p:cNvSpPr/>
              <p:nvPr/>
            </p:nvSpPr>
            <p:spPr>
              <a:xfrm>
                <a:off x="4436783" y="2300224"/>
                <a:ext cx="1252905" cy="543311"/>
              </a:xfrm>
              <a:custGeom>
                <a:avLst/>
                <a:gdLst/>
                <a:ahLst/>
                <a:cxnLst/>
                <a:rect l="l" t="t" r="r" b="b"/>
                <a:pathLst>
                  <a:path w="60175" h="43400" extrusionOk="0">
                    <a:moveTo>
                      <a:pt x="21706" y="1"/>
                    </a:moveTo>
                    <a:cubicBezTo>
                      <a:pt x="9716" y="1"/>
                      <a:pt x="1" y="9716"/>
                      <a:pt x="1" y="21706"/>
                    </a:cubicBezTo>
                    <a:cubicBezTo>
                      <a:pt x="1" y="33684"/>
                      <a:pt x="9716" y="43399"/>
                      <a:pt x="21706" y="43399"/>
                    </a:cubicBezTo>
                    <a:lnTo>
                      <a:pt x="60175" y="43399"/>
                    </a:lnTo>
                    <a:lnTo>
                      <a:pt x="60175"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grpSp>
        <p:grpSp>
          <p:nvGrpSpPr>
            <p:cNvPr id="105" name="Google Shape;1264;p39">
              <a:extLst>
                <a:ext uri="{FF2B5EF4-FFF2-40B4-BE49-F238E27FC236}">
                  <a16:creationId xmlns:a16="http://schemas.microsoft.com/office/drawing/2014/main" id="{52C41750-B544-6018-47E8-930BCBCD6C95}"/>
                </a:ext>
              </a:extLst>
            </p:cNvPr>
            <p:cNvGrpSpPr/>
            <p:nvPr/>
          </p:nvGrpSpPr>
          <p:grpSpPr>
            <a:xfrm>
              <a:off x="3965012" y="2227111"/>
              <a:ext cx="1211261" cy="1211042"/>
              <a:chOff x="5354089" y="1935050"/>
              <a:chExt cx="1273135" cy="1272905"/>
            </a:xfrm>
          </p:grpSpPr>
          <p:sp>
            <p:nvSpPr>
              <p:cNvPr id="146" name="Google Shape;1265;p39">
                <a:extLst>
                  <a:ext uri="{FF2B5EF4-FFF2-40B4-BE49-F238E27FC236}">
                    <a16:creationId xmlns:a16="http://schemas.microsoft.com/office/drawing/2014/main" id="{717405DA-A723-B0AF-E293-0777AE5AD0C4}"/>
                  </a:ext>
                </a:extLst>
              </p:cNvPr>
              <p:cNvSpPr/>
              <p:nvPr/>
            </p:nvSpPr>
            <p:spPr>
              <a:xfrm>
                <a:off x="5354089" y="1935050"/>
                <a:ext cx="1273135" cy="1272905"/>
              </a:xfrm>
              <a:custGeom>
                <a:avLst/>
                <a:gdLst/>
                <a:ahLst/>
                <a:cxnLst/>
                <a:rect l="l" t="t" r="r" b="b"/>
                <a:pathLst>
                  <a:path w="60901" h="60890" extrusionOk="0">
                    <a:moveTo>
                      <a:pt x="30457" y="1"/>
                    </a:moveTo>
                    <a:cubicBezTo>
                      <a:pt x="21908" y="1"/>
                      <a:pt x="14193" y="3525"/>
                      <a:pt x="8656" y="9192"/>
                    </a:cubicBezTo>
                    <a:cubicBezTo>
                      <a:pt x="3310" y="14681"/>
                      <a:pt x="0" y="22170"/>
                      <a:pt x="0" y="30445"/>
                    </a:cubicBezTo>
                    <a:cubicBezTo>
                      <a:pt x="0" y="39125"/>
                      <a:pt x="3644" y="46959"/>
                      <a:pt x="9478" y="52495"/>
                    </a:cubicBezTo>
                    <a:cubicBezTo>
                      <a:pt x="14943" y="57698"/>
                      <a:pt x="22325" y="60889"/>
                      <a:pt x="30457" y="60889"/>
                    </a:cubicBezTo>
                    <a:cubicBezTo>
                      <a:pt x="38719" y="60889"/>
                      <a:pt x="46220" y="57591"/>
                      <a:pt x="51709" y="52233"/>
                    </a:cubicBezTo>
                    <a:cubicBezTo>
                      <a:pt x="57377" y="46709"/>
                      <a:pt x="60901" y="38982"/>
                      <a:pt x="60901" y="30445"/>
                    </a:cubicBezTo>
                    <a:cubicBezTo>
                      <a:pt x="60901" y="22313"/>
                      <a:pt x="57710" y="14931"/>
                      <a:pt x="52507" y="9466"/>
                    </a:cubicBezTo>
                    <a:cubicBezTo>
                      <a:pt x="46959" y="3632"/>
                      <a:pt x="39136" y="1"/>
                      <a:pt x="30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66;p39">
                <a:extLst>
                  <a:ext uri="{FF2B5EF4-FFF2-40B4-BE49-F238E27FC236}">
                    <a16:creationId xmlns:a16="http://schemas.microsoft.com/office/drawing/2014/main" id="{FF9C3EF9-58DF-5AEA-ABA8-655493A1EB54}"/>
                  </a:ext>
                </a:extLst>
              </p:cNvPr>
              <p:cNvSpPr/>
              <p:nvPr/>
            </p:nvSpPr>
            <p:spPr>
              <a:xfrm>
                <a:off x="5682128" y="2705137"/>
                <a:ext cx="613060" cy="401000"/>
              </a:xfrm>
              <a:custGeom>
                <a:avLst/>
                <a:gdLst/>
                <a:ahLst/>
                <a:cxnLst/>
                <a:rect l="l" t="t" r="r" b="b"/>
                <a:pathLst>
                  <a:path w="29326" h="19182" extrusionOk="0">
                    <a:moveTo>
                      <a:pt x="14765" y="1"/>
                    </a:moveTo>
                    <a:lnTo>
                      <a:pt x="1" y="14776"/>
                    </a:lnTo>
                    <a:cubicBezTo>
                      <a:pt x="4263" y="17634"/>
                      <a:pt x="9276" y="19182"/>
                      <a:pt x="14503" y="19182"/>
                    </a:cubicBezTo>
                    <a:cubicBezTo>
                      <a:pt x="19860" y="19182"/>
                      <a:pt x="24992" y="17562"/>
                      <a:pt x="29326" y="14562"/>
                    </a:cubicBezTo>
                    <a:lnTo>
                      <a:pt x="1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7;p39">
                <a:extLst>
                  <a:ext uri="{FF2B5EF4-FFF2-40B4-BE49-F238E27FC236}">
                    <a16:creationId xmlns:a16="http://schemas.microsoft.com/office/drawing/2014/main" id="{CCD90911-A21A-1610-3E6C-C3BFAE86D335}"/>
                  </a:ext>
                </a:extLst>
              </p:cNvPr>
              <p:cNvSpPr/>
              <p:nvPr/>
            </p:nvSpPr>
            <p:spPr>
              <a:xfrm>
                <a:off x="5661976" y="2036856"/>
                <a:ext cx="652884" cy="434845"/>
              </a:xfrm>
              <a:custGeom>
                <a:avLst/>
                <a:gdLst/>
                <a:ahLst/>
                <a:cxnLst/>
                <a:rect l="l" t="t" r="r" b="b"/>
                <a:pathLst>
                  <a:path w="31231" h="20801" extrusionOk="0">
                    <a:moveTo>
                      <a:pt x="15467" y="0"/>
                    </a:moveTo>
                    <a:cubicBezTo>
                      <a:pt x="9811" y="0"/>
                      <a:pt x="4453" y="1774"/>
                      <a:pt x="0" y="5072"/>
                    </a:cubicBezTo>
                    <a:lnTo>
                      <a:pt x="15729" y="20801"/>
                    </a:lnTo>
                    <a:lnTo>
                      <a:pt x="31230" y="5299"/>
                    </a:lnTo>
                    <a:cubicBezTo>
                      <a:pt x="26718" y="1858"/>
                      <a:pt x="21253" y="0"/>
                      <a:pt x="15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8;p39">
                <a:extLst>
                  <a:ext uri="{FF2B5EF4-FFF2-40B4-BE49-F238E27FC236}">
                    <a16:creationId xmlns:a16="http://schemas.microsoft.com/office/drawing/2014/main" id="{2118584B-BAF6-6BFD-7A44-140AF3C2E630}"/>
                  </a:ext>
                </a:extLst>
              </p:cNvPr>
              <p:cNvSpPr/>
              <p:nvPr/>
            </p:nvSpPr>
            <p:spPr>
              <a:xfrm>
                <a:off x="5456126" y="2247429"/>
                <a:ext cx="423410" cy="639693"/>
              </a:xfrm>
              <a:custGeom>
                <a:avLst/>
                <a:gdLst/>
                <a:ahLst/>
                <a:cxnLst/>
                <a:rect l="l" t="t" r="r" b="b"/>
                <a:pathLst>
                  <a:path w="20254" h="30600" extrusionOk="0">
                    <a:moveTo>
                      <a:pt x="4621" y="0"/>
                    </a:moveTo>
                    <a:cubicBezTo>
                      <a:pt x="1620" y="4334"/>
                      <a:pt x="1" y="9466"/>
                      <a:pt x="1" y="14823"/>
                    </a:cubicBezTo>
                    <a:cubicBezTo>
                      <a:pt x="1" y="20622"/>
                      <a:pt x="1858" y="26087"/>
                      <a:pt x="5299" y="30599"/>
                    </a:cubicBezTo>
                    <a:lnTo>
                      <a:pt x="20253" y="15645"/>
                    </a:lnTo>
                    <a:lnTo>
                      <a:pt x="4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9;p39">
                <a:extLst>
                  <a:ext uri="{FF2B5EF4-FFF2-40B4-BE49-F238E27FC236}">
                    <a16:creationId xmlns:a16="http://schemas.microsoft.com/office/drawing/2014/main" id="{C7FF8977-6B5B-D82C-C762-0DBBC7CBE592}"/>
                  </a:ext>
                </a:extLst>
              </p:cNvPr>
              <p:cNvSpPr/>
              <p:nvPr/>
            </p:nvSpPr>
            <p:spPr>
              <a:xfrm>
                <a:off x="6113228" y="2254139"/>
                <a:ext cx="411954" cy="626502"/>
              </a:xfrm>
              <a:custGeom>
                <a:avLst/>
                <a:gdLst/>
                <a:ahLst/>
                <a:cxnLst/>
                <a:rect l="l" t="t" r="r" b="b"/>
                <a:pathLst>
                  <a:path w="19706" h="29969" extrusionOk="0">
                    <a:moveTo>
                      <a:pt x="15312" y="1"/>
                    </a:moveTo>
                    <a:lnTo>
                      <a:pt x="0" y="15324"/>
                    </a:lnTo>
                    <a:lnTo>
                      <a:pt x="14645" y="29969"/>
                    </a:lnTo>
                    <a:cubicBezTo>
                      <a:pt x="17931" y="25516"/>
                      <a:pt x="19705" y="20158"/>
                      <a:pt x="19705" y="14502"/>
                    </a:cubicBezTo>
                    <a:cubicBezTo>
                      <a:pt x="19705" y="9287"/>
                      <a:pt x="18169" y="4275"/>
                      <a:pt x="15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270;p39">
              <a:extLst>
                <a:ext uri="{FF2B5EF4-FFF2-40B4-BE49-F238E27FC236}">
                  <a16:creationId xmlns:a16="http://schemas.microsoft.com/office/drawing/2014/main" id="{CAE4E4A5-4CEB-9BFE-84DC-4788F3681F81}"/>
                </a:ext>
              </a:extLst>
            </p:cNvPr>
            <p:cNvGrpSpPr/>
            <p:nvPr/>
          </p:nvGrpSpPr>
          <p:grpSpPr>
            <a:xfrm>
              <a:off x="5162918" y="3427255"/>
              <a:ext cx="334608" cy="313212"/>
              <a:chOff x="6577238" y="2457221"/>
              <a:chExt cx="332019" cy="310788"/>
            </a:xfrm>
          </p:grpSpPr>
          <p:sp>
            <p:nvSpPr>
              <p:cNvPr id="140" name="Google Shape;1271;p39">
                <a:extLst>
                  <a:ext uri="{FF2B5EF4-FFF2-40B4-BE49-F238E27FC236}">
                    <a16:creationId xmlns:a16="http://schemas.microsoft.com/office/drawing/2014/main" id="{576FD99B-A474-1402-096A-A110527994DC}"/>
                  </a:ext>
                </a:extLst>
              </p:cNvPr>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72;p39">
                <a:extLst>
                  <a:ext uri="{FF2B5EF4-FFF2-40B4-BE49-F238E27FC236}">
                    <a16:creationId xmlns:a16="http://schemas.microsoft.com/office/drawing/2014/main" id="{D7399BD9-BA4B-E5D0-9B84-D23F2AC9F786}"/>
                  </a:ext>
                </a:extLst>
              </p:cNvPr>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73;p39">
                <a:extLst>
                  <a:ext uri="{FF2B5EF4-FFF2-40B4-BE49-F238E27FC236}">
                    <a16:creationId xmlns:a16="http://schemas.microsoft.com/office/drawing/2014/main" id="{8246575E-CA23-3786-E66C-272C14E3D2E5}"/>
                  </a:ext>
                </a:extLst>
              </p:cNvPr>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74;p39">
                <a:extLst>
                  <a:ext uri="{FF2B5EF4-FFF2-40B4-BE49-F238E27FC236}">
                    <a16:creationId xmlns:a16="http://schemas.microsoft.com/office/drawing/2014/main" id="{5B73036C-DDD2-C77D-3BC6-33EC20C83392}"/>
                  </a:ext>
                </a:extLst>
              </p:cNvPr>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75;p39">
                <a:extLst>
                  <a:ext uri="{FF2B5EF4-FFF2-40B4-BE49-F238E27FC236}">
                    <a16:creationId xmlns:a16="http://schemas.microsoft.com/office/drawing/2014/main" id="{87E8B30C-0C52-B68F-4069-916ACCBA2E0F}"/>
                  </a:ext>
                </a:extLst>
              </p:cNvPr>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76;p39">
                <a:extLst>
                  <a:ext uri="{FF2B5EF4-FFF2-40B4-BE49-F238E27FC236}">
                    <a16:creationId xmlns:a16="http://schemas.microsoft.com/office/drawing/2014/main" id="{BD23E054-EF90-F625-D301-85A7C8282260}"/>
                  </a:ext>
                </a:extLst>
              </p:cNvPr>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277;p39">
              <a:extLst>
                <a:ext uri="{FF2B5EF4-FFF2-40B4-BE49-F238E27FC236}">
                  <a16:creationId xmlns:a16="http://schemas.microsoft.com/office/drawing/2014/main" id="{FD5A2514-5472-620D-B3BC-96BCDD8B23F6}"/>
                </a:ext>
              </a:extLst>
            </p:cNvPr>
            <p:cNvGrpSpPr/>
            <p:nvPr/>
          </p:nvGrpSpPr>
          <p:grpSpPr>
            <a:xfrm>
              <a:off x="5204347" y="1901954"/>
              <a:ext cx="251717" cy="366688"/>
              <a:chOff x="6155459" y="1969108"/>
              <a:chExt cx="249770" cy="363849"/>
            </a:xfrm>
          </p:grpSpPr>
          <p:sp>
            <p:nvSpPr>
              <p:cNvPr id="131" name="Google Shape;1278;p39">
                <a:extLst>
                  <a:ext uri="{FF2B5EF4-FFF2-40B4-BE49-F238E27FC236}">
                    <a16:creationId xmlns:a16="http://schemas.microsoft.com/office/drawing/2014/main" id="{2B912050-1CBF-4EBA-6C8F-5A982E7C28C4}"/>
                  </a:ext>
                </a:extLst>
              </p:cNvPr>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79;p39">
                <a:extLst>
                  <a:ext uri="{FF2B5EF4-FFF2-40B4-BE49-F238E27FC236}">
                    <a16:creationId xmlns:a16="http://schemas.microsoft.com/office/drawing/2014/main" id="{2938B352-B302-7312-6516-7C93390E36BC}"/>
                  </a:ext>
                </a:extLst>
              </p:cNvPr>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80;p39">
                <a:extLst>
                  <a:ext uri="{FF2B5EF4-FFF2-40B4-BE49-F238E27FC236}">
                    <a16:creationId xmlns:a16="http://schemas.microsoft.com/office/drawing/2014/main" id="{0DACF8D5-4371-1498-B56A-7B6167C1D024}"/>
                  </a:ext>
                </a:extLst>
              </p:cNvPr>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81;p39">
                <a:extLst>
                  <a:ext uri="{FF2B5EF4-FFF2-40B4-BE49-F238E27FC236}">
                    <a16:creationId xmlns:a16="http://schemas.microsoft.com/office/drawing/2014/main" id="{8A89A2E1-6C90-1470-9563-DAA8E5F1F9F8}"/>
                  </a:ext>
                </a:extLst>
              </p:cNvPr>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82;p39">
                <a:extLst>
                  <a:ext uri="{FF2B5EF4-FFF2-40B4-BE49-F238E27FC236}">
                    <a16:creationId xmlns:a16="http://schemas.microsoft.com/office/drawing/2014/main" id="{8F5A9BE1-98DE-3559-F9E9-2A997E809029}"/>
                  </a:ext>
                </a:extLst>
              </p:cNvPr>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83;p39">
                <a:extLst>
                  <a:ext uri="{FF2B5EF4-FFF2-40B4-BE49-F238E27FC236}">
                    <a16:creationId xmlns:a16="http://schemas.microsoft.com/office/drawing/2014/main" id="{524CC2A9-F052-C938-8BBD-7A1762151D09}"/>
                  </a:ext>
                </a:extLst>
              </p:cNvPr>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84;p39">
                <a:extLst>
                  <a:ext uri="{FF2B5EF4-FFF2-40B4-BE49-F238E27FC236}">
                    <a16:creationId xmlns:a16="http://schemas.microsoft.com/office/drawing/2014/main" id="{0D0542D8-6CED-3E29-E2A7-163BC533F54E}"/>
                  </a:ext>
                </a:extLst>
              </p:cNvPr>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85;p39">
                <a:extLst>
                  <a:ext uri="{FF2B5EF4-FFF2-40B4-BE49-F238E27FC236}">
                    <a16:creationId xmlns:a16="http://schemas.microsoft.com/office/drawing/2014/main" id="{7C8AB32D-2537-3031-91FB-B9915CD1D6DE}"/>
                  </a:ext>
                </a:extLst>
              </p:cNvPr>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86;p39">
                <a:extLst>
                  <a:ext uri="{FF2B5EF4-FFF2-40B4-BE49-F238E27FC236}">
                    <a16:creationId xmlns:a16="http://schemas.microsoft.com/office/drawing/2014/main" id="{70E7D32A-19CB-8191-E88F-A4BEAB3C5CCD}"/>
                  </a:ext>
                </a:extLst>
              </p:cNvPr>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287;p39">
              <a:extLst>
                <a:ext uri="{FF2B5EF4-FFF2-40B4-BE49-F238E27FC236}">
                  <a16:creationId xmlns:a16="http://schemas.microsoft.com/office/drawing/2014/main" id="{D7894A73-9E39-2D1F-7C81-8D6FDDFAA816}"/>
                </a:ext>
              </a:extLst>
            </p:cNvPr>
            <p:cNvGrpSpPr/>
            <p:nvPr/>
          </p:nvGrpSpPr>
          <p:grpSpPr>
            <a:xfrm>
              <a:off x="3706644" y="3400541"/>
              <a:ext cx="251366" cy="366688"/>
              <a:chOff x="6633705" y="1969108"/>
              <a:chExt cx="249420" cy="363849"/>
            </a:xfrm>
          </p:grpSpPr>
          <p:sp>
            <p:nvSpPr>
              <p:cNvPr id="123" name="Google Shape;1288;p39">
                <a:extLst>
                  <a:ext uri="{FF2B5EF4-FFF2-40B4-BE49-F238E27FC236}">
                    <a16:creationId xmlns:a16="http://schemas.microsoft.com/office/drawing/2014/main" id="{64655D5D-B419-1B3B-DF69-4F69D63DE5C0}"/>
                  </a:ext>
                </a:extLst>
              </p:cNvPr>
              <p:cNvSpPr/>
              <p:nvPr/>
            </p:nvSpPr>
            <p:spPr>
              <a:xfrm>
                <a:off x="6678426" y="1969108"/>
                <a:ext cx="159214" cy="238407"/>
              </a:xfrm>
              <a:custGeom>
                <a:avLst/>
                <a:gdLst/>
                <a:ahLst/>
                <a:cxnLst/>
                <a:rect l="l" t="t" r="r" b="b"/>
                <a:pathLst>
                  <a:path w="5002" h="7490" extrusionOk="0">
                    <a:moveTo>
                      <a:pt x="2525" y="333"/>
                    </a:moveTo>
                    <a:cubicBezTo>
                      <a:pt x="2906" y="333"/>
                      <a:pt x="3239" y="572"/>
                      <a:pt x="3251" y="857"/>
                    </a:cubicBezTo>
                    <a:cubicBezTo>
                      <a:pt x="3025" y="762"/>
                      <a:pt x="2775" y="714"/>
                      <a:pt x="2525" y="714"/>
                    </a:cubicBezTo>
                    <a:cubicBezTo>
                      <a:pt x="2263" y="714"/>
                      <a:pt x="2013" y="762"/>
                      <a:pt x="1787" y="857"/>
                    </a:cubicBezTo>
                    <a:cubicBezTo>
                      <a:pt x="1811" y="560"/>
                      <a:pt x="2120" y="333"/>
                      <a:pt x="2525" y="333"/>
                    </a:cubicBezTo>
                    <a:close/>
                    <a:moveTo>
                      <a:pt x="2525" y="1036"/>
                    </a:moveTo>
                    <a:cubicBezTo>
                      <a:pt x="3418" y="1036"/>
                      <a:pt x="4144" y="1762"/>
                      <a:pt x="4144" y="2655"/>
                    </a:cubicBezTo>
                    <a:cubicBezTo>
                      <a:pt x="4144" y="2786"/>
                      <a:pt x="4132" y="2905"/>
                      <a:pt x="4097" y="3036"/>
                    </a:cubicBezTo>
                    <a:cubicBezTo>
                      <a:pt x="4073" y="2905"/>
                      <a:pt x="3989" y="2786"/>
                      <a:pt x="3870" y="2679"/>
                    </a:cubicBezTo>
                    <a:cubicBezTo>
                      <a:pt x="3216" y="2107"/>
                      <a:pt x="2049" y="1953"/>
                      <a:pt x="2001" y="1941"/>
                    </a:cubicBezTo>
                    <a:cubicBezTo>
                      <a:pt x="1994" y="1940"/>
                      <a:pt x="1987" y="1939"/>
                      <a:pt x="1980" y="1939"/>
                    </a:cubicBezTo>
                    <a:cubicBezTo>
                      <a:pt x="1894" y="1939"/>
                      <a:pt x="1822" y="2006"/>
                      <a:pt x="1811" y="2084"/>
                    </a:cubicBezTo>
                    <a:cubicBezTo>
                      <a:pt x="1787" y="2179"/>
                      <a:pt x="1870" y="2262"/>
                      <a:pt x="1953" y="2286"/>
                    </a:cubicBezTo>
                    <a:cubicBezTo>
                      <a:pt x="1965" y="2286"/>
                      <a:pt x="3073" y="2429"/>
                      <a:pt x="3656" y="2941"/>
                    </a:cubicBezTo>
                    <a:cubicBezTo>
                      <a:pt x="3727" y="3012"/>
                      <a:pt x="3787" y="3120"/>
                      <a:pt x="3787" y="3215"/>
                    </a:cubicBezTo>
                    <a:lnTo>
                      <a:pt x="3787" y="3370"/>
                    </a:lnTo>
                    <a:cubicBezTo>
                      <a:pt x="3787" y="4084"/>
                      <a:pt x="3216" y="4644"/>
                      <a:pt x="2525" y="4644"/>
                    </a:cubicBezTo>
                    <a:cubicBezTo>
                      <a:pt x="1822" y="4644"/>
                      <a:pt x="1251" y="4084"/>
                      <a:pt x="1251" y="3381"/>
                    </a:cubicBezTo>
                    <a:cubicBezTo>
                      <a:pt x="1251" y="3334"/>
                      <a:pt x="1287" y="3274"/>
                      <a:pt x="1311" y="3250"/>
                    </a:cubicBezTo>
                    <a:cubicBezTo>
                      <a:pt x="1453" y="3143"/>
                      <a:pt x="1644" y="2977"/>
                      <a:pt x="1763" y="2727"/>
                    </a:cubicBezTo>
                    <a:cubicBezTo>
                      <a:pt x="1811" y="2643"/>
                      <a:pt x="1775" y="2548"/>
                      <a:pt x="1692" y="2500"/>
                    </a:cubicBezTo>
                    <a:cubicBezTo>
                      <a:pt x="1664" y="2490"/>
                      <a:pt x="1637" y="2485"/>
                      <a:pt x="1612" y="2485"/>
                    </a:cubicBezTo>
                    <a:cubicBezTo>
                      <a:pt x="1551" y="2485"/>
                      <a:pt x="1499" y="2516"/>
                      <a:pt x="1465" y="2584"/>
                    </a:cubicBezTo>
                    <a:cubicBezTo>
                      <a:pt x="1370" y="2762"/>
                      <a:pt x="1227" y="2893"/>
                      <a:pt x="1120" y="2965"/>
                    </a:cubicBezTo>
                    <a:cubicBezTo>
                      <a:pt x="1060" y="3012"/>
                      <a:pt x="1001" y="3072"/>
                      <a:pt x="977" y="3143"/>
                    </a:cubicBezTo>
                    <a:cubicBezTo>
                      <a:pt x="930" y="2977"/>
                      <a:pt x="894" y="2822"/>
                      <a:pt x="894" y="2655"/>
                    </a:cubicBezTo>
                    <a:cubicBezTo>
                      <a:pt x="894" y="1762"/>
                      <a:pt x="1632" y="1036"/>
                      <a:pt x="2525" y="1036"/>
                    </a:cubicBezTo>
                    <a:close/>
                    <a:moveTo>
                      <a:pt x="3061" y="4882"/>
                    </a:moveTo>
                    <a:lnTo>
                      <a:pt x="3061" y="5120"/>
                    </a:lnTo>
                    <a:cubicBezTo>
                      <a:pt x="3061" y="5167"/>
                      <a:pt x="3061" y="5215"/>
                      <a:pt x="3073" y="5263"/>
                    </a:cubicBezTo>
                    <a:lnTo>
                      <a:pt x="2525" y="5679"/>
                    </a:lnTo>
                    <a:lnTo>
                      <a:pt x="1942" y="5263"/>
                    </a:lnTo>
                    <a:cubicBezTo>
                      <a:pt x="1953" y="5215"/>
                      <a:pt x="1953" y="5167"/>
                      <a:pt x="1953" y="5120"/>
                    </a:cubicBezTo>
                    <a:lnTo>
                      <a:pt x="1953" y="4882"/>
                    </a:lnTo>
                    <a:cubicBezTo>
                      <a:pt x="2132" y="4941"/>
                      <a:pt x="2311" y="4989"/>
                      <a:pt x="2501" y="4989"/>
                    </a:cubicBezTo>
                    <a:cubicBezTo>
                      <a:pt x="2704" y="4989"/>
                      <a:pt x="2882" y="4965"/>
                      <a:pt x="3061" y="4882"/>
                    </a:cubicBezTo>
                    <a:close/>
                    <a:moveTo>
                      <a:pt x="2525" y="5679"/>
                    </a:moveTo>
                    <a:cubicBezTo>
                      <a:pt x="2525" y="5685"/>
                      <a:pt x="2519" y="5688"/>
                      <a:pt x="2516" y="5688"/>
                    </a:cubicBezTo>
                    <a:cubicBezTo>
                      <a:pt x="2513" y="5688"/>
                      <a:pt x="2513" y="5685"/>
                      <a:pt x="2525" y="5679"/>
                    </a:cubicBezTo>
                    <a:close/>
                    <a:moveTo>
                      <a:pt x="2501" y="0"/>
                    </a:moveTo>
                    <a:cubicBezTo>
                      <a:pt x="1930" y="0"/>
                      <a:pt x="1453" y="405"/>
                      <a:pt x="1453" y="881"/>
                    </a:cubicBezTo>
                    <a:cubicBezTo>
                      <a:pt x="1453" y="929"/>
                      <a:pt x="1453" y="976"/>
                      <a:pt x="1465" y="1012"/>
                    </a:cubicBezTo>
                    <a:cubicBezTo>
                      <a:pt x="918" y="1357"/>
                      <a:pt x="560" y="1965"/>
                      <a:pt x="560" y="2667"/>
                    </a:cubicBezTo>
                    <a:cubicBezTo>
                      <a:pt x="560" y="3120"/>
                      <a:pt x="715" y="3560"/>
                      <a:pt x="1001" y="3917"/>
                    </a:cubicBezTo>
                    <a:cubicBezTo>
                      <a:pt x="1120" y="4251"/>
                      <a:pt x="1346" y="4524"/>
                      <a:pt x="1632" y="4727"/>
                    </a:cubicBezTo>
                    <a:lnTo>
                      <a:pt x="1632" y="5120"/>
                    </a:lnTo>
                    <a:cubicBezTo>
                      <a:pt x="1632" y="5203"/>
                      <a:pt x="1584" y="5275"/>
                      <a:pt x="1513" y="5298"/>
                    </a:cubicBezTo>
                    <a:lnTo>
                      <a:pt x="418" y="5775"/>
                    </a:lnTo>
                    <a:cubicBezTo>
                      <a:pt x="168" y="5894"/>
                      <a:pt x="1" y="6156"/>
                      <a:pt x="1" y="6418"/>
                    </a:cubicBezTo>
                    <a:lnTo>
                      <a:pt x="1" y="7322"/>
                    </a:lnTo>
                    <a:cubicBezTo>
                      <a:pt x="1" y="7418"/>
                      <a:pt x="84" y="7489"/>
                      <a:pt x="168" y="7489"/>
                    </a:cubicBezTo>
                    <a:cubicBezTo>
                      <a:pt x="263" y="7489"/>
                      <a:pt x="334" y="7418"/>
                      <a:pt x="334" y="7322"/>
                    </a:cubicBezTo>
                    <a:lnTo>
                      <a:pt x="334" y="6418"/>
                    </a:lnTo>
                    <a:cubicBezTo>
                      <a:pt x="334" y="6275"/>
                      <a:pt x="418" y="6132"/>
                      <a:pt x="560" y="6072"/>
                    </a:cubicBezTo>
                    <a:lnTo>
                      <a:pt x="1644" y="5596"/>
                    </a:lnTo>
                    <a:cubicBezTo>
                      <a:pt x="1692" y="5584"/>
                      <a:pt x="1715" y="5560"/>
                      <a:pt x="1751" y="5536"/>
                    </a:cubicBezTo>
                    <a:lnTo>
                      <a:pt x="2299" y="5941"/>
                    </a:lnTo>
                    <a:cubicBezTo>
                      <a:pt x="2358" y="5989"/>
                      <a:pt x="2430" y="6013"/>
                      <a:pt x="2501" y="6013"/>
                    </a:cubicBezTo>
                    <a:cubicBezTo>
                      <a:pt x="2584" y="6013"/>
                      <a:pt x="2656" y="5989"/>
                      <a:pt x="2715" y="5941"/>
                    </a:cubicBezTo>
                    <a:lnTo>
                      <a:pt x="3263" y="5536"/>
                    </a:lnTo>
                    <a:cubicBezTo>
                      <a:pt x="3299" y="5572"/>
                      <a:pt x="3335" y="5584"/>
                      <a:pt x="3370" y="5596"/>
                    </a:cubicBezTo>
                    <a:lnTo>
                      <a:pt x="4454" y="6072"/>
                    </a:lnTo>
                    <a:cubicBezTo>
                      <a:pt x="4585" y="6132"/>
                      <a:pt x="4680" y="6275"/>
                      <a:pt x="4680" y="6418"/>
                    </a:cubicBezTo>
                    <a:lnTo>
                      <a:pt x="4680" y="7322"/>
                    </a:lnTo>
                    <a:cubicBezTo>
                      <a:pt x="4680" y="7418"/>
                      <a:pt x="4751" y="7489"/>
                      <a:pt x="4847" y="7489"/>
                    </a:cubicBezTo>
                    <a:cubicBezTo>
                      <a:pt x="4930" y="7489"/>
                      <a:pt x="5001" y="7418"/>
                      <a:pt x="5001" y="7322"/>
                    </a:cubicBezTo>
                    <a:lnTo>
                      <a:pt x="5001" y="6418"/>
                    </a:lnTo>
                    <a:cubicBezTo>
                      <a:pt x="5001" y="6156"/>
                      <a:pt x="4847" y="5894"/>
                      <a:pt x="4585" y="5775"/>
                    </a:cubicBezTo>
                    <a:lnTo>
                      <a:pt x="3501" y="5298"/>
                    </a:lnTo>
                    <a:cubicBezTo>
                      <a:pt x="3430" y="5275"/>
                      <a:pt x="3382" y="5203"/>
                      <a:pt x="3382" y="5120"/>
                    </a:cubicBezTo>
                    <a:lnTo>
                      <a:pt x="3382" y="4727"/>
                    </a:lnTo>
                    <a:cubicBezTo>
                      <a:pt x="3668" y="4524"/>
                      <a:pt x="3894" y="4251"/>
                      <a:pt x="4013" y="3917"/>
                    </a:cubicBezTo>
                    <a:cubicBezTo>
                      <a:pt x="4287" y="3560"/>
                      <a:pt x="4454" y="3131"/>
                      <a:pt x="4454" y="2667"/>
                    </a:cubicBezTo>
                    <a:cubicBezTo>
                      <a:pt x="4454" y="1965"/>
                      <a:pt x="4097" y="1357"/>
                      <a:pt x="3549" y="1012"/>
                    </a:cubicBezTo>
                    <a:cubicBezTo>
                      <a:pt x="3561" y="976"/>
                      <a:pt x="3561" y="929"/>
                      <a:pt x="3561" y="881"/>
                    </a:cubicBezTo>
                    <a:cubicBezTo>
                      <a:pt x="3561" y="393"/>
                      <a:pt x="3085" y="0"/>
                      <a:pt x="25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89;p39">
                <a:extLst>
                  <a:ext uri="{FF2B5EF4-FFF2-40B4-BE49-F238E27FC236}">
                    <a16:creationId xmlns:a16="http://schemas.microsoft.com/office/drawing/2014/main" id="{05EE77EE-4222-E830-62F5-8EBC82499F13}"/>
                  </a:ext>
                </a:extLst>
              </p:cNvPr>
              <p:cNvSpPr/>
              <p:nvPr/>
            </p:nvSpPr>
            <p:spPr>
              <a:xfrm>
                <a:off x="6753481" y="2168809"/>
                <a:ext cx="10249" cy="38705"/>
              </a:xfrm>
              <a:custGeom>
                <a:avLst/>
                <a:gdLst/>
                <a:ahLst/>
                <a:cxnLst/>
                <a:rect l="l" t="t" r="r" b="b"/>
                <a:pathLst>
                  <a:path w="322" h="1216" extrusionOk="0">
                    <a:moveTo>
                      <a:pt x="167" y="1"/>
                    </a:moveTo>
                    <a:cubicBezTo>
                      <a:pt x="72" y="1"/>
                      <a:pt x="0" y="72"/>
                      <a:pt x="0" y="155"/>
                    </a:cubicBezTo>
                    <a:lnTo>
                      <a:pt x="0" y="1048"/>
                    </a:lnTo>
                    <a:cubicBezTo>
                      <a:pt x="0" y="1144"/>
                      <a:pt x="72" y="1215"/>
                      <a:pt x="167" y="1215"/>
                    </a:cubicBezTo>
                    <a:cubicBezTo>
                      <a:pt x="250" y="1215"/>
                      <a:pt x="322" y="1144"/>
                      <a:pt x="322" y="1048"/>
                    </a:cubicBezTo>
                    <a:lnTo>
                      <a:pt x="322" y="155"/>
                    </a:lnTo>
                    <a:cubicBezTo>
                      <a:pt x="322" y="72"/>
                      <a:pt x="250"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90;p39">
                <a:extLst>
                  <a:ext uri="{FF2B5EF4-FFF2-40B4-BE49-F238E27FC236}">
                    <a16:creationId xmlns:a16="http://schemas.microsoft.com/office/drawing/2014/main" id="{B8FADFC7-8521-9859-934F-CE0A15FB305B}"/>
                  </a:ext>
                </a:extLst>
              </p:cNvPr>
              <p:cNvSpPr/>
              <p:nvPr/>
            </p:nvSpPr>
            <p:spPr>
              <a:xfrm>
                <a:off x="6707614" y="2180173"/>
                <a:ext cx="10631" cy="27342"/>
              </a:xfrm>
              <a:custGeom>
                <a:avLst/>
                <a:gdLst/>
                <a:ahLst/>
                <a:cxnLst/>
                <a:rect l="l" t="t" r="r" b="b"/>
                <a:pathLst>
                  <a:path w="334" h="859" extrusionOk="0">
                    <a:moveTo>
                      <a:pt x="155" y="1"/>
                    </a:moveTo>
                    <a:cubicBezTo>
                      <a:pt x="72" y="1"/>
                      <a:pt x="1" y="72"/>
                      <a:pt x="1" y="156"/>
                    </a:cubicBezTo>
                    <a:lnTo>
                      <a:pt x="1" y="691"/>
                    </a:lnTo>
                    <a:cubicBezTo>
                      <a:pt x="1" y="787"/>
                      <a:pt x="72" y="858"/>
                      <a:pt x="155" y="858"/>
                    </a:cubicBezTo>
                    <a:cubicBezTo>
                      <a:pt x="251" y="858"/>
                      <a:pt x="322" y="787"/>
                      <a:pt x="322" y="691"/>
                    </a:cubicBezTo>
                    <a:lnTo>
                      <a:pt x="322" y="156"/>
                    </a:lnTo>
                    <a:cubicBezTo>
                      <a:pt x="334" y="72"/>
                      <a:pt x="263" y="1"/>
                      <a:pt x="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91;p39">
                <a:extLst>
                  <a:ext uri="{FF2B5EF4-FFF2-40B4-BE49-F238E27FC236}">
                    <a16:creationId xmlns:a16="http://schemas.microsoft.com/office/drawing/2014/main" id="{D86D1B9A-F1EA-CE68-37AF-1DBBFAA8935F}"/>
                  </a:ext>
                </a:extLst>
              </p:cNvPr>
              <p:cNvSpPr/>
              <p:nvPr/>
            </p:nvSpPr>
            <p:spPr>
              <a:xfrm>
                <a:off x="6798966" y="2180173"/>
                <a:ext cx="10249" cy="27342"/>
              </a:xfrm>
              <a:custGeom>
                <a:avLst/>
                <a:gdLst/>
                <a:ahLst/>
                <a:cxnLst/>
                <a:rect l="l" t="t" r="r" b="b"/>
                <a:pathLst>
                  <a:path w="322" h="859" extrusionOk="0">
                    <a:moveTo>
                      <a:pt x="167" y="1"/>
                    </a:moveTo>
                    <a:cubicBezTo>
                      <a:pt x="71" y="1"/>
                      <a:pt x="0" y="72"/>
                      <a:pt x="0" y="156"/>
                    </a:cubicBezTo>
                    <a:lnTo>
                      <a:pt x="0" y="691"/>
                    </a:lnTo>
                    <a:cubicBezTo>
                      <a:pt x="0" y="787"/>
                      <a:pt x="71" y="858"/>
                      <a:pt x="167" y="858"/>
                    </a:cubicBezTo>
                    <a:cubicBezTo>
                      <a:pt x="250" y="858"/>
                      <a:pt x="321" y="787"/>
                      <a:pt x="321" y="691"/>
                    </a:cubicBezTo>
                    <a:lnTo>
                      <a:pt x="321" y="156"/>
                    </a:lnTo>
                    <a:cubicBezTo>
                      <a:pt x="321" y="72"/>
                      <a:pt x="250"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92;p39">
                <a:extLst>
                  <a:ext uri="{FF2B5EF4-FFF2-40B4-BE49-F238E27FC236}">
                    <a16:creationId xmlns:a16="http://schemas.microsoft.com/office/drawing/2014/main" id="{4014FA82-46C6-0740-F572-B335D0CFBF8D}"/>
                  </a:ext>
                </a:extLst>
              </p:cNvPr>
              <p:cNvSpPr/>
              <p:nvPr/>
            </p:nvSpPr>
            <p:spPr>
              <a:xfrm>
                <a:off x="6742118" y="2299949"/>
                <a:ext cx="32976" cy="33008"/>
              </a:xfrm>
              <a:custGeom>
                <a:avLst/>
                <a:gdLst/>
                <a:ahLst/>
                <a:cxnLst/>
                <a:rect l="l" t="t" r="r" b="b"/>
                <a:pathLst>
                  <a:path w="1036" h="1037" extrusionOk="0">
                    <a:moveTo>
                      <a:pt x="524" y="322"/>
                    </a:moveTo>
                    <a:cubicBezTo>
                      <a:pt x="619" y="322"/>
                      <a:pt x="714" y="417"/>
                      <a:pt x="714" y="524"/>
                    </a:cubicBezTo>
                    <a:cubicBezTo>
                      <a:pt x="714"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798" y="0"/>
                      <a:pt x="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93;p39">
                <a:extLst>
                  <a:ext uri="{FF2B5EF4-FFF2-40B4-BE49-F238E27FC236}">
                    <a16:creationId xmlns:a16="http://schemas.microsoft.com/office/drawing/2014/main" id="{F19F7588-CCD4-DF84-02A0-9BAAD38E6EA4}"/>
                  </a:ext>
                </a:extLst>
              </p:cNvPr>
              <p:cNvSpPr/>
              <p:nvPr/>
            </p:nvSpPr>
            <p:spPr>
              <a:xfrm>
                <a:off x="6633705"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8" y="715"/>
                      <a:pt x="322" y="619"/>
                      <a:pt x="322" y="524"/>
                    </a:cubicBezTo>
                    <a:cubicBezTo>
                      <a:pt x="322" y="417"/>
                      <a:pt x="418" y="322"/>
                      <a:pt x="513" y="322"/>
                    </a:cubicBezTo>
                    <a:close/>
                    <a:moveTo>
                      <a:pt x="513" y="0"/>
                    </a:moveTo>
                    <a:cubicBezTo>
                      <a:pt x="239" y="0"/>
                      <a:pt x="1" y="238"/>
                      <a:pt x="1" y="524"/>
                    </a:cubicBezTo>
                    <a:cubicBezTo>
                      <a:pt x="1" y="798"/>
                      <a:pt x="239" y="1036"/>
                      <a:pt x="513" y="1036"/>
                    </a:cubicBezTo>
                    <a:cubicBezTo>
                      <a:pt x="799" y="1036"/>
                      <a:pt x="1037" y="798"/>
                      <a:pt x="1037" y="524"/>
                    </a:cubicBezTo>
                    <a:cubicBezTo>
                      <a:pt x="1037" y="238"/>
                      <a:pt x="799" y="0"/>
                      <a:pt x="5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4;p39">
                <a:extLst>
                  <a:ext uri="{FF2B5EF4-FFF2-40B4-BE49-F238E27FC236}">
                    <a16:creationId xmlns:a16="http://schemas.microsoft.com/office/drawing/2014/main" id="{FD86D017-10A6-51F2-39ED-104A3AFDF864}"/>
                  </a:ext>
                </a:extLst>
              </p:cNvPr>
              <p:cNvSpPr/>
              <p:nvPr/>
            </p:nvSpPr>
            <p:spPr>
              <a:xfrm>
                <a:off x="6850117" y="2299949"/>
                <a:ext cx="33008" cy="33008"/>
              </a:xfrm>
              <a:custGeom>
                <a:avLst/>
                <a:gdLst/>
                <a:ahLst/>
                <a:cxnLst/>
                <a:rect l="l" t="t" r="r" b="b"/>
                <a:pathLst>
                  <a:path w="1037" h="1037" extrusionOk="0">
                    <a:moveTo>
                      <a:pt x="524" y="322"/>
                    </a:moveTo>
                    <a:cubicBezTo>
                      <a:pt x="619" y="322"/>
                      <a:pt x="715" y="417"/>
                      <a:pt x="715" y="524"/>
                    </a:cubicBezTo>
                    <a:cubicBezTo>
                      <a:pt x="715"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822" y="0"/>
                      <a:pt x="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95;p39">
                <a:extLst>
                  <a:ext uri="{FF2B5EF4-FFF2-40B4-BE49-F238E27FC236}">
                    <a16:creationId xmlns:a16="http://schemas.microsoft.com/office/drawing/2014/main" id="{CD594A55-E9D7-6D1F-2E65-18111EF048EE}"/>
                  </a:ext>
                </a:extLst>
              </p:cNvPr>
              <p:cNvSpPr/>
              <p:nvPr/>
            </p:nvSpPr>
            <p:spPr>
              <a:xfrm>
                <a:off x="6664039" y="2219610"/>
                <a:ext cx="188370" cy="73750"/>
              </a:xfrm>
              <a:custGeom>
                <a:avLst/>
                <a:gdLst/>
                <a:ahLst/>
                <a:cxnLst/>
                <a:rect l="l" t="t" r="r" b="b"/>
                <a:pathLst>
                  <a:path w="5918" h="2317" extrusionOk="0">
                    <a:moveTo>
                      <a:pt x="2977" y="0"/>
                    </a:moveTo>
                    <a:cubicBezTo>
                      <a:pt x="2882" y="0"/>
                      <a:pt x="2810" y="83"/>
                      <a:pt x="2810" y="167"/>
                    </a:cubicBezTo>
                    <a:lnTo>
                      <a:pt x="2810" y="369"/>
                    </a:lnTo>
                    <a:lnTo>
                      <a:pt x="1632" y="369"/>
                    </a:lnTo>
                    <a:cubicBezTo>
                      <a:pt x="1405" y="369"/>
                      <a:pt x="1191" y="464"/>
                      <a:pt x="1048" y="667"/>
                    </a:cubicBezTo>
                    <a:lnTo>
                      <a:pt x="60" y="2048"/>
                    </a:lnTo>
                    <a:cubicBezTo>
                      <a:pt x="0" y="2119"/>
                      <a:pt x="24" y="2227"/>
                      <a:pt x="96" y="2286"/>
                    </a:cubicBezTo>
                    <a:cubicBezTo>
                      <a:pt x="125" y="2307"/>
                      <a:pt x="156" y="2316"/>
                      <a:pt x="186" y="2316"/>
                    </a:cubicBezTo>
                    <a:cubicBezTo>
                      <a:pt x="241" y="2316"/>
                      <a:pt x="295" y="2285"/>
                      <a:pt x="334" y="2238"/>
                    </a:cubicBezTo>
                    <a:lnTo>
                      <a:pt x="1334" y="857"/>
                    </a:lnTo>
                    <a:cubicBezTo>
                      <a:pt x="1405" y="750"/>
                      <a:pt x="1512" y="703"/>
                      <a:pt x="1632" y="703"/>
                    </a:cubicBezTo>
                    <a:lnTo>
                      <a:pt x="2810" y="703"/>
                    </a:lnTo>
                    <a:lnTo>
                      <a:pt x="2810" y="1977"/>
                    </a:lnTo>
                    <a:cubicBezTo>
                      <a:pt x="2810" y="2060"/>
                      <a:pt x="2882" y="2131"/>
                      <a:pt x="2977" y="2131"/>
                    </a:cubicBezTo>
                    <a:cubicBezTo>
                      <a:pt x="3060" y="2131"/>
                      <a:pt x="3132" y="2060"/>
                      <a:pt x="3132" y="1977"/>
                    </a:cubicBezTo>
                    <a:lnTo>
                      <a:pt x="3132" y="703"/>
                    </a:lnTo>
                    <a:lnTo>
                      <a:pt x="4310" y="703"/>
                    </a:lnTo>
                    <a:cubicBezTo>
                      <a:pt x="4430" y="703"/>
                      <a:pt x="4549" y="762"/>
                      <a:pt x="4608" y="857"/>
                    </a:cubicBezTo>
                    <a:lnTo>
                      <a:pt x="5608" y="2238"/>
                    </a:lnTo>
                    <a:cubicBezTo>
                      <a:pt x="5632" y="2286"/>
                      <a:pt x="5692" y="2310"/>
                      <a:pt x="5739" y="2310"/>
                    </a:cubicBezTo>
                    <a:cubicBezTo>
                      <a:pt x="5775" y="2310"/>
                      <a:pt x="5811" y="2298"/>
                      <a:pt x="5846" y="2286"/>
                    </a:cubicBezTo>
                    <a:cubicBezTo>
                      <a:pt x="5906" y="2227"/>
                      <a:pt x="5918" y="2119"/>
                      <a:pt x="5870" y="2048"/>
                    </a:cubicBezTo>
                    <a:lnTo>
                      <a:pt x="4882" y="667"/>
                    </a:lnTo>
                    <a:cubicBezTo>
                      <a:pt x="4739" y="488"/>
                      <a:pt x="4537" y="369"/>
                      <a:pt x="4299" y="369"/>
                    </a:cubicBezTo>
                    <a:lnTo>
                      <a:pt x="3132" y="369"/>
                    </a:lnTo>
                    <a:lnTo>
                      <a:pt x="3132" y="167"/>
                    </a:lnTo>
                    <a:cubicBezTo>
                      <a:pt x="3132" y="83"/>
                      <a:pt x="3060" y="0"/>
                      <a:pt x="29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296;p39">
              <a:extLst>
                <a:ext uri="{FF2B5EF4-FFF2-40B4-BE49-F238E27FC236}">
                  <a16:creationId xmlns:a16="http://schemas.microsoft.com/office/drawing/2014/main" id="{372C8DE5-0307-FA36-2F43-2CFEA364FD7E}"/>
                </a:ext>
              </a:extLst>
            </p:cNvPr>
            <p:cNvGrpSpPr/>
            <p:nvPr/>
          </p:nvGrpSpPr>
          <p:grpSpPr>
            <a:xfrm>
              <a:off x="3653841" y="1906529"/>
              <a:ext cx="357129" cy="357512"/>
              <a:chOff x="3235438" y="1970604"/>
              <a:chExt cx="354364" cy="354745"/>
            </a:xfrm>
          </p:grpSpPr>
          <p:sp>
            <p:nvSpPr>
              <p:cNvPr id="110" name="Google Shape;1297;p39">
                <a:extLst>
                  <a:ext uri="{FF2B5EF4-FFF2-40B4-BE49-F238E27FC236}">
                    <a16:creationId xmlns:a16="http://schemas.microsoft.com/office/drawing/2014/main" id="{926DAFF7-E527-070C-D0D4-9D322A033796}"/>
                  </a:ext>
                </a:extLst>
              </p:cNvPr>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98;p39">
                <a:extLst>
                  <a:ext uri="{FF2B5EF4-FFF2-40B4-BE49-F238E27FC236}">
                    <a16:creationId xmlns:a16="http://schemas.microsoft.com/office/drawing/2014/main" id="{AB95E1C3-C7DB-5754-F94A-BE091868FE69}"/>
                  </a:ext>
                </a:extLst>
              </p:cNvPr>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99;p39">
                <a:extLst>
                  <a:ext uri="{FF2B5EF4-FFF2-40B4-BE49-F238E27FC236}">
                    <a16:creationId xmlns:a16="http://schemas.microsoft.com/office/drawing/2014/main" id="{A6901A0D-0A39-4816-DE39-785B1615D968}"/>
                  </a:ext>
                </a:extLst>
              </p:cNvPr>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00;p39">
                <a:extLst>
                  <a:ext uri="{FF2B5EF4-FFF2-40B4-BE49-F238E27FC236}">
                    <a16:creationId xmlns:a16="http://schemas.microsoft.com/office/drawing/2014/main" id="{8F217E55-28AF-B1B9-B868-C63A8B1F7FE5}"/>
                  </a:ext>
                </a:extLst>
              </p:cNvPr>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01;p39">
                <a:extLst>
                  <a:ext uri="{FF2B5EF4-FFF2-40B4-BE49-F238E27FC236}">
                    <a16:creationId xmlns:a16="http://schemas.microsoft.com/office/drawing/2014/main" id="{11CA41A8-1A82-FBC1-5B9C-1B2BEB795264}"/>
                  </a:ext>
                </a:extLst>
              </p:cNvPr>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02;p39">
                <a:extLst>
                  <a:ext uri="{FF2B5EF4-FFF2-40B4-BE49-F238E27FC236}">
                    <a16:creationId xmlns:a16="http://schemas.microsoft.com/office/drawing/2014/main" id="{3086EF19-5FE2-E082-B76D-CD096680D4B2}"/>
                  </a:ext>
                </a:extLst>
              </p:cNvPr>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03;p39">
                <a:extLst>
                  <a:ext uri="{FF2B5EF4-FFF2-40B4-BE49-F238E27FC236}">
                    <a16:creationId xmlns:a16="http://schemas.microsoft.com/office/drawing/2014/main" id="{CC517D6A-1832-4F48-94C6-2DFE7CD724FC}"/>
                  </a:ext>
                </a:extLst>
              </p:cNvPr>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04;p39">
                <a:extLst>
                  <a:ext uri="{FF2B5EF4-FFF2-40B4-BE49-F238E27FC236}">
                    <a16:creationId xmlns:a16="http://schemas.microsoft.com/office/drawing/2014/main" id="{D6861FC2-7681-B31B-BB11-B3D7FD8214E5}"/>
                  </a:ext>
                </a:extLst>
              </p:cNvPr>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05;p39">
                <a:extLst>
                  <a:ext uri="{FF2B5EF4-FFF2-40B4-BE49-F238E27FC236}">
                    <a16:creationId xmlns:a16="http://schemas.microsoft.com/office/drawing/2014/main" id="{B0A74CDD-BF2E-7EA0-5138-A8EFBC39900F}"/>
                  </a:ext>
                </a:extLst>
              </p:cNvPr>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06;p39">
                <a:extLst>
                  <a:ext uri="{FF2B5EF4-FFF2-40B4-BE49-F238E27FC236}">
                    <a16:creationId xmlns:a16="http://schemas.microsoft.com/office/drawing/2014/main" id="{14FEEA5F-98C7-8E2E-819E-6334166E481F}"/>
                  </a:ext>
                </a:extLst>
              </p:cNvPr>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08;p39">
                <a:extLst>
                  <a:ext uri="{FF2B5EF4-FFF2-40B4-BE49-F238E27FC236}">
                    <a16:creationId xmlns:a16="http://schemas.microsoft.com/office/drawing/2014/main" id="{837A6AE5-A0B0-34DF-BC2E-84D7A4273C1B}"/>
                  </a:ext>
                </a:extLst>
              </p:cNvPr>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09;p39">
                <a:extLst>
                  <a:ext uri="{FF2B5EF4-FFF2-40B4-BE49-F238E27FC236}">
                    <a16:creationId xmlns:a16="http://schemas.microsoft.com/office/drawing/2014/main" id="{2B61D127-ABA2-817C-E1A0-E972CFA7DBD4}"/>
                  </a:ext>
                </a:extLst>
              </p:cNvPr>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roup 4">
            <a:extLst>
              <a:ext uri="{FF2B5EF4-FFF2-40B4-BE49-F238E27FC236}">
                <a16:creationId xmlns:a16="http://schemas.microsoft.com/office/drawing/2014/main" id="{9FB1819C-632B-A4A7-CF29-F78F47063F69}"/>
              </a:ext>
            </a:extLst>
          </p:cNvPr>
          <p:cNvGrpSpPr/>
          <p:nvPr/>
        </p:nvGrpSpPr>
        <p:grpSpPr>
          <a:xfrm>
            <a:off x="4893335" y="3065238"/>
            <a:ext cx="715971" cy="655722"/>
            <a:chOff x="3240818" y="1974577"/>
            <a:chExt cx="876527" cy="868832"/>
          </a:xfrm>
        </p:grpSpPr>
        <p:sp>
          <p:nvSpPr>
            <p:cNvPr id="41" name="Oval 40">
              <a:extLst>
                <a:ext uri="{FF2B5EF4-FFF2-40B4-BE49-F238E27FC236}">
                  <a16:creationId xmlns:a16="http://schemas.microsoft.com/office/drawing/2014/main" id="{C3B81F6D-E33D-739D-B29F-6AF1945C2F2B}"/>
                </a:ext>
              </a:extLst>
            </p:cNvPr>
            <p:cNvSpPr/>
            <p:nvPr/>
          </p:nvSpPr>
          <p:spPr>
            <a:xfrm>
              <a:off x="3240818" y="1974577"/>
              <a:ext cx="876527" cy="868832"/>
            </a:xfrm>
            <a:prstGeom prst="ellipse">
              <a:avLst/>
            </a:prstGeom>
            <a:solidFill>
              <a:schemeClr val="tx1"/>
            </a:solidFill>
            <a:ln w="28575">
              <a:no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1">
                    <a:lumMod val="60000"/>
                    <a:lumOff val="40000"/>
                  </a:schemeClr>
                </a:solidFill>
                <a:ea typeface="Roboto Light" panose="02000000000000000000" pitchFamily="2" charset="0"/>
              </a:endParaRPr>
            </a:p>
          </p:txBody>
        </p:sp>
        <p:pic>
          <p:nvPicPr>
            <p:cNvPr id="44" name="Graphic 43" descr="Bank">
              <a:extLst>
                <a:ext uri="{FF2B5EF4-FFF2-40B4-BE49-F238E27FC236}">
                  <a16:creationId xmlns:a16="http://schemas.microsoft.com/office/drawing/2014/main" id="{B2AE1842-9021-DF55-4697-FC0E83B4D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6481" y="2153092"/>
              <a:ext cx="385200" cy="385200"/>
            </a:xfrm>
            <a:prstGeom prst="rect">
              <a:avLst/>
            </a:prstGeom>
          </p:spPr>
        </p:pic>
      </p:grpSp>
      <p:grpSp>
        <p:nvGrpSpPr>
          <p:cNvPr id="6" name="Group 5">
            <a:extLst>
              <a:ext uri="{FF2B5EF4-FFF2-40B4-BE49-F238E27FC236}">
                <a16:creationId xmlns:a16="http://schemas.microsoft.com/office/drawing/2014/main" id="{3B5A2226-5009-9417-6ACE-41ABDA9FE83B}"/>
              </a:ext>
            </a:extLst>
          </p:cNvPr>
          <p:cNvGrpSpPr/>
          <p:nvPr/>
        </p:nvGrpSpPr>
        <p:grpSpPr>
          <a:xfrm>
            <a:off x="6841657" y="3064328"/>
            <a:ext cx="715971" cy="661697"/>
            <a:chOff x="8023945" y="1877639"/>
            <a:chExt cx="954973" cy="931028"/>
          </a:xfrm>
        </p:grpSpPr>
        <p:sp>
          <p:nvSpPr>
            <p:cNvPr id="39" name="Oval 38">
              <a:extLst>
                <a:ext uri="{FF2B5EF4-FFF2-40B4-BE49-F238E27FC236}">
                  <a16:creationId xmlns:a16="http://schemas.microsoft.com/office/drawing/2014/main" id="{86EBD096-C694-AFDB-86FC-C44056D6F57B}"/>
                </a:ext>
              </a:extLst>
            </p:cNvPr>
            <p:cNvSpPr/>
            <p:nvPr/>
          </p:nvSpPr>
          <p:spPr>
            <a:xfrm>
              <a:off x="8023945" y="1877639"/>
              <a:ext cx="954973" cy="931028"/>
            </a:xfrm>
            <a:prstGeom prst="ellipse">
              <a:avLst/>
            </a:prstGeom>
            <a:solidFill>
              <a:schemeClr val="tx1"/>
            </a:solidFill>
            <a:ln w="28575">
              <a:no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ea typeface="Roboto Light" panose="02000000000000000000" pitchFamily="2" charset="0"/>
              </a:endParaRPr>
            </a:p>
          </p:txBody>
        </p:sp>
        <p:pic>
          <p:nvPicPr>
            <p:cNvPr id="3" name="Graphic 2" descr="Modern architecture with solid fill">
              <a:extLst>
                <a:ext uri="{FF2B5EF4-FFF2-40B4-BE49-F238E27FC236}">
                  <a16:creationId xmlns:a16="http://schemas.microsoft.com/office/drawing/2014/main" id="{78099B6C-E68A-FDDF-B3A0-369D6F7483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3694" y="2143348"/>
              <a:ext cx="377002" cy="377002"/>
            </a:xfrm>
            <a:prstGeom prst="rect">
              <a:avLst/>
            </a:prstGeom>
          </p:spPr>
        </p:pic>
      </p:grpSp>
      <p:grpSp>
        <p:nvGrpSpPr>
          <p:cNvPr id="8" name="Group 7">
            <a:extLst>
              <a:ext uri="{FF2B5EF4-FFF2-40B4-BE49-F238E27FC236}">
                <a16:creationId xmlns:a16="http://schemas.microsoft.com/office/drawing/2014/main" id="{D195B25A-BE35-E606-CCD1-DEA44D47973F}"/>
              </a:ext>
            </a:extLst>
          </p:cNvPr>
          <p:cNvGrpSpPr/>
          <p:nvPr/>
        </p:nvGrpSpPr>
        <p:grpSpPr>
          <a:xfrm>
            <a:off x="4898942" y="4993628"/>
            <a:ext cx="715971" cy="655722"/>
            <a:chOff x="1249072" y="5127373"/>
            <a:chExt cx="954973" cy="931028"/>
          </a:xfrm>
        </p:grpSpPr>
        <p:sp>
          <p:nvSpPr>
            <p:cNvPr id="46" name="Oval 45">
              <a:extLst>
                <a:ext uri="{FF2B5EF4-FFF2-40B4-BE49-F238E27FC236}">
                  <a16:creationId xmlns:a16="http://schemas.microsoft.com/office/drawing/2014/main" id="{89B36502-0BF7-0AE3-16F7-B3CD809BC9DF}"/>
                </a:ext>
              </a:extLst>
            </p:cNvPr>
            <p:cNvSpPr/>
            <p:nvPr/>
          </p:nvSpPr>
          <p:spPr>
            <a:xfrm>
              <a:off x="1249072" y="5127373"/>
              <a:ext cx="954973" cy="931028"/>
            </a:xfrm>
            <a:prstGeom prst="ellipse">
              <a:avLst/>
            </a:prstGeom>
            <a:solidFill>
              <a:schemeClr val="tx1"/>
            </a:solidFill>
            <a:ln w="28575">
              <a:no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1">
                    <a:lumMod val="60000"/>
                    <a:lumOff val="40000"/>
                  </a:schemeClr>
                </a:solidFill>
                <a:ea typeface="Roboto Light" panose="02000000000000000000" pitchFamily="2" charset="0"/>
              </a:endParaRPr>
            </a:p>
          </p:txBody>
        </p:sp>
        <p:sp>
          <p:nvSpPr>
            <p:cNvPr id="43" name="Freeform 42">
              <a:extLst>
                <a:ext uri="{FF2B5EF4-FFF2-40B4-BE49-F238E27FC236}">
                  <a16:creationId xmlns:a16="http://schemas.microsoft.com/office/drawing/2014/main" id="{C6CB9A05-7F6F-DDF8-13A3-F4DB835F260E}"/>
                </a:ext>
              </a:extLst>
            </p:cNvPr>
            <p:cNvSpPr/>
            <p:nvPr/>
          </p:nvSpPr>
          <p:spPr>
            <a:xfrm>
              <a:off x="1582662" y="5461068"/>
              <a:ext cx="272773" cy="268908"/>
            </a:xfrm>
            <a:custGeom>
              <a:avLst/>
              <a:gdLst>
                <a:gd name="connsiteX0" fmla="*/ 9186 w 331967"/>
                <a:gd name="connsiteY0" fmla="*/ 313690 h 330247"/>
                <a:gd name="connsiteX1" fmla="*/ 322781 w 331967"/>
                <a:gd name="connsiteY1" fmla="*/ 313690 h 330247"/>
                <a:gd name="connsiteX2" fmla="*/ 324549 w 331967"/>
                <a:gd name="connsiteY2" fmla="*/ 313690 h 330247"/>
                <a:gd name="connsiteX3" fmla="*/ 331920 w 331967"/>
                <a:gd name="connsiteY3" fmla="*/ 322829 h 330247"/>
                <a:gd name="connsiteX4" fmla="*/ 322781 w 331967"/>
                <a:gd name="connsiteY4" fmla="*/ 330200 h 330247"/>
                <a:gd name="connsiteX5" fmla="*/ 9186 w 331967"/>
                <a:gd name="connsiteY5" fmla="*/ 330200 h 330247"/>
                <a:gd name="connsiteX6" fmla="*/ 7418 w 331967"/>
                <a:gd name="connsiteY6" fmla="*/ 330200 h 330247"/>
                <a:gd name="connsiteX7" fmla="*/ 47 w 331967"/>
                <a:gd name="connsiteY7" fmla="*/ 321061 h 330247"/>
                <a:gd name="connsiteX8" fmla="*/ 9186 w 331967"/>
                <a:gd name="connsiteY8" fmla="*/ 313690 h 330247"/>
                <a:gd name="connsiteX9" fmla="*/ 66923 w 331967"/>
                <a:gd name="connsiteY9" fmla="*/ 231141 h 330247"/>
                <a:gd name="connsiteX10" fmla="*/ 66923 w 331967"/>
                <a:gd name="connsiteY10" fmla="*/ 280671 h 330247"/>
                <a:gd name="connsiteX11" fmla="*/ 99943 w 331967"/>
                <a:gd name="connsiteY11" fmla="*/ 280671 h 330247"/>
                <a:gd name="connsiteX12" fmla="*/ 99943 w 331967"/>
                <a:gd name="connsiteY12" fmla="*/ 231141 h 330247"/>
                <a:gd name="connsiteX13" fmla="*/ 248533 w 331967"/>
                <a:gd name="connsiteY13" fmla="*/ 231140 h 330247"/>
                <a:gd name="connsiteX14" fmla="*/ 248533 w 331967"/>
                <a:gd name="connsiteY14" fmla="*/ 280670 h 330247"/>
                <a:gd name="connsiteX15" fmla="*/ 298063 w 331967"/>
                <a:gd name="connsiteY15" fmla="*/ 280670 h 330247"/>
                <a:gd name="connsiteX16" fmla="*/ 298063 w 331967"/>
                <a:gd name="connsiteY16" fmla="*/ 231140 h 330247"/>
                <a:gd name="connsiteX17" fmla="*/ 182493 w 331967"/>
                <a:gd name="connsiteY17" fmla="*/ 231140 h 330247"/>
                <a:gd name="connsiteX18" fmla="*/ 182493 w 331967"/>
                <a:gd name="connsiteY18" fmla="*/ 280670 h 330247"/>
                <a:gd name="connsiteX19" fmla="*/ 232023 w 331967"/>
                <a:gd name="connsiteY19" fmla="*/ 280670 h 330247"/>
                <a:gd name="connsiteX20" fmla="*/ 232023 w 331967"/>
                <a:gd name="connsiteY20" fmla="*/ 231140 h 330247"/>
                <a:gd name="connsiteX21" fmla="*/ 248533 w 331967"/>
                <a:gd name="connsiteY21" fmla="*/ 165100 h 330247"/>
                <a:gd name="connsiteX22" fmla="*/ 248533 w 331967"/>
                <a:gd name="connsiteY22" fmla="*/ 214630 h 330247"/>
                <a:gd name="connsiteX23" fmla="*/ 298063 w 331967"/>
                <a:gd name="connsiteY23" fmla="*/ 214630 h 330247"/>
                <a:gd name="connsiteX24" fmla="*/ 298063 w 331967"/>
                <a:gd name="connsiteY24" fmla="*/ 165100 h 330247"/>
                <a:gd name="connsiteX25" fmla="*/ 182493 w 331967"/>
                <a:gd name="connsiteY25" fmla="*/ 165100 h 330247"/>
                <a:gd name="connsiteX26" fmla="*/ 182493 w 331967"/>
                <a:gd name="connsiteY26" fmla="*/ 214630 h 330247"/>
                <a:gd name="connsiteX27" fmla="*/ 232023 w 331967"/>
                <a:gd name="connsiteY27" fmla="*/ 214630 h 330247"/>
                <a:gd name="connsiteX28" fmla="*/ 232023 w 331967"/>
                <a:gd name="connsiteY28" fmla="*/ 165100 h 330247"/>
                <a:gd name="connsiteX29" fmla="*/ 248533 w 331967"/>
                <a:gd name="connsiteY29" fmla="*/ 99060 h 330247"/>
                <a:gd name="connsiteX30" fmla="*/ 248533 w 331967"/>
                <a:gd name="connsiteY30" fmla="*/ 148590 h 330247"/>
                <a:gd name="connsiteX31" fmla="*/ 298063 w 331967"/>
                <a:gd name="connsiteY31" fmla="*/ 148590 h 330247"/>
                <a:gd name="connsiteX32" fmla="*/ 298063 w 331967"/>
                <a:gd name="connsiteY32" fmla="*/ 99060 h 330247"/>
                <a:gd name="connsiteX33" fmla="*/ 182493 w 331967"/>
                <a:gd name="connsiteY33" fmla="*/ 99060 h 330247"/>
                <a:gd name="connsiteX34" fmla="*/ 182493 w 331967"/>
                <a:gd name="connsiteY34" fmla="*/ 148590 h 330247"/>
                <a:gd name="connsiteX35" fmla="*/ 232023 w 331967"/>
                <a:gd name="connsiteY35" fmla="*/ 148590 h 330247"/>
                <a:gd name="connsiteX36" fmla="*/ 232023 w 331967"/>
                <a:gd name="connsiteY36" fmla="*/ 99060 h 330247"/>
                <a:gd name="connsiteX37" fmla="*/ 165983 w 331967"/>
                <a:gd name="connsiteY37" fmla="*/ 82550 h 330247"/>
                <a:gd name="connsiteX38" fmla="*/ 314573 w 331967"/>
                <a:gd name="connsiteY38" fmla="*/ 82550 h 330247"/>
                <a:gd name="connsiteX39" fmla="*/ 314573 w 331967"/>
                <a:gd name="connsiteY39" fmla="*/ 297180 h 330247"/>
                <a:gd name="connsiteX40" fmla="*/ 165983 w 331967"/>
                <a:gd name="connsiteY40" fmla="*/ 297180 h 330247"/>
                <a:gd name="connsiteX41" fmla="*/ 116453 w 331967"/>
                <a:gd name="connsiteY41" fmla="*/ 16510 h 330247"/>
                <a:gd name="connsiteX42" fmla="*/ 116453 w 331967"/>
                <a:gd name="connsiteY42" fmla="*/ 280671 h 330247"/>
                <a:gd name="connsiteX43" fmla="*/ 132963 w 331967"/>
                <a:gd name="connsiteY43" fmla="*/ 280671 h 330247"/>
                <a:gd name="connsiteX44" fmla="*/ 132963 w 331967"/>
                <a:gd name="connsiteY44" fmla="*/ 16510 h 330247"/>
                <a:gd name="connsiteX45" fmla="*/ 66923 w 331967"/>
                <a:gd name="connsiteY45" fmla="*/ 16510 h 330247"/>
                <a:gd name="connsiteX46" fmla="*/ 66923 w 331967"/>
                <a:gd name="connsiteY46" fmla="*/ 214631 h 330247"/>
                <a:gd name="connsiteX47" fmla="*/ 99943 w 331967"/>
                <a:gd name="connsiteY47" fmla="*/ 214631 h 330247"/>
                <a:gd name="connsiteX48" fmla="*/ 99943 w 331967"/>
                <a:gd name="connsiteY48" fmla="*/ 16510 h 330247"/>
                <a:gd name="connsiteX49" fmla="*/ 33903 w 331967"/>
                <a:gd name="connsiteY49" fmla="*/ 16510 h 330247"/>
                <a:gd name="connsiteX50" fmla="*/ 33903 w 331967"/>
                <a:gd name="connsiteY50" fmla="*/ 280671 h 330247"/>
                <a:gd name="connsiteX51" fmla="*/ 50413 w 331967"/>
                <a:gd name="connsiteY51" fmla="*/ 280671 h 330247"/>
                <a:gd name="connsiteX52" fmla="*/ 50413 w 331967"/>
                <a:gd name="connsiteY52" fmla="*/ 16510 h 330247"/>
                <a:gd name="connsiteX53" fmla="*/ 17393 w 331967"/>
                <a:gd name="connsiteY53" fmla="*/ 0 h 330247"/>
                <a:gd name="connsiteX54" fmla="*/ 149473 w 331967"/>
                <a:gd name="connsiteY54" fmla="*/ 0 h 330247"/>
                <a:gd name="connsiteX55" fmla="*/ 149473 w 331967"/>
                <a:gd name="connsiteY55" fmla="*/ 297181 h 330247"/>
                <a:gd name="connsiteX56" fmla="*/ 17393 w 331967"/>
                <a:gd name="connsiteY56" fmla="*/ 297181 h 33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1967" h="330247">
                  <a:moveTo>
                    <a:pt x="9186" y="313690"/>
                  </a:moveTo>
                  <a:lnTo>
                    <a:pt x="322781" y="313690"/>
                  </a:lnTo>
                  <a:cubicBezTo>
                    <a:pt x="323369" y="313627"/>
                    <a:pt x="323961" y="313627"/>
                    <a:pt x="324549" y="313690"/>
                  </a:cubicBezTo>
                  <a:cubicBezTo>
                    <a:pt x="329108" y="314178"/>
                    <a:pt x="332408" y="318269"/>
                    <a:pt x="331920" y="322829"/>
                  </a:cubicBezTo>
                  <a:cubicBezTo>
                    <a:pt x="331432" y="327388"/>
                    <a:pt x="327340" y="330688"/>
                    <a:pt x="322781" y="330200"/>
                  </a:cubicBezTo>
                  <a:lnTo>
                    <a:pt x="9186" y="330200"/>
                  </a:lnTo>
                  <a:cubicBezTo>
                    <a:pt x="8598" y="330263"/>
                    <a:pt x="8006" y="330263"/>
                    <a:pt x="7418" y="330200"/>
                  </a:cubicBezTo>
                  <a:cubicBezTo>
                    <a:pt x="2859" y="329712"/>
                    <a:pt x="-441" y="325620"/>
                    <a:pt x="47" y="321061"/>
                  </a:cubicBezTo>
                  <a:cubicBezTo>
                    <a:pt x="535" y="316502"/>
                    <a:pt x="4627" y="313202"/>
                    <a:pt x="9186" y="313690"/>
                  </a:cubicBezTo>
                  <a:close/>
                  <a:moveTo>
                    <a:pt x="66923" y="231141"/>
                  </a:moveTo>
                  <a:lnTo>
                    <a:pt x="66923" y="280671"/>
                  </a:lnTo>
                  <a:lnTo>
                    <a:pt x="99943" y="280671"/>
                  </a:lnTo>
                  <a:lnTo>
                    <a:pt x="99943" y="231141"/>
                  </a:lnTo>
                  <a:close/>
                  <a:moveTo>
                    <a:pt x="248533" y="231140"/>
                  </a:moveTo>
                  <a:lnTo>
                    <a:pt x="248533" y="280670"/>
                  </a:lnTo>
                  <a:lnTo>
                    <a:pt x="298063" y="280670"/>
                  </a:lnTo>
                  <a:lnTo>
                    <a:pt x="298063" y="231140"/>
                  </a:lnTo>
                  <a:close/>
                  <a:moveTo>
                    <a:pt x="182493" y="231140"/>
                  </a:moveTo>
                  <a:lnTo>
                    <a:pt x="182493" y="280670"/>
                  </a:lnTo>
                  <a:lnTo>
                    <a:pt x="232023" y="280670"/>
                  </a:lnTo>
                  <a:lnTo>
                    <a:pt x="232023" y="231140"/>
                  </a:lnTo>
                  <a:close/>
                  <a:moveTo>
                    <a:pt x="248533" y="165100"/>
                  </a:moveTo>
                  <a:lnTo>
                    <a:pt x="248533" y="214630"/>
                  </a:lnTo>
                  <a:lnTo>
                    <a:pt x="298063" y="214630"/>
                  </a:lnTo>
                  <a:lnTo>
                    <a:pt x="298063" y="165100"/>
                  </a:lnTo>
                  <a:close/>
                  <a:moveTo>
                    <a:pt x="182493" y="165100"/>
                  </a:moveTo>
                  <a:lnTo>
                    <a:pt x="182493" y="214630"/>
                  </a:lnTo>
                  <a:lnTo>
                    <a:pt x="232023" y="214630"/>
                  </a:lnTo>
                  <a:lnTo>
                    <a:pt x="232023" y="165100"/>
                  </a:lnTo>
                  <a:close/>
                  <a:moveTo>
                    <a:pt x="248533" y="99060"/>
                  </a:moveTo>
                  <a:lnTo>
                    <a:pt x="248533" y="148590"/>
                  </a:lnTo>
                  <a:lnTo>
                    <a:pt x="298063" y="148590"/>
                  </a:lnTo>
                  <a:lnTo>
                    <a:pt x="298063" y="99060"/>
                  </a:lnTo>
                  <a:close/>
                  <a:moveTo>
                    <a:pt x="182493" y="99060"/>
                  </a:moveTo>
                  <a:lnTo>
                    <a:pt x="182493" y="148590"/>
                  </a:lnTo>
                  <a:lnTo>
                    <a:pt x="232023" y="148590"/>
                  </a:lnTo>
                  <a:lnTo>
                    <a:pt x="232023" y="99060"/>
                  </a:lnTo>
                  <a:close/>
                  <a:moveTo>
                    <a:pt x="165983" y="82550"/>
                  </a:moveTo>
                  <a:lnTo>
                    <a:pt x="314573" y="82550"/>
                  </a:lnTo>
                  <a:lnTo>
                    <a:pt x="314573" y="297180"/>
                  </a:lnTo>
                  <a:lnTo>
                    <a:pt x="165983" y="297180"/>
                  </a:lnTo>
                  <a:close/>
                  <a:moveTo>
                    <a:pt x="116453" y="16510"/>
                  </a:moveTo>
                  <a:lnTo>
                    <a:pt x="116453" y="280671"/>
                  </a:lnTo>
                  <a:lnTo>
                    <a:pt x="132963" y="280671"/>
                  </a:lnTo>
                  <a:lnTo>
                    <a:pt x="132963" y="16510"/>
                  </a:lnTo>
                  <a:close/>
                  <a:moveTo>
                    <a:pt x="66923" y="16510"/>
                  </a:moveTo>
                  <a:lnTo>
                    <a:pt x="66923" y="214631"/>
                  </a:lnTo>
                  <a:lnTo>
                    <a:pt x="99943" y="214631"/>
                  </a:lnTo>
                  <a:lnTo>
                    <a:pt x="99943" y="16510"/>
                  </a:lnTo>
                  <a:close/>
                  <a:moveTo>
                    <a:pt x="33903" y="16510"/>
                  </a:moveTo>
                  <a:lnTo>
                    <a:pt x="33903" y="280671"/>
                  </a:lnTo>
                  <a:lnTo>
                    <a:pt x="50413" y="280671"/>
                  </a:lnTo>
                  <a:lnTo>
                    <a:pt x="50413" y="16510"/>
                  </a:lnTo>
                  <a:close/>
                  <a:moveTo>
                    <a:pt x="17393" y="0"/>
                  </a:moveTo>
                  <a:lnTo>
                    <a:pt x="149473" y="0"/>
                  </a:lnTo>
                  <a:lnTo>
                    <a:pt x="149473" y="297181"/>
                  </a:lnTo>
                  <a:lnTo>
                    <a:pt x="17393" y="297181"/>
                  </a:lnTo>
                  <a:close/>
                </a:path>
              </a:pathLst>
            </a:custGeom>
            <a:solidFill>
              <a:schemeClr val="bg1">
                <a:lumMod val="95000"/>
              </a:schemeClr>
            </a:solidFill>
            <a:ln w="9253" cap="flat">
              <a:noFill/>
              <a:prstDash val="solid"/>
              <a:miter/>
            </a:ln>
          </p:spPr>
          <p:txBody>
            <a:bodyPr rtlCol="0" anchor="ctr"/>
            <a:lstStyle/>
            <a:p>
              <a:endParaRPr lang="en-US" b="1"/>
            </a:p>
          </p:txBody>
        </p:sp>
      </p:grpSp>
      <p:grpSp>
        <p:nvGrpSpPr>
          <p:cNvPr id="9" name="Group 8">
            <a:extLst>
              <a:ext uri="{FF2B5EF4-FFF2-40B4-BE49-F238E27FC236}">
                <a16:creationId xmlns:a16="http://schemas.microsoft.com/office/drawing/2014/main" id="{9F7FDB8F-B165-62F1-7A53-227E6C754D84}"/>
              </a:ext>
            </a:extLst>
          </p:cNvPr>
          <p:cNvGrpSpPr/>
          <p:nvPr/>
        </p:nvGrpSpPr>
        <p:grpSpPr>
          <a:xfrm>
            <a:off x="6842223" y="4992736"/>
            <a:ext cx="671764" cy="655722"/>
            <a:chOff x="8378688" y="5141198"/>
            <a:chExt cx="954974" cy="946404"/>
          </a:xfrm>
        </p:grpSpPr>
        <p:sp>
          <p:nvSpPr>
            <p:cNvPr id="37" name="Oval 36">
              <a:extLst>
                <a:ext uri="{FF2B5EF4-FFF2-40B4-BE49-F238E27FC236}">
                  <a16:creationId xmlns:a16="http://schemas.microsoft.com/office/drawing/2014/main" id="{40C7049F-F952-5069-CE53-79F8D7EEFDE4}"/>
                </a:ext>
              </a:extLst>
            </p:cNvPr>
            <p:cNvSpPr/>
            <p:nvPr/>
          </p:nvSpPr>
          <p:spPr>
            <a:xfrm>
              <a:off x="8378688" y="5141198"/>
              <a:ext cx="954974" cy="946404"/>
            </a:xfrm>
            <a:prstGeom prst="ellipse">
              <a:avLst/>
            </a:prstGeom>
            <a:solidFill>
              <a:schemeClr val="tx1"/>
            </a:solidFill>
            <a:ln w="28575">
              <a:no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ea typeface="Roboto Light" panose="02000000000000000000" pitchFamily="2" charset="0"/>
              </a:endParaRPr>
            </a:p>
          </p:txBody>
        </p:sp>
        <p:pic>
          <p:nvPicPr>
            <p:cNvPr id="45" name="Graphic 44" descr="Factory">
              <a:extLst>
                <a:ext uri="{FF2B5EF4-FFF2-40B4-BE49-F238E27FC236}">
                  <a16:creationId xmlns:a16="http://schemas.microsoft.com/office/drawing/2014/main" id="{2E33B511-92C0-05D8-F407-EECF0A8B16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7427" y="5393417"/>
              <a:ext cx="403200" cy="403200"/>
            </a:xfrm>
            <a:prstGeom prst="rect">
              <a:avLst/>
            </a:prstGeom>
          </p:spPr>
        </p:pic>
      </p:grpSp>
      <p:pic>
        <p:nvPicPr>
          <p:cNvPr id="26" name="Picture 25">
            <a:extLst>
              <a:ext uri="{FF2B5EF4-FFF2-40B4-BE49-F238E27FC236}">
                <a16:creationId xmlns:a16="http://schemas.microsoft.com/office/drawing/2014/main" id="{2010D12C-4A3D-869D-05BC-BDEBC6BE4AD6}"/>
              </a:ext>
            </a:extLst>
          </p:cNvPr>
          <p:cNvPicPr>
            <a:picLocks noChangeAspect="1"/>
          </p:cNvPicPr>
          <p:nvPr/>
        </p:nvPicPr>
        <p:blipFill rotWithShape="1">
          <a:blip r:embed="rId9"/>
          <a:srcRect l="30702" t="8985" r="30585" b="8980"/>
          <a:stretch/>
        </p:blipFill>
        <p:spPr>
          <a:xfrm>
            <a:off x="5973271" y="4241260"/>
            <a:ext cx="393152" cy="361711"/>
          </a:xfrm>
          <a:prstGeom prst="ellipse">
            <a:avLst/>
          </a:prstGeom>
        </p:spPr>
      </p:pic>
      <p:sp>
        <p:nvSpPr>
          <p:cNvPr id="86" name="TextBox 85">
            <a:extLst>
              <a:ext uri="{FF2B5EF4-FFF2-40B4-BE49-F238E27FC236}">
                <a16:creationId xmlns:a16="http://schemas.microsoft.com/office/drawing/2014/main" id="{05866532-EEA4-994C-88F8-BAD2A853DB88}"/>
              </a:ext>
            </a:extLst>
          </p:cNvPr>
          <p:cNvSpPr txBox="1"/>
          <p:nvPr/>
        </p:nvSpPr>
        <p:spPr>
          <a:xfrm>
            <a:off x="521019" y="532180"/>
            <a:ext cx="4273734" cy="707886"/>
          </a:xfrm>
          <a:prstGeom prst="rect">
            <a:avLst/>
          </a:prstGeom>
          <a:noFill/>
        </p:spPr>
        <p:txBody>
          <a:bodyPr wrap="none" rtlCol="0">
            <a:spAutoFit/>
          </a:bodyPr>
          <a:lstStyle/>
          <a:p>
            <a:r>
              <a:rPr lang="en-US" altLang="zh-CN" sz="4000" b="1">
                <a:solidFill>
                  <a:schemeClr val="accent1"/>
                </a:solidFill>
                <a:latin typeface="+mj-lt"/>
              </a:rPr>
              <a:t>BUSINESS</a:t>
            </a:r>
            <a:r>
              <a:rPr lang="zh-CN" altLang="en-US" sz="4000" b="1">
                <a:solidFill>
                  <a:schemeClr val="accent1"/>
                </a:solidFill>
                <a:latin typeface="+mj-lt"/>
              </a:rPr>
              <a:t> </a:t>
            </a:r>
            <a:r>
              <a:rPr lang="en-US" altLang="zh-CN" sz="4000" b="1">
                <a:solidFill>
                  <a:schemeClr val="accent1"/>
                </a:solidFill>
                <a:latin typeface="+mj-lt"/>
              </a:rPr>
              <a:t>USE</a:t>
            </a:r>
            <a:r>
              <a:rPr lang="zh-CN" altLang="en-US" sz="4000" b="1">
                <a:solidFill>
                  <a:schemeClr val="accent1"/>
                </a:solidFill>
                <a:latin typeface="+mj-lt"/>
              </a:rPr>
              <a:t> </a:t>
            </a:r>
            <a:r>
              <a:rPr lang="en-US" altLang="zh-CN" sz="4000" b="1">
                <a:solidFill>
                  <a:schemeClr val="accent1"/>
                </a:solidFill>
                <a:latin typeface="+mj-lt"/>
              </a:rPr>
              <a:t>CASE</a:t>
            </a:r>
            <a:endParaRPr lang="en-US" sz="4000" b="1">
              <a:solidFill>
                <a:schemeClr val="accent1"/>
              </a:solidFill>
              <a:latin typeface="+mj-lt"/>
            </a:endParaRPr>
          </a:p>
        </p:txBody>
      </p:sp>
    </p:spTree>
    <p:extLst>
      <p:ext uri="{BB962C8B-B14F-4D97-AF65-F5344CB8AC3E}">
        <p14:creationId xmlns:p14="http://schemas.microsoft.com/office/powerpoint/2010/main" val="2297726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483F2B-D714-9F93-F22E-82327E879295}"/>
              </a:ext>
            </a:extLst>
          </p:cNvPr>
          <p:cNvSpPr txBox="1"/>
          <p:nvPr/>
        </p:nvSpPr>
        <p:spPr>
          <a:xfrm>
            <a:off x="-5899355" y="-2064774"/>
            <a:ext cx="184731" cy="369332"/>
          </a:xfrm>
          <a:prstGeom prst="rect">
            <a:avLst/>
          </a:prstGeom>
          <a:noFill/>
        </p:spPr>
        <p:txBody>
          <a:bodyPr wrap="none" rtlCol="0">
            <a:spAutoFit/>
          </a:bodyPr>
          <a:lstStyle/>
          <a:p>
            <a:endParaRPr lang="en-US"/>
          </a:p>
        </p:txBody>
      </p:sp>
      <p:sp>
        <p:nvSpPr>
          <p:cNvPr id="122" name="TextBox 121">
            <a:extLst>
              <a:ext uri="{FF2B5EF4-FFF2-40B4-BE49-F238E27FC236}">
                <a16:creationId xmlns:a16="http://schemas.microsoft.com/office/drawing/2014/main" id="{15254B4C-4534-B506-94DF-94F039468EE8}"/>
              </a:ext>
            </a:extLst>
          </p:cNvPr>
          <p:cNvSpPr txBox="1"/>
          <p:nvPr/>
        </p:nvSpPr>
        <p:spPr>
          <a:xfrm>
            <a:off x="521019" y="1188787"/>
            <a:ext cx="3061795" cy="338554"/>
          </a:xfrm>
          <a:prstGeom prst="rect">
            <a:avLst/>
          </a:prstGeom>
          <a:noFill/>
        </p:spPr>
        <p:txBody>
          <a:bodyPr wrap="square" lIns="91440" tIns="45720" rIns="91440" bIns="45720" rtlCol="0" anchor="t">
            <a:spAutoFit/>
          </a:bodyPr>
          <a:lstStyle/>
          <a:p>
            <a:r>
              <a:rPr lang="en-US" sz="1600" b="1">
                <a:latin typeface="+mj-lt"/>
              </a:rPr>
              <a:t>Datasets </a:t>
            </a:r>
            <a:r>
              <a:rPr lang="en-US" altLang="zh-CN" sz="1600" b="1">
                <a:latin typeface="+mj-lt"/>
              </a:rPr>
              <a:t>U</a:t>
            </a:r>
            <a:r>
              <a:rPr lang="en-US" sz="1600" b="1">
                <a:latin typeface="+mj-lt"/>
              </a:rPr>
              <a:t>sed for </a:t>
            </a:r>
            <a:r>
              <a:rPr lang="en-US" altLang="zh-CN" sz="1600" b="1">
                <a:latin typeface="+mj-lt"/>
              </a:rPr>
              <a:t>A</a:t>
            </a:r>
            <a:r>
              <a:rPr lang="en-US" sz="1600" b="1">
                <a:latin typeface="+mj-lt"/>
              </a:rPr>
              <a:t>nalysis</a:t>
            </a:r>
          </a:p>
        </p:txBody>
      </p:sp>
      <p:grpSp>
        <p:nvGrpSpPr>
          <p:cNvPr id="7" name="Group 6">
            <a:extLst>
              <a:ext uri="{FF2B5EF4-FFF2-40B4-BE49-F238E27FC236}">
                <a16:creationId xmlns:a16="http://schemas.microsoft.com/office/drawing/2014/main" id="{DBF0E809-E6C1-62E9-3464-FF3BF53FD719}"/>
              </a:ext>
            </a:extLst>
          </p:cNvPr>
          <p:cNvGrpSpPr/>
          <p:nvPr/>
        </p:nvGrpSpPr>
        <p:grpSpPr>
          <a:xfrm>
            <a:off x="6630217" y="2670263"/>
            <a:ext cx="5481389" cy="2180938"/>
            <a:chOff x="6586046" y="3152014"/>
            <a:chExt cx="5661670" cy="2331948"/>
          </a:xfrm>
        </p:grpSpPr>
        <p:sp>
          <p:nvSpPr>
            <p:cNvPr id="117" name="TextBox 116">
              <a:extLst>
                <a:ext uri="{FF2B5EF4-FFF2-40B4-BE49-F238E27FC236}">
                  <a16:creationId xmlns:a16="http://schemas.microsoft.com/office/drawing/2014/main" id="{2DEDD7F1-6366-0527-4826-FA9013F0251D}"/>
                </a:ext>
              </a:extLst>
            </p:cNvPr>
            <p:cNvSpPr txBox="1"/>
            <p:nvPr/>
          </p:nvSpPr>
          <p:spPr>
            <a:xfrm>
              <a:off x="9481858" y="3727594"/>
              <a:ext cx="1539710" cy="427814"/>
            </a:xfrm>
            <a:prstGeom prst="rect">
              <a:avLst/>
            </a:prstGeom>
            <a:noFill/>
          </p:spPr>
          <p:txBody>
            <a:bodyPr wrap="square" rtlCol="0">
              <a:spAutoFit/>
            </a:bodyPr>
            <a:lstStyle/>
            <a:p>
              <a:r>
                <a:rPr lang="en-US" sz="1000"/>
                <a:t>                  …</a:t>
              </a:r>
            </a:p>
            <a:p>
              <a:r>
                <a:rPr lang="en-US" sz="1000"/>
                <a:t>(8 major components)</a:t>
              </a:r>
            </a:p>
          </p:txBody>
        </p:sp>
        <p:grpSp>
          <p:nvGrpSpPr>
            <p:cNvPr id="116" name="Group 115">
              <a:extLst>
                <a:ext uri="{FF2B5EF4-FFF2-40B4-BE49-F238E27FC236}">
                  <a16:creationId xmlns:a16="http://schemas.microsoft.com/office/drawing/2014/main" id="{8FDEAD75-3833-9730-DECF-D95E52D4C29C}"/>
                </a:ext>
              </a:extLst>
            </p:cNvPr>
            <p:cNvGrpSpPr/>
            <p:nvPr/>
          </p:nvGrpSpPr>
          <p:grpSpPr>
            <a:xfrm>
              <a:off x="6586046" y="3152014"/>
              <a:ext cx="5661670" cy="2331948"/>
              <a:chOff x="3030071" y="2150978"/>
              <a:chExt cx="6184496" cy="2234725"/>
            </a:xfrm>
          </p:grpSpPr>
          <p:grpSp>
            <p:nvGrpSpPr>
              <p:cNvPr id="9" name="Group 8">
                <a:extLst>
                  <a:ext uri="{FF2B5EF4-FFF2-40B4-BE49-F238E27FC236}">
                    <a16:creationId xmlns:a16="http://schemas.microsoft.com/office/drawing/2014/main" id="{92E8ECEC-BCCD-797B-DA1D-2C54E085A698}"/>
                  </a:ext>
                </a:extLst>
              </p:cNvPr>
              <p:cNvGrpSpPr/>
              <p:nvPr/>
            </p:nvGrpSpPr>
            <p:grpSpPr>
              <a:xfrm>
                <a:off x="3030071" y="2150978"/>
                <a:ext cx="6184496" cy="2234725"/>
                <a:chOff x="2676941" y="2454895"/>
                <a:chExt cx="6184496" cy="2234725"/>
              </a:xfrm>
            </p:grpSpPr>
            <p:grpSp>
              <p:nvGrpSpPr>
                <p:cNvPr id="3" name="Group 2">
                  <a:extLst>
                    <a:ext uri="{FF2B5EF4-FFF2-40B4-BE49-F238E27FC236}">
                      <a16:creationId xmlns:a16="http://schemas.microsoft.com/office/drawing/2014/main" id="{09AF4851-C521-702B-841C-580E3111F6B1}"/>
                    </a:ext>
                  </a:extLst>
                </p:cNvPr>
                <p:cNvGrpSpPr/>
                <p:nvPr/>
              </p:nvGrpSpPr>
              <p:grpSpPr>
                <a:xfrm>
                  <a:off x="2676941" y="2454895"/>
                  <a:ext cx="6184496" cy="2234725"/>
                  <a:chOff x="850204" y="2002033"/>
                  <a:chExt cx="8056577" cy="2781469"/>
                </a:xfrm>
              </p:grpSpPr>
              <p:grpSp>
                <p:nvGrpSpPr>
                  <p:cNvPr id="24" name="Google Shape;504;p17">
                    <a:extLst>
                      <a:ext uri="{FF2B5EF4-FFF2-40B4-BE49-F238E27FC236}">
                        <a16:creationId xmlns:a16="http://schemas.microsoft.com/office/drawing/2014/main" id="{5AC3B589-675E-0D8C-8A24-082AC6AE1BB5}"/>
                      </a:ext>
                    </a:extLst>
                  </p:cNvPr>
                  <p:cNvGrpSpPr/>
                  <p:nvPr/>
                </p:nvGrpSpPr>
                <p:grpSpPr>
                  <a:xfrm>
                    <a:off x="1052113" y="3791094"/>
                    <a:ext cx="127075" cy="739336"/>
                    <a:chOff x="1052109" y="3791094"/>
                    <a:chExt cx="127075" cy="739336"/>
                  </a:xfrm>
                </p:grpSpPr>
                <p:sp>
                  <p:nvSpPr>
                    <p:cNvPr id="25" name="Google Shape;505;p17">
                      <a:extLst>
                        <a:ext uri="{FF2B5EF4-FFF2-40B4-BE49-F238E27FC236}">
                          <a16:creationId xmlns:a16="http://schemas.microsoft.com/office/drawing/2014/main" id="{B07A55EC-9B23-0E32-15C9-0E0F45119CEF}"/>
                        </a:ext>
                      </a:extLst>
                    </p:cNvPr>
                    <p:cNvSpPr/>
                    <p:nvPr/>
                  </p:nvSpPr>
                  <p:spPr>
                    <a:xfrm>
                      <a:off x="1069342" y="3808796"/>
                      <a:ext cx="90771" cy="705773"/>
                    </a:xfrm>
                    <a:custGeom>
                      <a:avLst/>
                      <a:gdLst/>
                      <a:ahLst/>
                      <a:cxnLst/>
                      <a:rect l="l" t="t" r="r" b="b"/>
                      <a:pathLst>
                        <a:path w="2323" h="18062" fill="none" extrusionOk="0">
                          <a:moveTo>
                            <a:pt x="2322" y="18062"/>
                          </a:moveTo>
                          <a:lnTo>
                            <a:pt x="2322" y="18062"/>
                          </a:lnTo>
                          <a:cubicBezTo>
                            <a:pt x="1048" y="18062"/>
                            <a:pt x="0" y="17026"/>
                            <a:pt x="0" y="15740"/>
                          </a:cubicBezTo>
                          <a:lnTo>
                            <a:pt x="0"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6;p17">
                      <a:extLst>
                        <a:ext uri="{FF2B5EF4-FFF2-40B4-BE49-F238E27FC236}">
                          <a16:creationId xmlns:a16="http://schemas.microsoft.com/office/drawing/2014/main" id="{D3A3083A-7EA1-B7C0-D6D6-F45E219D149C}"/>
                        </a:ext>
                      </a:extLst>
                    </p:cNvPr>
                    <p:cNvSpPr/>
                    <p:nvPr/>
                  </p:nvSpPr>
                  <p:spPr>
                    <a:xfrm>
                      <a:off x="1052109" y="3791094"/>
                      <a:ext cx="34933" cy="34933"/>
                    </a:xfrm>
                    <a:custGeom>
                      <a:avLst/>
                      <a:gdLst/>
                      <a:ahLst/>
                      <a:cxnLst/>
                      <a:rect l="l" t="t" r="r" b="b"/>
                      <a:pathLst>
                        <a:path w="894" h="894" extrusionOk="0">
                          <a:moveTo>
                            <a:pt x="441" y="1"/>
                          </a:moveTo>
                          <a:cubicBezTo>
                            <a:pt x="203" y="1"/>
                            <a:pt x="1" y="203"/>
                            <a:pt x="1" y="441"/>
                          </a:cubicBezTo>
                          <a:cubicBezTo>
                            <a:pt x="1" y="691"/>
                            <a:pt x="203" y="894"/>
                            <a:pt x="441" y="894"/>
                          </a:cubicBezTo>
                          <a:cubicBezTo>
                            <a:pt x="692" y="894"/>
                            <a:pt x="894" y="691"/>
                            <a:pt x="894" y="441"/>
                          </a:cubicBezTo>
                          <a:cubicBezTo>
                            <a:pt x="894" y="203"/>
                            <a:pt x="692"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7;p17">
                      <a:extLst>
                        <a:ext uri="{FF2B5EF4-FFF2-40B4-BE49-F238E27FC236}">
                          <a16:creationId xmlns:a16="http://schemas.microsoft.com/office/drawing/2014/main" id="{BE8CD5DC-466D-05BF-994C-AC09D81F2E4F}"/>
                        </a:ext>
                      </a:extLst>
                    </p:cNvPr>
                    <p:cNvSpPr/>
                    <p:nvPr/>
                  </p:nvSpPr>
                  <p:spPr>
                    <a:xfrm>
                      <a:off x="1144251" y="4495497"/>
                      <a:ext cx="34933" cy="34933"/>
                    </a:xfrm>
                    <a:custGeom>
                      <a:avLst/>
                      <a:gdLst/>
                      <a:ahLst/>
                      <a:cxnLst/>
                      <a:rect l="l" t="t" r="r" b="b"/>
                      <a:pathLst>
                        <a:path w="894" h="894" extrusionOk="0">
                          <a:moveTo>
                            <a:pt x="453" y="1"/>
                          </a:moveTo>
                          <a:cubicBezTo>
                            <a:pt x="203" y="1"/>
                            <a:pt x="0" y="203"/>
                            <a:pt x="0" y="441"/>
                          </a:cubicBezTo>
                          <a:cubicBezTo>
                            <a:pt x="0" y="691"/>
                            <a:pt x="203" y="894"/>
                            <a:pt x="453" y="894"/>
                          </a:cubicBezTo>
                          <a:cubicBezTo>
                            <a:pt x="703" y="894"/>
                            <a:pt x="893" y="691"/>
                            <a:pt x="893" y="441"/>
                          </a:cubicBezTo>
                          <a:cubicBezTo>
                            <a:pt x="893" y="203"/>
                            <a:pt x="703"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508;p17">
                    <a:extLst>
                      <a:ext uri="{FF2B5EF4-FFF2-40B4-BE49-F238E27FC236}">
                        <a16:creationId xmlns:a16="http://schemas.microsoft.com/office/drawing/2014/main" id="{B2FE24B9-9F1A-CA23-1F91-267AB017AC3D}"/>
                      </a:ext>
                    </a:extLst>
                  </p:cNvPr>
                  <p:cNvGrpSpPr/>
                  <p:nvPr/>
                </p:nvGrpSpPr>
                <p:grpSpPr>
                  <a:xfrm>
                    <a:off x="3683016" y="3791094"/>
                    <a:ext cx="166083" cy="739336"/>
                    <a:chOff x="3683012" y="3791094"/>
                    <a:chExt cx="166083" cy="739336"/>
                  </a:xfrm>
                </p:grpSpPr>
                <p:sp>
                  <p:nvSpPr>
                    <p:cNvPr id="31" name="Google Shape;509;p17">
                      <a:extLst>
                        <a:ext uri="{FF2B5EF4-FFF2-40B4-BE49-F238E27FC236}">
                          <a16:creationId xmlns:a16="http://schemas.microsoft.com/office/drawing/2014/main" id="{C05D3615-D3EE-675E-4086-2136289D7F39}"/>
                        </a:ext>
                      </a:extLst>
                    </p:cNvPr>
                    <p:cNvSpPr/>
                    <p:nvPr/>
                  </p:nvSpPr>
                  <p:spPr>
                    <a:xfrm>
                      <a:off x="3719965" y="3808796"/>
                      <a:ext cx="90770" cy="705772"/>
                    </a:xfrm>
                    <a:custGeom>
                      <a:avLst/>
                      <a:gdLst/>
                      <a:ahLst/>
                      <a:cxnLst/>
                      <a:rect l="l" t="t" r="r" b="b"/>
                      <a:pathLst>
                        <a:path w="2323" h="18062" fill="none" extrusionOk="0">
                          <a:moveTo>
                            <a:pt x="2323" y="18062"/>
                          </a:moveTo>
                          <a:lnTo>
                            <a:pt x="2323" y="18062"/>
                          </a:lnTo>
                          <a:cubicBezTo>
                            <a:pt x="1037" y="18062"/>
                            <a:pt x="1" y="17026"/>
                            <a:pt x="1" y="15740"/>
                          </a:cubicBezTo>
                          <a:lnTo>
                            <a:pt x="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0;p17">
                      <a:extLst>
                        <a:ext uri="{FF2B5EF4-FFF2-40B4-BE49-F238E27FC236}">
                          <a16:creationId xmlns:a16="http://schemas.microsoft.com/office/drawing/2014/main" id="{EE47B29C-FA04-1BCE-F14C-09624C8252FE}"/>
                        </a:ext>
                      </a:extLst>
                    </p:cNvPr>
                    <p:cNvSpPr/>
                    <p:nvPr/>
                  </p:nvSpPr>
                  <p:spPr>
                    <a:xfrm>
                      <a:off x="3683012" y="3791094"/>
                      <a:ext cx="34933" cy="34933"/>
                    </a:xfrm>
                    <a:custGeom>
                      <a:avLst/>
                      <a:gdLst/>
                      <a:ahLst/>
                      <a:cxnLst/>
                      <a:rect l="l" t="t" r="r" b="b"/>
                      <a:pathLst>
                        <a:path w="894" h="894" extrusionOk="0">
                          <a:moveTo>
                            <a:pt x="453" y="1"/>
                          </a:moveTo>
                          <a:cubicBezTo>
                            <a:pt x="203" y="1"/>
                            <a:pt x="0" y="203"/>
                            <a:pt x="0" y="441"/>
                          </a:cubicBezTo>
                          <a:cubicBezTo>
                            <a:pt x="0" y="691"/>
                            <a:pt x="203" y="894"/>
                            <a:pt x="453" y="894"/>
                          </a:cubicBezTo>
                          <a:cubicBezTo>
                            <a:pt x="691" y="894"/>
                            <a:pt x="893" y="691"/>
                            <a:pt x="893" y="441"/>
                          </a:cubicBezTo>
                          <a:cubicBezTo>
                            <a:pt x="893" y="203"/>
                            <a:pt x="691"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11;p17">
                      <a:extLst>
                        <a:ext uri="{FF2B5EF4-FFF2-40B4-BE49-F238E27FC236}">
                          <a16:creationId xmlns:a16="http://schemas.microsoft.com/office/drawing/2014/main" id="{5D1C86EA-E047-4D25-97A2-71295756BD47}"/>
                        </a:ext>
                      </a:extLst>
                    </p:cNvPr>
                    <p:cNvSpPr/>
                    <p:nvPr/>
                  </p:nvSpPr>
                  <p:spPr>
                    <a:xfrm>
                      <a:off x="3814162" y="4495497"/>
                      <a:ext cx="34933" cy="34933"/>
                    </a:xfrm>
                    <a:custGeom>
                      <a:avLst/>
                      <a:gdLst/>
                      <a:ahLst/>
                      <a:cxnLst/>
                      <a:rect l="l" t="t" r="r" b="b"/>
                      <a:pathLst>
                        <a:path w="894" h="894" extrusionOk="0">
                          <a:moveTo>
                            <a:pt x="441" y="1"/>
                          </a:moveTo>
                          <a:cubicBezTo>
                            <a:pt x="203" y="1"/>
                            <a:pt x="1" y="203"/>
                            <a:pt x="1" y="441"/>
                          </a:cubicBezTo>
                          <a:cubicBezTo>
                            <a:pt x="1" y="691"/>
                            <a:pt x="203" y="894"/>
                            <a:pt x="441" y="894"/>
                          </a:cubicBezTo>
                          <a:cubicBezTo>
                            <a:pt x="691" y="894"/>
                            <a:pt x="894" y="691"/>
                            <a:pt x="894" y="441"/>
                          </a:cubicBezTo>
                          <a:cubicBezTo>
                            <a:pt x="894" y="203"/>
                            <a:pt x="691"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512;p17">
                    <a:extLst>
                      <a:ext uri="{FF2B5EF4-FFF2-40B4-BE49-F238E27FC236}">
                        <a16:creationId xmlns:a16="http://schemas.microsoft.com/office/drawing/2014/main" id="{16F64A79-505F-1E77-7844-A8E5F73C8D6F}"/>
                      </a:ext>
                    </a:extLst>
                  </p:cNvPr>
                  <p:cNvGrpSpPr/>
                  <p:nvPr/>
                </p:nvGrpSpPr>
                <p:grpSpPr>
                  <a:xfrm>
                    <a:off x="6495636" y="3791094"/>
                    <a:ext cx="127505" cy="739336"/>
                    <a:chOff x="6495632" y="3791094"/>
                    <a:chExt cx="127505" cy="739336"/>
                  </a:xfrm>
                </p:grpSpPr>
                <p:sp>
                  <p:nvSpPr>
                    <p:cNvPr id="35" name="Google Shape;513;p17">
                      <a:extLst>
                        <a:ext uri="{FF2B5EF4-FFF2-40B4-BE49-F238E27FC236}">
                          <a16:creationId xmlns:a16="http://schemas.microsoft.com/office/drawing/2014/main" id="{FD19A45C-CAAB-91DD-64B5-D51FD6BFDE39}"/>
                        </a:ext>
                      </a:extLst>
                    </p:cNvPr>
                    <p:cNvSpPr/>
                    <p:nvPr/>
                  </p:nvSpPr>
                  <p:spPr>
                    <a:xfrm>
                      <a:off x="6512825" y="3808796"/>
                      <a:ext cx="90771" cy="705773"/>
                    </a:xfrm>
                    <a:custGeom>
                      <a:avLst/>
                      <a:gdLst/>
                      <a:ahLst/>
                      <a:cxnLst/>
                      <a:rect l="l" t="t" r="r" b="b"/>
                      <a:pathLst>
                        <a:path w="2323" h="18062" fill="none" extrusionOk="0">
                          <a:moveTo>
                            <a:pt x="2322" y="18062"/>
                          </a:moveTo>
                          <a:lnTo>
                            <a:pt x="2322" y="18062"/>
                          </a:lnTo>
                          <a:cubicBezTo>
                            <a:pt x="1048" y="18062"/>
                            <a:pt x="1" y="17026"/>
                            <a:pt x="1" y="15740"/>
                          </a:cubicBezTo>
                          <a:lnTo>
                            <a:pt x="1" y="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4;p17">
                      <a:extLst>
                        <a:ext uri="{FF2B5EF4-FFF2-40B4-BE49-F238E27FC236}">
                          <a16:creationId xmlns:a16="http://schemas.microsoft.com/office/drawing/2014/main" id="{D76B289D-E0A2-7D4D-4FC1-8B850D13BAD4}"/>
                        </a:ext>
                      </a:extLst>
                    </p:cNvPr>
                    <p:cNvSpPr/>
                    <p:nvPr/>
                  </p:nvSpPr>
                  <p:spPr>
                    <a:xfrm>
                      <a:off x="6495632" y="3791094"/>
                      <a:ext cx="34933" cy="34933"/>
                    </a:xfrm>
                    <a:custGeom>
                      <a:avLst/>
                      <a:gdLst/>
                      <a:ahLst/>
                      <a:cxnLst/>
                      <a:rect l="l" t="t" r="r" b="b"/>
                      <a:pathLst>
                        <a:path w="894" h="894" extrusionOk="0">
                          <a:moveTo>
                            <a:pt x="441" y="1"/>
                          </a:moveTo>
                          <a:cubicBezTo>
                            <a:pt x="202" y="1"/>
                            <a:pt x="0" y="203"/>
                            <a:pt x="0" y="441"/>
                          </a:cubicBezTo>
                          <a:cubicBezTo>
                            <a:pt x="0" y="691"/>
                            <a:pt x="202" y="894"/>
                            <a:pt x="441" y="894"/>
                          </a:cubicBezTo>
                          <a:cubicBezTo>
                            <a:pt x="691" y="894"/>
                            <a:pt x="893" y="691"/>
                            <a:pt x="893" y="441"/>
                          </a:cubicBezTo>
                          <a:cubicBezTo>
                            <a:pt x="893" y="203"/>
                            <a:pt x="691"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5;p17">
                      <a:extLst>
                        <a:ext uri="{FF2B5EF4-FFF2-40B4-BE49-F238E27FC236}">
                          <a16:creationId xmlns:a16="http://schemas.microsoft.com/office/drawing/2014/main" id="{77792BCF-F2EC-5A94-81C1-379E941C463F}"/>
                        </a:ext>
                      </a:extLst>
                    </p:cNvPr>
                    <p:cNvSpPr/>
                    <p:nvPr/>
                  </p:nvSpPr>
                  <p:spPr>
                    <a:xfrm>
                      <a:off x="6588204" y="4495497"/>
                      <a:ext cx="34933" cy="34933"/>
                    </a:xfrm>
                    <a:custGeom>
                      <a:avLst/>
                      <a:gdLst/>
                      <a:ahLst/>
                      <a:cxnLst/>
                      <a:rect l="l" t="t" r="r" b="b"/>
                      <a:pathLst>
                        <a:path w="894" h="894" extrusionOk="0">
                          <a:moveTo>
                            <a:pt x="441" y="1"/>
                          </a:moveTo>
                          <a:cubicBezTo>
                            <a:pt x="191" y="1"/>
                            <a:pt x="0" y="203"/>
                            <a:pt x="0" y="441"/>
                          </a:cubicBezTo>
                          <a:cubicBezTo>
                            <a:pt x="0" y="691"/>
                            <a:pt x="191" y="894"/>
                            <a:pt x="441" y="894"/>
                          </a:cubicBezTo>
                          <a:cubicBezTo>
                            <a:pt x="691" y="894"/>
                            <a:pt x="893" y="691"/>
                            <a:pt x="893" y="441"/>
                          </a:cubicBezTo>
                          <a:cubicBezTo>
                            <a:pt x="893" y="203"/>
                            <a:pt x="691"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16;p17">
                    <a:extLst>
                      <a:ext uri="{FF2B5EF4-FFF2-40B4-BE49-F238E27FC236}">
                        <a16:creationId xmlns:a16="http://schemas.microsoft.com/office/drawing/2014/main" id="{075D11D6-1B12-E679-9191-F5419A5359D2}"/>
                      </a:ext>
                    </a:extLst>
                  </p:cNvPr>
                  <p:cNvGrpSpPr/>
                  <p:nvPr/>
                </p:nvGrpSpPr>
                <p:grpSpPr>
                  <a:xfrm>
                    <a:off x="4347533" y="2338393"/>
                    <a:ext cx="58939" cy="304575"/>
                    <a:chOff x="4347529" y="2338393"/>
                    <a:chExt cx="58939" cy="304575"/>
                  </a:xfrm>
                </p:grpSpPr>
                <p:sp>
                  <p:nvSpPr>
                    <p:cNvPr id="39" name="Google Shape;517;p17">
                      <a:extLst>
                        <a:ext uri="{FF2B5EF4-FFF2-40B4-BE49-F238E27FC236}">
                          <a16:creationId xmlns:a16="http://schemas.microsoft.com/office/drawing/2014/main" id="{98B010C5-C0EF-CF52-4C04-BD1DADC877FB}"/>
                        </a:ext>
                      </a:extLst>
                    </p:cNvPr>
                    <p:cNvSpPr/>
                    <p:nvPr/>
                  </p:nvSpPr>
                  <p:spPr>
                    <a:xfrm>
                      <a:off x="4347529" y="2338393"/>
                      <a:ext cx="16756" cy="304575"/>
                    </a:xfrm>
                    <a:custGeom>
                      <a:avLst/>
                      <a:gdLst/>
                      <a:ahLst/>
                      <a:cxnLst/>
                      <a:rect l="l" t="t" r="r" b="b"/>
                      <a:pathLst>
                        <a:path w="1" h="6681" fill="none" extrusionOk="0">
                          <a:moveTo>
                            <a:pt x="1" y="1"/>
                          </a:moveTo>
                          <a:lnTo>
                            <a:pt x="1" y="6680"/>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8;p17">
                      <a:extLst>
                        <a:ext uri="{FF2B5EF4-FFF2-40B4-BE49-F238E27FC236}">
                          <a16:creationId xmlns:a16="http://schemas.microsoft.com/office/drawing/2014/main" id="{87518556-922B-AF52-FAF5-39D06D1A019C}"/>
                        </a:ext>
                      </a:extLst>
                    </p:cNvPr>
                    <p:cNvSpPr/>
                    <p:nvPr/>
                  </p:nvSpPr>
                  <p:spPr>
                    <a:xfrm>
                      <a:off x="4377586" y="2358569"/>
                      <a:ext cx="28876" cy="29345"/>
                    </a:xfrm>
                    <a:custGeom>
                      <a:avLst/>
                      <a:gdLst/>
                      <a:ahLst/>
                      <a:cxnLst/>
                      <a:rect l="l" t="t" r="r" b="b"/>
                      <a:pathLst>
                        <a:path w="739" h="751" extrusionOk="0">
                          <a:moveTo>
                            <a:pt x="370" y="0"/>
                          </a:moveTo>
                          <a:cubicBezTo>
                            <a:pt x="155" y="0"/>
                            <a:pt x="1" y="167"/>
                            <a:pt x="1" y="381"/>
                          </a:cubicBezTo>
                          <a:cubicBezTo>
                            <a:pt x="1" y="584"/>
                            <a:pt x="155" y="751"/>
                            <a:pt x="370" y="751"/>
                          </a:cubicBezTo>
                          <a:cubicBezTo>
                            <a:pt x="572" y="751"/>
                            <a:pt x="739" y="584"/>
                            <a:pt x="739" y="381"/>
                          </a:cubicBezTo>
                          <a:cubicBezTo>
                            <a:pt x="739" y="167"/>
                            <a:pt x="572" y="0"/>
                            <a:pt x="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9;p17">
                      <a:extLst>
                        <a:ext uri="{FF2B5EF4-FFF2-40B4-BE49-F238E27FC236}">
                          <a16:creationId xmlns:a16="http://schemas.microsoft.com/office/drawing/2014/main" id="{DCDD9750-0B7C-01CD-5C5B-4A67A0676DBE}"/>
                        </a:ext>
                      </a:extLst>
                    </p:cNvPr>
                    <p:cNvSpPr/>
                    <p:nvPr/>
                  </p:nvSpPr>
                  <p:spPr>
                    <a:xfrm>
                      <a:off x="4377592" y="2610264"/>
                      <a:ext cx="28876" cy="29345"/>
                    </a:xfrm>
                    <a:custGeom>
                      <a:avLst/>
                      <a:gdLst/>
                      <a:ahLst/>
                      <a:cxnLst/>
                      <a:rect l="l" t="t" r="r" b="b"/>
                      <a:pathLst>
                        <a:path w="739" h="751" extrusionOk="0">
                          <a:moveTo>
                            <a:pt x="370" y="1"/>
                          </a:moveTo>
                          <a:cubicBezTo>
                            <a:pt x="155" y="1"/>
                            <a:pt x="1" y="167"/>
                            <a:pt x="1" y="382"/>
                          </a:cubicBezTo>
                          <a:cubicBezTo>
                            <a:pt x="1" y="584"/>
                            <a:pt x="155" y="751"/>
                            <a:pt x="370" y="751"/>
                          </a:cubicBezTo>
                          <a:cubicBezTo>
                            <a:pt x="572" y="751"/>
                            <a:pt x="739" y="584"/>
                            <a:pt x="739" y="382"/>
                          </a:cubicBezTo>
                          <a:cubicBezTo>
                            <a:pt x="739" y="167"/>
                            <a:pt x="572"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520;p17">
                    <a:extLst>
                      <a:ext uri="{FF2B5EF4-FFF2-40B4-BE49-F238E27FC236}">
                        <a16:creationId xmlns:a16="http://schemas.microsoft.com/office/drawing/2014/main" id="{4AB14138-7029-C169-7419-AAAC370F3789}"/>
                      </a:ext>
                    </a:extLst>
                  </p:cNvPr>
                  <p:cNvGrpSpPr/>
                  <p:nvPr/>
                </p:nvGrpSpPr>
                <p:grpSpPr>
                  <a:xfrm>
                    <a:off x="1841655" y="2350207"/>
                    <a:ext cx="1895017" cy="280571"/>
                    <a:chOff x="1841651" y="2350207"/>
                    <a:chExt cx="1895017" cy="280571"/>
                  </a:xfrm>
                </p:grpSpPr>
                <p:sp>
                  <p:nvSpPr>
                    <p:cNvPr id="43" name="Google Shape;521;p17">
                      <a:extLst>
                        <a:ext uri="{FF2B5EF4-FFF2-40B4-BE49-F238E27FC236}">
                          <a16:creationId xmlns:a16="http://schemas.microsoft.com/office/drawing/2014/main" id="{7B437B1C-C504-CA7F-B8BE-38E7E3213955}"/>
                        </a:ext>
                      </a:extLst>
                    </p:cNvPr>
                    <p:cNvSpPr/>
                    <p:nvPr/>
                  </p:nvSpPr>
                  <p:spPr>
                    <a:xfrm>
                      <a:off x="1857008" y="2361813"/>
                      <a:ext cx="1865636" cy="262897"/>
                    </a:xfrm>
                    <a:custGeom>
                      <a:avLst/>
                      <a:gdLst/>
                      <a:ahLst/>
                      <a:cxnLst/>
                      <a:rect l="l" t="t" r="r" b="b"/>
                      <a:pathLst>
                        <a:path w="47745" h="6728" fill="none" extrusionOk="0">
                          <a:moveTo>
                            <a:pt x="1" y="6728"/>
                          </a:moveTo>
                          <a:lnTo>
                            <a:pt x="1" y="6371"/>
                          </a:lnTo>
                          <a:cubicBezTo>
                            <a:pt x="1" y="4716"/>
                            <a:pt x="1918" y="3370"/>
                            <a:pt x="4287" y="3370"/>
                          </a:cubicBezTo>
                          <a:lnTo>
                            <a:pt x="43459" y="3370"/>
                          </a:lnTo>
                          <a:cubicBezTo>
                            <a:pt x="45828" y="3370"/>
                            <a:pt x="47745" y="2037"/>
                            <a:pt x="47745" y="382"/>
                          </a:cubicBezTo>
                          <a:lnTo>
                            <a:pt x="47745"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2;p17">
                      <a:extLst>
                        <a:ext uri="{FF2B5EF4-FFF2-40B4-BE49-F238E27FC236}">
                          <a16:creationId xmlns:a16="http://schemas.microsoft.com/office/drawing/2014/main" id="{F0531814-D77D-94F2-6703-D2827137F506}"/>
                        </a:ext>
                      </a:extLst>
                    </p:cNvPr>
                    <p:cNvSpPr/>
                    <p:nvPr/>
                  </p:nvSpPr>
                  <p:spPr>
                    <a:xfrm>
                      <a:off x="3707323" y="2350207"/>
                      <a:ext cx="29345" cy="28876"/>
                    </a:xfrm>
                    <a:custGeom>
                      <a:avLst/>
                      <a:gdLst/>
                      <a:ahLst/>
                      <a:cxnLst/>
                      <a:rect l="l" t="t" r="r" b="b"/>
                      <a:pathLst>
                        <a:path w="751" h="739" extrusionOk="0">
                          <a:moveTo>
                            <a:pt x="382" y="0"/>
                          </a:moveTo>
                          <a:cubicBezTo>
                            <a:pt x="168" y="0"/>
                            <a:pt x="1" y="155"/>
                            <a:pt x="1" y="369"/>
                          </a:cubicBezTo>
                          <a:cubicBezTo>
                            <a:pt x="1" y="572"/>
                            <a:pt x="168" y="738"/>
                            <a:pt x="382" y="738"/>
                          </a:cubicBezTo>
                          <a:cubicBezTo>
                            <a:pt x="584" y="738"/>
                            <a:pt x="751" y="572"/>
                            <a:pt x="751" y="369"/>
                          </a:cubicBezTo>
                          <a:cubicBezTo>
                            <a:pt x="751" y="155"/>
                            <a:pt x="584"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23;p17">
                      <a:extLst>
                        <a:ext uri="{FF2B5EF4-FFF2-40B4-BE49-F238E27FC236}">
                          <a16:creationId xmlns:a16="http://schemas.microsoft.com/office/drawing/2014/main" id="{2FA25E64-EE29-4238-D4B0-F17D4E22209B}"/>
                        </a:ext>
                      </a:extLst>
                    </p:cNvPr>
                    <p:cNvSpPr/>
                    <p:nvPr/>
                  </p:nvSpPr>
                  <p:spPr>
                    <a:xfrm>
                      <a:off x="1841651" y="2601902"/>
                      <a:ext cx="29345" cy="28876"/>
                    </a:xfrm>
                    <a:custGeom>
                      <a:avLst/>
                      <a:gdLst/>
                      <a:ahLst/>
                      <a:cxnLst/>
                      <a:rect l="l" t="t" r="r" b="b"/>
                      <a:pathLst>
                        <a:path w="751" h="739" extrusionOk="0">
                          <a:moveTo>
                            <a:pt x="382" y="0"/>
                          </a:moveTo>
                          <a:cubicBezTo>
                            <a:pt x="168" y="0"/>
                            <a:pt x="1" y="167"/>
                            <a:pt x="1" y="370"/>
                          </a:cubicBezTo>
                          <a:cubicBezTo>
                            <a:pt x="1" y="572"/>
                            <a:pt x="168" y="739"/>
                            <a:pt x="382" y="739"/>
                          </a:cubicBezTo>
                          <a:cubicBezTo>
                            <a:pt x="584" y="739"/>
                            <a:pt x="751" y="572"/>
                            <a:pt x="751" y="370"/>
                          </a:cubicBezTo>
                          <a:cubicBezTo>
                            <a:pt x="751" y="167"/>
                            <a:pt x="584"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24;p17">
                    <a:extLst>
                      <a:ext uri="{FF2B5EF4-FFF2-40B4-BE49-F238E27FC236}">
                        <a16:creationId xmlns:a16="http://schemas.microsoft.com/office/drawing/2014/main" id="{11D3C865-2762-CDA1-DE19-B644232480D0}"/>
                      </a:ext>
                    </a:extLst>
                  </p:cNvPr>
                  <p:cNvGrpSpPr/>
                  <p:nvPr/>
                </p:nvGrpSpPr>
                <p:grpSpPr>
                  <a:xfrm>
                    <a:off x="5296443" y="2289290"/>
                    <a:ext cx="2012961" cy="351330"/>
                    <a:chOff x="5296439" y="2289290"/>
                    <a:chExt cx="2012961" cy="351330"/>
                  </a:xfrm>
                </p:grpSpPr>
                <p:sp>
                  <p:nvSpPr>
                    <p:cNvPr id="47" name="Google Shape;525;p17">
                      <a:extLst>
                        <a:ext uri="{FF2B5EF4-FFF2-40B4-BE49-F238E27FC236}">
                          <a16:creationId xmlns:a16="http://schemas.microsoft.com/office/drawing/2014/main" id="{71B85701-DB64-E81D-52A1-E78DC5AFB7A5}"/>
                        </a:ext>
                      </a:extLst>
                    </p:cNvPr>
                    <p:cNvSpPr/>
                    <p:nvPr/>
                  </p:nvSpPr>
                  <p:spPr>
                    <a:xfrm>
                      <a:off x="5296439" y="2289290"/>
                      <a:ext cx="1999365" cy="351330"/>
                    </a:xfrm>
                    <a:custGeom>
                      <a:avLst/>
                      <a:gdLst/>
                      <a:ahLst/>
                      <a:cxnLst/>
                      <a:rect l="l" t="t" r="r" b="b"/>
                      <a:pathLst>
                        <a:path w="47745" h="6764" fill="none" extrusionOk="0">
                          <a:moveTo>
                            <a:pt x="47745" y="6764"/>
                          </a:moveTo>
                          <a:lnTo>
                            <a:pt x="47745" y="6371"/>
                          </a:lnTo>
                          <a:cubicBezTo>
                            <a:pt x="47745" y="4716"/>
                            <a:pt x="45828" y="3370"/>
                            <a:pt x="43459" y="3370"/>
                          </a:cubicBezTo>
                          <a:lnTo>
                            <a:pt x="4287" y="3370"/>
                          </a:lnTo>
                          <a:cubicBezTo>
                            <a:pt x="1918" y="3370"/>
                            <a:pt x="1" y="2037"/>
                            <a:pt x="1" y="382"/>
                          </a:cubicBezTo>
                          <a:lnTo>
                            <a:pt x="1" y="1"/>
                          </a:ln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6;p17">
                      <a:extLst>
                        <a:ext uri="{FF2B5EF4-FFF2-40B4-BE49-F238E27FC236}">
                          <a16:creationId xmlns:a16="http://schemas.microsoft.com/office/drawing/2014/main" id="{7B168088-CD16-419F-9622-39FF7662C31C}"/>
                        </a:ext>
                      </a:extLst>
                    </p:cNvPr>
                    <p:cNvSpPr/>
                    <p:nvPr/>
                  </p:nvSpPr>
                  <p:spPr>
                    <a:xfrm>
                      <a:off x="7280055" y="2601902"/>
                      <a:ext cx="29345" cy="28876"/>
                    </a:xfrm>
                    <a:custGeom>
                      <a:avLst/>
                      <a:gdLst/>
                      <a:ahLst/>
                      <a:cxnLst/>
                      <a:rect l="l" t="t" r="r" b="b"/>
                      <a:pathLst>
                        <a:path w="751" h="739" extrusionOk="0">
                          <a:moveTo>
                            <a:pt x="369" y="0"/>
                          </a:moveTo>
                          <a:cubicBezTo>
                            <a:pt x="167" y="0"/>
                            <a:pt x="0" y="167"/>
                            <a:pt x="0" y="370"/>
                          </a:cubicBezTo>
                          <a:cubicBezTo>
                            <a:pt x="0" y="572"/>
                            <a:pt x="167" y="739"/>
                            <a:pt x="369" y="739"/>
                          </a:cubicBezTo>
                          <a:cubicBezTo>
                            <a:pt x="583" y="739"/>
                            <a:pt x="750" y="572"/>
                            <a:pt x="750" y="370"/>
                          </a:cubicBezTo>
                          <a:cubicBezTo>
                            <a:pt x="750" y="167"/>
                            <a:pt x="583" y="0"/>
                            <a:pt x="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7;p17">
                      <a:extLst>
                        <a:ext uri="{FF2B5EF4-FFF2-40B4-BE49-F238E27FC236}">
                          <a16:creationId xmlns:a16="http://schemas.microsoft.com/office/drawing/2014/main" id="{04D3A591-862E-D3FF-82D9-DDF2624393B0}"/>
                        </a:ext>
                      </a:extLst>
                    </p:cNvPr>
                    <p:cNvSpPr/>
                    <p:nvPr/>
                  </p:nvSpPr>
                  <p:spPr>
                    <a:xfrm>
                      <a:off x="5415282" y="2350207"/>
                      <a:ext cx="29345" cy="28876"/>
                    </a:xfrm>
                    <a:custGeom>
                      <a:avLst/>
                      <a:gdLst/>
                      <a:ahLst/>
                      <a:cxnLst/>
                      <a:rect l="l" t="t" r="r" b="b"/>
                      <a:pathLst>
                        <a:path w="751" h="739" extrusionOk="0">
                          <a:moveTo>
                            <a:pt x="382" y="0"/>
                          </a:moveTo>
                          <a:cubicBezTo>
                            <a:pt x="167" y="0"/>
                            <a:pt x="1" y="155"/>
                            <a:pt x="1" y="369"/>
                          </a:cubicBezTo>
                          <a:cubicBezTo>
                            <a:pt x="1" y="572"/>
                            <a:pt x="167" y="738"/>
                            <a:pt x="382" y="738"/>
                          </a:cubicBezTo>
                          <a:cubicBezTo>
                            <a:pt x="584" y="738"/>
                            <a:pt x="751" y="572"/>
                            <a:pt x="751" y="369"/>
                          </a:cubicBezTo>
                          <a:cubicBezTo>
                            <a:pt x="751" y="155"/>
                            <a:pt x="584"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32;p17">
                    <a:extLst>
                      <a:ext uri="{FF2B5EF4-FFF2-40B4-BE49-F238E27FC236}">
                        <a16:creationId xmlns:a16="http://schemas.microsoft.com/office/drawing/2014/main" id="{3D85519A-B218-8DF5-6BDD-C8AA6C6FF31A}"/>
                      </a:ext>
                    </a:extLst>
                  </p:cNvPr>
                  <p:cNvSpPr/>
                  <p:nvPr/>
                </p:nvSpPr>
                <p:spPr>
                  <a:xfrm>
                    <a:off x="3576147" y="2002033"/>
                    <a:ext cx="1809529" cy="319311"/>
                  </a:xfrm>
                  <a:custGeom>
                    <a:avLst/>
                    <a:gdLst/>
                    <a:ahLst/>
                    <a:cxnLst/>
                    <a:rect l="l" t="t" r="r" b="b"/>
                    <a:pathLst>
                      <a:path w="51186" h="11823" extrusionOk="0">
                        <a:moveTo>
                          <a:pt x="3417" y="0"/>
                        </a:moveTo>
                        <a:lnTo>
                          <a:pt x="0" y="5917"/>
                        </a:lnTo>
                        <a:lnTo>
                          <a:pt x="3417" y="11823"/>
                        </a:lnTo>
                        <a:lnTo>
                          <a:pt x="47756" y="11823"/>
                        </a:lnTo>
                        <a:lnTo>
                          <a:pt x="51185" y="5917"/>
                        </a:lnTo>
                        <a:lnTo>
                          <a:pt x="47756" y="0"/>
                        </a:lnTo>
                        <a:close/>
                      </a:path>
                    </a:pathLst>
                  </a:custGeom>
                  <a:solidFill>
                    <a:srgbClr val="86BC24"/>
                  </a:solidFill>
                  <a:ln>
                    <a:noFill/>
                  </a:ln>
                </p:spPr>
                <p:txBody>
                  <a:bodyPr spcFirstLastPara="1" wrap="square" lIns="91425" tIns="91425" rIns="91425" bIns="91425" anchor="ctr" anchorCtr="0">
                    <a:noAutofit/>
                  </a:bodyPr>
                  <a:lstStyle/>
                  <a:p>
                    <a:pPr algn="ctr"/>
                    <a:r>
                      <a:rPr lang="en" sz="1200" b="1">
                        <a:solidFill>
                          <a:schemeClr val="bg1"/>
                        </a:solidFill>
                        <a:latin typeface="Calibri"/>
                        <a:ea typeface="Fira Sans Extra Condensed"/>
                        <a:cs typeface="Calibri"/>
                        <a:sym typeface="Fira Sans Extra Condensed"/>
                      </a:rPr>
                      <a:t> CPI- All items</a:t>
                    </a:r>
                    <a:endParaRPr lang="en-US" sz="1200" b="1">
                      <a:solidFill>
                        <a:schemeClr val="bg1"/>
                      </a:solidFill>
                      <a:latin typeface="Calibri"/>
                      <a:ea typeface="Fira Sans Extra Condensed"/>
                      <a:cs typeface="Calibri"/>
                    </a:endParaRPr>
                  </a:p>
                </p:txBody>
              </p:sp>
              <p:grpSp>
                <p:nvGrpSpPr>
                  <p:cNvPr id="58" name="Google Shape;536;p17">
                    <a:extLst>
                      <a:ext uri="{FF2B5EF4-FFF2-40B4-BE49-F238E27FC236}">
                        <a16:creationId xmlns:a16="http://schemas.microsoft.com/office/drawing/2014/main" id="{12B25028-A72D-299A-A608-E4F6286F35DA}"/>
                      </a:ext>
                    </a:extLst>
                  </p:cNvPr>
                  <p:cNvGrpSpPr/>
                  <p:nvPr/>
                </p:nvGrpSpPr>
                <p:grpSpPr>
                  <a:xfrm>
                    <a:off x="3385093" y="2690574"/>
                    <a:ext cx="1930227" cy="973615"/>
                    <a:chOff x="3385089" y="2690574"/>
                    <a:chExt cx="1930227" cy="973615"/>
                  </a:xfrm>
                </p:grpSpPr>
                <p:sp>
                  <p:nvSpPr>
                    <p:cNvPr id="59" name="Google Shape;537;p17">
                      <a:extLst>
                        <a:ext uri="{FF2B5EF4-FFF2-40B4-BE49-F238E27FC236}">
                          <a16:creationId xmlns:a16="http://schemas.microsoft.com/office/drawing/2014/main" id="{83D5BEDA-6FA0-21FF-1038-EBF5DADB0962}"/>
                        </a:ext>
                      </a:extLst>
                    </p:cNvPr>
                    <p:cNvSpPr/>
                    <p:nvPr/>
                  </p:nvSpPr>
                  <p:spPr>
                    <a:xfrm>
                      <a:off x="3385089" y="3294436"/>
                      <a:ext cx="1930227" cy="369753"/>
                    </a:xfrm>
                    <a:custGeom>
                      <a:avLst/>
                      <a:gdLst/>
                      <a:ahLst/>
                      <a:cxnLst/>
                      <a:rect l="l" t="t" r="r" b="b"/>
                      <a:pathLst>
                        <a:path w="51175" h="11848" extrusionOk="0">
                          <a:moveTo>
                            <a:pt x="3418" y="1"/>
                          </a:moveTo>
                          <a:lnTo>
                            <a:pt x="1" y="5918"/>
                          </a:lnTo>
                          <a:lnTo>
                            <a:pt x="3418" y="11848"/>
                          </a:lnTo>
                          <a:lnTo>
                            <a:pt x="47769" y="11848"/>
                          </a:lnTo>
                          <a:lnTo>
                            <a:pt x="51174" y="5918"/>
                          </a:lnTo>
                          <a:lnTo>
                            <a:pt x="47769"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bg1"/>
                          </a:solidFill>
                          <a:latin typeface="Calibri" panose="020F0502020204030204" pitchFamily="34" charset="0"/>
                          <a:ea typeface="Fira Sans Extra Condensed"/>
                          <a:cs typeface="Calibri" panose="020F0502020204030204" pitchFamily="34" charset="0"/>
                          <a:sym typeface="Fira Sans Extra Condensed"/>
                        </a:rPr>
                        <a:t> Shelter-CPI</a:t>
                      </a:r>
                      <a:endParaRPr sz="1200" b="1">
                        <a:solidFill>
                          <a:schemeClr val="bg1"/>
                        </a:solidFill>
                        <a:latin typeface="Calibri" panose="020F0502020204030204" pitchFamily="34" charset="0"/>
                        <a:ea typeface="Fira Sans Extra Condensed"/>
                        <a:cs typeface="Calibri" panose="020F0502020204030204" pitchFamily="34" charset="0"/>
                        <a:sym typeface="Fira Sans Extra Condensed"/>
                      </a:endParaRPr>
                    </a:p>
                  </p:txBody>
                </p:sp>
                <p:sp>
                  <p:nvSpPr>
                    <p:cNvPr id="61" name="Google Shape;539;p17">
                      <a:extLst>
                        <a:ext uri="{FF2B5EF4-FFF2-40B4-BE49-F238E27FC236}">
                          <a16:creationId xmlns:a16="http://schemas.microsoft.com/office/drawing/2014/main" id="{ABD27FBF-1867-8D53-9D29-2D61E459F1F6}"/>
                        </a:ext>
                      </a:extLst>
                    </p:cNvPr>
                    <p:cNvSpPr/>
                    <p:nvPr/>
                  </p:nvSpPr>
                  <p:spPr>
                    <a:xfrm>
                      <a:off x="4066276" y="2690574"/>
                      <a:ext cx="657844" cy="526339"/>
                    </a:xfrm>
                    <a:custGeom>
                      <a:avLst/>
                      <a:gdLst/>
                      <a:ahLst/>
                      <a:cxnLst/>
                      <a:rect l="l" t="t" r="r" b="b"/>
                      <a:pathLst>
                        <a:path w="15991" h="13825" extrusionOk="0">
                          <a:moveTo>
                            <a:pt x="3989" y="1"/>
                          </a:moveTo>
                          <a:lnTo>
                            <a:pt x="0" y="6907"/>
                          </a:lnTo>
                          <a:lnTo>
                            <a:pt x="3989" y="13824"/>
                          </a:lnTo>
                          <a:lnTo>
                            <a:pt x="11990" y="13824"/>
                          </a:lnTo>
                          <a:lnTo>
                            <a:pt x="15991" y="6907"/>
                          </a:lnTo>
                          <a:lnTo>
                            <a:pt x="11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543;p17">
                    <a:extLst>
                      <a:ext uri="{FF2B5EF4-FFF2-40B4-BE49-F238E27FC236}">
                        <a16:creationId xmlns:a16="http://schemas.microsoft.com/office/drawing/2014/main" id="{69FBC476-D880-3F75-EA4E-E5B008B5D74A}"/>
                      </a:ext>
                    </a:extLst>
                  </p:cNvPr>
                  <p:cNvGrpSpPr/>
                  <p:nvPr/>
                </p:nvGrpSpPr>
                <p:grpSpPr>
                  <a:xfrm>
                    <a:off x="850204" y="2673530"/>
                    <a:ext cx="1930227" cy="935590"/>
                    <a:chOff x="850200" y="2673530"/>
                    <a:chExt cx="1930227" cy="935590"/>
                  </a:xfrm>
                </p:grpSpPr>
                <p:sp>
                  <p:nvSpPr>
                    <p:cNvPr id="66" name="Google Shape;544;p17">
                      <a:extLst>
                        <a:ext uri="{FF2B5EF4-FFF2-40B4-BE49-F238E27FC236}">
                          <a16:creationId xmlns:a16="http://schemas.microsoft.com/office/drawing/2014/main" id="{71158E77-96C5-0956-DF26-C1DB8792CC20}"/>
                        </a:ext>
                      </a:extLst>
                    </p:cNvPr>
                    <p:cNvSpPr/>
                    <p:nvPr/>
                  </p:nvSpPr>
                  <p:spPr>
                    <a:xfrm>
                      <a:off x="850200" y="3239367"/>
                      <a:ext cx="1930227" cy="369753"/>
                    </a:xfrm>
                    <a:custGeom>
                      <a:avLst/>
                      <a:gdLst/>
                      <a:ahLst/>
                      <a:cxnLst/>
                      <a:rect l="l" t="t" r="r" b="b"/>
                      <a:pathLst>
                        <a:path w="51186" h="11848" extrusionOk="0">
                          <a:moveTo>
                            <a:pt x="3430" y="1"/>
                          </a:moveTo>
                          <a:lnTo>
                            <a:pt x="1" y="5918"/>
                          </a:lnTo>
                          <a:lnTo>
                            <a:pt x="3430" y="11848"/>
                          </a:lnTo>
                          <a:lnTo>
                            <a:pt x="47780" y="11848"/>
                          </a:lnTo>
                          <a:lnTo>
                            <a:pt x="51186" y="5918"/>
                          </a:lnTo>
                          <a:lnTo>
                            <a:pt x="47780"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b="1">
                          <a:latin typeface="Calibri" panose="020F0502020204030204" pitchFamily="34" charset="0"/>
                          <a:ea typeface="Fira Sans Extra Condensed"/>
                          <a:cs typeface="Calibri" panose="020F0502020204030204" pitchFamily="34" charset="0"/>
                          <a:sym typeface="Fira Sans Extra Condensed"/>
                        </a:rPr>
                        <a:t> </a:t>
                      </a:r>
                      <a:r>
                        <a:rPr lang="en-CA" sz="1200" b="1">
                          <a:solidFill>
                            <a:schemeClr val="bg1"/>
                          </a:solidFill>
                          <a:latin typeface="Calibri" panose="020F0502020204030204" pitchFamily="34" charset="0"/>
                          <a:ea typeface="Fira Sans Extra Condensed"/>
                          <a:cs typeface="Calibri" panose="020F0502020204030204" pitchFamily="34" charset="0"/>
                          <a:sym typeface="Fira Sans Extra Condensed"/>
                        </a:rPr>
                        <a:t>Food-CPI</a:t>
                      </a:r>
                      <a:endParaRPr sz="1200" b="1">
                        <a:solidFill>
                          <a:schemeClr val="bg1"/>
                        </a:solidFill>
                        <a:latin typeface="Calibri" panose="020F0502020204030204" pitchFamily="34" charset="0"/>
                        <a:ea typeface="Fira Sans Extra Condensed"/>
                        <a:cs typeface="Calibri" panose="020F0502020204030204" pitchFamily="34" charset="0"/>
                        <a:sym typeface="Fira Sans Extra Condensed"/>
                      </a:endParaRPr>
                    </a:p>
                  </p:txBody>
                </p:sp>
                <p:grpSp>
                  <p:nvGrpSpPr>
                    <p:cNvPr id="67" name="Google Shape;545;p17">
                      <a:extLst>
                        <a:ext uri="{FF2B5EF4-FFF2-40B4-BE49-F238E27FC236}">
                          <a16:creationId xmlns:a16="http://schemas.microsoft.com/office/drawing/2014/main" id="{DBF34834-518E-5C85-1541-D73C37BA6FE4}"/>
                        </a:ext>
                      </a:extLst>
                    </p:cNvPr>
                    <p:cNvGrpSpPr/>
                    <p:nvPr/>
                  </p:nvGrpSpPr>
                  <p:grpSpPr>
                    <a:xfrm>
                      <a:off x="1538300" y="2673530"/>
                      <a:ext cx="539318" cy="463607"/>
                      <a:chOff x="1538300" y="2673530"/>
                      <a:chExt cx="539318" cy="463607"/>
                    </a:xfrm>
                  </p:grpSpPr>
                  <p:sp>
                    <p:nvSpPr>
                      <p:cNvPr id="72" name="Google Shape;547;p17">
                        <a:extLst>
                          <a:ext uri="{FF2B5EF4-FFF2-40B4-BE49-F238E27FC236}">
                            <a16:creationId xmlns:a16="http://schemas.microsoft.com/office/drawing/2014/main" id="{468AAFFC-CB2E-E1B8-7D05-350E406275C4}"/>
                          </a:ext>
                        </a:extLst>
                      </p:cNvPr>
                      <p:cNvSpPr/>
                      <p:nvPr/>
                    </p:nvSpPr>
                    <p:spPr>
                      <a:xfrm>
                        <a:off x="1538300" y="2673530"/>
                        <a:ext cx="539318" cy="463607"/>
                      </a:xfrm>
                      <a:custGeom>
                        <a:avLst/>
                        <a:gdLst/>
                        <a:ahLst/>
                        <a:cxnLst/>
                        <a:rect l="l" t="t" r="r" b="b"/>
                        <a:pathLst>
                          <a:path w="15980" h="13825" extrusionOk="0">
                            <a:moveTo>
                              <a:pt x="3990" y="1"/>
                            </a:moveTo>
                            <a:lnTo>
                              <a:pt x="1" y="6907"/>
                            </a:lnTo>
                            <a:lnTo>
                              <a:pt x="3990" y="13824"/>
                            </a:lnTo>
                            <a:lnTo>
                              <a:pt x="11979" y="13824"/>
                            </a:lnTo>
                            <a:lnTo>
                              <a:pt x="15979" y="6907"/>
                            </a:lnTo>
                            <a:lnTo>
                              <a:pt x="119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51;p17">
                        <a:extLst>
                          <a:ext uri="{FF2B5EF4-FFF2-40B4-BE49-F238E27FC236}">
                            <a16:creationId xmlns:a16="http://schemas.microsoft.com/office/drawing/2014/main" id="{2118400C-B08B-9F10-F862-5CBE55E714AB}"/>
                          </a:ext>
                        </a:extLst>
                      </p:cNvPr>
                      <p:cNvSpPr/>
                      <p:nvPr/>
                    </p:nvSpPr>
                    <p:spPr>
                      <a:xfrm>
                        <a:off x="1807958" y="3032854"/>
                        <a:ext cx="163885" cy="104283"/>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Google Shape;552;p17">
                    <a:extLst>
                      <a:ext uri="{FF2B5EF4-FFF2-40B4-BE49-F238E27FC236}">
                        <a16:creationId xmlns:a16="http://schemas.microsoft.com/office/drawing/2014/main" id="{1AD5FA7A-2315-7F2D-D4DB-90460B80E462}"/>
                      </a:ext>
                    </a:extLst>
                  </p:cNvPr>
                  <p:cNvGrpSpPr/>
                  <p:nvPr/>
                </p:nvGrpSpPr>
                <p:grpSpPr>
                  <a:xfrm>
                    <a:off x="6293688" y="2673530"/>
                    <a:ext cx="2129949" cy="1037037"/>
                    <a:chOff x="6293684" y="2673530"/>
                    <a:chExt cx="2129949" cy="1037037"/>
                  </a:xfrm>
                </p:grpSpPr>
                <p:sp>
                  <p:nvSpPr>
                    <p:cNvPr id="75" name="Google Shape;553;p17">
                      <a:extLst>
                        <a:ext uri="{FF2B5EF4-FFF2-40B4-BE49-F238E27FC236}">
                          <a16:creationId xmlns:a16="http://schemas.microsoft.com/office/drawing/2014/main" id="{F45BFE0F-9579-B38F-61CA-60EC884D5E86}"/>
                        </a:ext>
                      </a:extLst>
                    </p:cNvPr>
                    <p:cNvSpPr/>
                    <p:nvPr/>
                  </p:nvSpPr>
                  <p:spPr>
                    <a:xfrm>
                      <a:off x="6293684" y="3340814"/>
                      <a:ext cx="2129949" cy="369753"/>
                    </a:xfrm>
                    <a:custGeom>
                      <a:avLst/>
                      <a:gdLst/>
                      <a:ahLst/>
                      <a:cxnLst/>
                      <a:rect l="l" t="t" r="r" b="b"/>
                      <a:pathLst>
                        <a:path w="51186" h="11848" extrusionOk="0">
                          <a:moveTo>
                            <a:pt x="3430" y="1"/>
                          </a:moveTo>
                          <a:lnTo>
                            <a:pt x="1" y="5918"/>
                          </a:lnTo>
                          <a:lnTo>
                            <a:pt x="3430" y="11848"/>
                          </a:lnTo>
                          <a:lnTo>
                            <a:pt x="47781" y="11848"/>
                          </a:lnTo>
                          <a:lnTo>
                            <a:pt x="51186" y="5918"/>
                          </a:lnTo>
                          <a:lnTo>
                            <a:pt x="47781"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200" b="1">
                          <a:solidFill>
                            <a:schemeClr val="bg1"/>
                          </a:solidFill>
                          <a:ea typeface="Fira Sans Extra Condensed"/>
                          <a:cs typeface="Fira Sans Extra Condensed"/>
                          <a:sym typeface="Fira Sans Extra Condensed"/>
                        </a:rPr>
                        <a:t>Transportation-CPI</a:t>
                      </a:r>
                      <a:endParaRPr sz="1200" b="1">
                        <a:solidFill>
                          <a:schemeClr val="bg1"/>
                        </a:solidFill>
                        <a:ea typeface="Fira Sans Extra Condensed"/>
                        <a:cs typeface="Fira Sans Extra Condensed"/>
                        <a:sym typeface="Fira Sans Extra Condensed"/>
                      </a:endParaRPr>
                    </a:p>
                  </p:txBody>
                </p:sp>
                <p:grpSp>
                  <p:nvGrpSpPr>
                    <p:cNvPr id="76" name="Google Shape;554;p17">
                      <a:extLst>
                        <a:ext uri="{FF2B5EF4-FFF2-40B4-BE49-F238E27FC236}">
                          <a16:creationId xmlns:a16="http://schemas.microsoft.com/office/drawing/2014/main" id="{9D0B3B17-CE3E-6C3D-F0E1-C776F88B0F9A}"/>
                        </a:ext>
                      </a:extLst>
                    </p:cNvPr>
                    <p:cNvGrpSpPr/>
                    <p:nvPr/>
                  </p:nvGrpSpPr>
                  <p:grpSpPr>
                    <a:xfrm>
                      <a:off x="6981822" y="2673530"/>
                      <a:ext cx="624379" cy="540212"/>
                      <a:chOff x="6981822" y="2673530"/>
                      <a:chExt cx="624379" cy="540212"/>
                    </a:xfrm>
                  </p:grpSpPr>
                  <p:sp>
                    <p:nvSpPr>
                      <p:cNvPr id="81" name="Google Shape;556;p17">
                        <a:extLst>
                          <a:ext uri="{FF2B5EF4-FFF2-40B4-BE49-F238E27FC236}">
                            <a16:creationId xmlns:a16="http://schemas.microsoft.com/office/drawing/2014/main" id="{7F1B6B58-6821-18C4-69B7-6F7496423144}"/>
                          </a:ext>
                        </a:extLst>
                      </p:cNvPr>
                      <p:cNvSpPr/>
                      <p:nvPr/>
                    </p:nvSpPr>
                    <p:spPr>
                      <a:xfrm>
                        <a:off x="6981822" y="2673530"/>
                        <a:ext cx="624379" cy="540212"/>
                      </a:xfrm>
                      <a:custGeom>
                        <a:avLst/>
                        <a:gdLst/>
                        <a:ahLst/>
                        <a:cxnLst/>
                        <a:rect l="l" t="t" r="r" b="b"/>
                        <a:pathLst>
                          <a:path w="15979" h="13825" extrusionOk="0">
                            <a:moveTo>
                              <a:pt x="3989" y="1"/>
                            </a:moveTo>
                            <a:lnTo>
                              <a:pt x="0" y="6907"/>
                            </a:lnTo>
                            <a:lnTo>
                              <a:pt x="3989" y="13824"/>
                            </a:lnTo>
                            <a:lnTo>
                              <a:pt x="11978" y="13824"/>
                            </a:lnTo>
                            <a:lnTo>
                              <a:pt x="15978" y="6907"/>
                            </a:lnTo>
                            <a:lnTo>
                              <a:pt x="119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59;p17">
                        <a:extLst>
                          <a:ext uri="{FF2B5EF4-FFF2-40B4-BE49-F238E27FC236}">
                            <a16:creationId xmlns:a16="http://schemas.microsoft.com/office/drawing/2014/main" id="{82ABE84E-48BC-F8EC-EF1D-25F375791331}"/>
                          </a:ext>
                        </a:extLst>
                      </p:cNvPr>
                      <p:cNvSpPr/>
                      <p:nvPr/>
                    </p:nvSpPr>
                    <p:spPr>
                      <a:xfrm>
                        <a:off x="7242801" y="2841216"/>
                        <a:ext cx="102449" cy="102450"/>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562;p17">
                    <a:extLst>
                      <a:ext uri="{FF2B5EF4-FFF2-40B4-BE49-F238E27FC236}">
                        <a16:creationId xmlns:a16="http://schemas.microsoft.com/office/drawing/2014/main" id="{AD5CB0D3-BA21-1F47-BC6A-3316DAE4810E}"/>
                      </a:ext>
                    </a:extLst>
                  </p:cNvPr>
                  <p:cNvSpPr/>
                  <p:nvPr/>
                </p:nvSpPr>
                <p:spPr>
                  <a:xfrm>
                    <a:off x="6359565" y="4414881"/>
                    <a:ext cx="2547216" cy="300256"/>
                  </a:xfrm>
                  <a:custGeom>
                    <a:avLst/>
                    <a:gdLst/>
                    <a:ahLst/>
                    <a:cxnLst/>
                    <a:rect l="l" t="t" r="r" b="b"/>
                    <a:pathLst>
                      <a:path w="41625" h="8871" extrusionOk="0">
                        <a:moveTo>
                          <a:pt x="2560" y="0"/>
                        </a:moveTo>
                        <a:lnTo>
                          <a:pt x="0" y="4429"/>
                        </a:lnTo>
                        <a:lnTo>
                          <a:pt x="2560" y="8870"/>
                        </a:lnTo>
                        <a:lnTo>
                          <a:pt x="39065" y="8870"/>
                        </a:lnTo>
                        <a:lnTo>
                          <a:pt x="41625" y="4429"/>
                        </a:lnTo>
                        <a:lnTo>
                          <a:pt x="39065" y="0"/>
                        </a:lnTo>
                        <a:close/>
                      </a:path>
                    </a:pathLst>
                  </a:cu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b="1">
                        <a:latin typeface="Calibri" panose="020F0502020204030204" pitchFamily="34" charset="0"/>
                        <a:ea typeface="Fira Sans Extra Condensed"/>
                        <a:cs typeface="Calibri" panose="020F0502020204030204" pitchFamily="34" charset="0"/>
                        <a:sym typeface="Fira Sans Extra Condensed"/>
                      </a:rPr>
                      <a:t>     Private, Public, ….   Air</a:t>
                    </a:r>
                  </a:p>
                  <a:p>
                    <a:pPr marL="0" lvl="0" indent="0" algn="ctr" rtl="0">
                      <a:spcBef>
                        <a:spcPts val="0"/>
                      </a:spcBef>
                      <a:spcAft>
                        <a:spcPts val="0"/>
                      </a:spcAft>
                      <a:buNone/>
                    </a:pPr>
                    <a:r>
                      <a:rPr lang="en-CA" sz="1100" b="1">
                        <a:latin typeface="Calibri" panose="020F0502020204030204" pitchFamily="34" charset="0"/>
                        <a:ea typeface="Fira Sans Extra Condensed"/>
                        <a:cs typeface="Calibri" panose="020F0502020204030204" pitchFamily="34" charset="0"/>
                        <a:sym typeface="Fira Sans Extra Condensed"/>
                      </a:rPr>
                      <a:t>            </a:t>
                    </a:r>
                    <a:endParaRPr sz="1100" b="1">
                      <a:latin typeface="Calibri" panose="020F0502020204030204" pitchFamily="34" charset="0"/>
                      <a:ea typeface="Fira Sans Extra Condensed"/>
                      <a:cs typeface="Calibri" panose="020F0502020204030204" pitchFamily="34" charset="0"/>
                      <a:sym typeface="Fira Sans Extra Condensed"/>
                    </a:endParaRPr>
                  </a:p>
                </p:txBody>
              </p:sp>
              <p:sp>
                <p:nvSpPr>
                  <p:cNvPr id="93" name="Google Shape;571;p17">
                    <a:extLst>
                      <a:ext uri="{FF2B5EF4-FFF2-40B4-BE49-F238E27FC236}">
                        <a16:creationId xmlns:a16="http://schemas.microsoft.com/office/drawing/2014/main" id="{19E7FAC0-B41C-EF53-0195-70355D346DD7}"/>
                      </a:ext>
                    </a:extLst>
                  </p:cNvPr>
                  <p:cNvSpPr/>
                  <p:nvPr/>
                </p:nvSpPr>
                <p:spPr>
                  <a:xfrm>
                    <a:off x="3707327" y="4449119"/>
                    <a:ext cx="2789182" cy="334383"/>
                  </a:xfrm>
                  <a:custGeom>
                    <a:avLst/>
                    <a:gdLst/>
                    <a:ahLst/>
                    <a:cxnLst/>
                    <a:rect l="l" t="t" r="r" b="b"/>
                    <a:pathLst>
                      <a:path w="41626" h="8871" extrusionOk="0">
                        <a:moveTo>
                          <a:pt x="2561" y="0"/>
                        </a:moveTo>
                        <a:lnTo>
                          <a:pt x="1" y="4429"/>
                        </a:lnTo>
                        <a:lnTo>
                          <a:pt x="2561" y="8870"/>
                        </a:lnTo>
                        <a:lnTo>
                          <a:pt x="39065" y="8870"/>
                        </a:lnTo>
                        <a:lnTo>
                          <a:pt x="41625" y="4429"/>
                        </a:lnTo>
                        <a:lnTo>
                          <a:pt x="39065" y="0"/>
                        </a:lnTo>
                        <a:close/>
                      </a:path>
                    </a:pathLst>
                  </a:cu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100" b="1">
                        <a:latin typeface="Calibri" panose="020F0502020204030204" pitchFamily="34" charset="0"/>
                        <a:ea typeface="Fira Sans Extra Condensed"/>
                        <a:cs typeface="Calibri" panose="020F0502020204030204" pitchFamily="34" charset="0"/>
                        <a:sym typeface="Fira Sans Extra Condensed"/>
                      </a:rPr>
                      <a:t>Rent, Mortgage …Property Tax</a:t>
                    </a:r>
                  </a:p>
                  <a:p>
                    <a:pPr marL="0" lvl="0" indent="0" algn="ctr" rtl="0">
                      <a:spcBef>
                        <a:spcPts val="0"/>
                      </a:spcBef>
                      <a:spcAft>
                        <a:spcPts val="0"/>
                      </a:spcAft>
                      <a:buNone/>
                    </a:pPr>
                    <a:r>
                      <a:rPr lang="en-CA" sz="1100" b="1">
                        <a:latin typeface="Calibri" panose="020F0502020204030204" pitchFamily="34" charset="0"/>
                        <a:ea typeface="Fira Sans Extra Condensed"/>
                        <a:cs typeface="Calibri" panose="020F0502020204030204" pitchFamily="34" charset="0"/>
                        <a:sym typeface="Fira Sans Extra Condensed"/>
                      </a:rPr>
                      <a:t>          </a:t>
                    </a:r>
                    <a:endParaRPr sz="1100" b="1">
                      <a:latin typeface="Calibri" panose="020F0502020204030204" pitchFamily="34" charset="0"/>
                      <a:ea typeface="Fira Sans Extra Condensed"/>
                      <a:cs typeface="Calibri" panose="020F0502020204030204" pitchFamily="34" charset="0"/>
                      <a:sym typeface="Fira Sans Extra Condensed"/>
                    </a:endParaRPr>
                  </a:p>
                </p:txBody>
              </p:sp>
              <p:sp>
                <p:nvSpPr>
                  <p:cNvPr id="102" name="Google Shape;580;p17">
                    <a:extLst>
                      <a:ext uri="{FF2B5EF4-FFF2-40B4-BE49-F238E27FC236}">
                        <a16:creationId xmlns:a16="http://schemas.microsoft.com/office/drawing/2014/main" id="{E28B9708-1D5A-324A-42B1-735879817EB3}"/>
                      </a:ext>
                    </a:extLst>
                  </p:cNvPr>
                  <p:cNvSpPr/>
                  <p:nvPr/>
                </p:nvSpPr>
                <p:spPr>
                  <a:xfrm>
                    <a:off x="1092162" y="4423796"/>
                    <a:ext cx="2220319" cy="355360"/>
                  </a:xfrm>
                  <a:custGeom>
                    <a:avLst/>
                    <a:gdLst/>
                    <a:ahLst/>
                    <a:cxnLst/>
                    <a:rect l="l" t="t" r="r" b="b"/>
                    <a:pathLst>
                      <a:path w="41625" h="8871" extrusionOk="0">
                        <a:moveTo>
                          <a:pt x="2560" y="0"/>
                        </a:moveTo>
                        <a:lnTo>
                          <a:pt x="0" y="4429"/>
                        </a:lnTo>
                        <a:lnTo>
                          <a:pt x="2560" y="8870"/>
                        </a:lnTo>
                        <a:lnTo>
                          <a:pt x="39065" y="8870"/>
                        </a:lnTo>
                        <a:lnTo>
                          <a:pt x="41625" y="4429"/>
                        </a:lnTo>
                        <a:lnTo>
                          <a:pt x="39065" y="0"/>
                        </a:lnTo>
                        <a:close/>
                      </a:path>
                    </a:pathLst>
                  </a:custGeom>
                  <a:noFill/>
                  <a:ln>
                    <a:noFill/>
                  </a:ln>
                </p:spPr>
                <p:txBody>
                  <a:bodyPr spcFirstLastPara="1" wrap="square" lIns="91425" tIns="91425" rIns="91425" bIns="91425" anchor="ctr" anchorCtr="0">
                    <a:noAutofit/>
                  </a:bodyPr>
                  <a:lstStyle/>
                  <a:p>
                    <a:pPr lvl="0"/>
                    <a:r>
                      <a:rPr lang="en-CA" sz="1100" b="1">
                        <a:latin typeface="Calibri" panose="020F0502020204030204" pitchFamily="34" charset="0"/>
                        <a:ea typeface="Fira Sans Extra Condensed"/>
                        <a:cs typeface="Calibri" panose="020F0502020204030204" pitchFamily="34" charset="0"/>
                        <a:sym typeface="Fira Sans Extra Condensed"/>
                      </a:rPr>
                      <a:t>   Fruits, … Vegetables</a:t>
                    </a:r>
                  </a:p>
                  <a:p>
                    <a:pPr lvl="0"/>
                    <a:endParaRPr sz="1100" b="1">
                      <a:latin typeface="Calibri" panose="020F0502020204030204" pitchFamily="34" charset="0"/>
                      <a:ea typeface="Fira Sans Extra Condensed"/>
                      <a:cs typeface="Calibri" panose="020F0502020204030204" pitchFamily="34" charset="0"/>
                      <a:sym typeface="Fira Sans Extra Condensed"/>
                    </a:endParaRPr>
                  </a:p>
                </p:txBody>
              </p:sp>
            </p:grpSp>
            <p:pic>
              <p:nvPicPr>
                <p:cNvPr id="113" name="Graphic 112" descr="Grocery bag with solid fill">
                  <a:extLst>
                    <a:ext uri="{FF2B5EF4-FFF2-40B4-BE49-F238E27FC236}">
                      <a16:creationId xmlns:a16="http://schemas.microsoft.com/office/drawing/2014/main" id="{C3C4DFF4-7FDB-EEDE-5930-7FAF48B6A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2791" y="3069539"/>
                  <a:ext cx="221495" cy="221495"/>
                </a:xfrm>
                <a:prstGeom prst="rect">
                  <a:avLst/>
                </a:prstGeom>
              </p:spPr>
            </p:pic>
            <p:pic>
              <p:nvPicPr>
                <p:cNvPr id="114" name="Graphic 113" descr="House with solid fill">
                  <a:extLst>
                    <a:ext uri="{FF2B5EF4-FFF2-40B4-BE49-F238E27FC236}">
                      <a16:creationId xmlns:a16="http://schemas.microsoft.com/office/drawing/2014/main" id="{479AE33B-FB50-3E7A-1197-D75D76BAFE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1169" y="3096041"/>
                  <a:ext cx="241902" cy="241902"/>
                </a:xfrm>
                <a:prstGeom prst="rect">
                  <a:avLst/>
                </a:prstGeom>
              </p:spPr>
            </p:pic>
          </p:grpSp>
          <p:pic>
            <p:nvPicPr>
              <p:cNvPr id="115" name="Graphic 114" descr="Bus with solid fill">
                <a:extLst>
                  <a:ext uri="{FF2B5EF4-FFF2-40B4-BE49-F238E27FC236}">
                    <a16:creationId xmlns:a16="http://schemas.microsoft.com/office/drawing/2014/main" id="{26BF8B93-627E-FDA8-4122-C3A1D8E183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8272" y="2750300"/>
                <a:ext cx="278497" cy="278497"/>
              </a:xfrm>
              <a:prstGeom prst="rect">
                <a:avLst/>
              </a:prstGeom>
            </p:spPr>
          </p:pic>
        </p:grpSp>
      </p:grpSp>
      <p:sp>
        <p:nvSpPr>
          <p:cNvPr id="94" name="Rectangle 93">
            <a:extLst>
              <a:ext uri="{FF2B5EF4-FFF2-40B4-BE49-F238E27FC236}">
                <a16:creationId xmlns:a16="http://schemas.microsoft.com/office/drawing/2014/main" id="{D46C5413-5DCB-277C-30D4-7AC24B7391DE}"/>
              </a:ext>
            </a:extLst>
          </p:cNvPr>
          <p:cNvSpPr/>
          <p:nvPr/>
        </p:nvSpPr>
        <p:spPr>
          <a:xfrm>
            <a:off x="2160580" y="5440865"/>
            <a:ext cx="2089033" cy="261610"/>
          </a:xfrm>
          <a:prstGeom prst="rect">
            <a:avLst/>
          </a:prstGeom>
        </p:spPr>
        <p:txBody>
          <a:bodyPr wrap="none">
            <a:spAutoFit/>
          </a:bodyPr>
          <a:lstStyle/>
          <a:p>
            <a:r>
              <a:rPr lang="en-US" sz="1100" b="1" dirty="0"/>
              <a:t>Met Deloitte. dataset conditions</a:t>
            </a:r>
            <a:endParaRPr lang="en-US" sz="1100" dirty="0"/>
          </a:p>
        </p:txBody>
      </p:sp>
      <p:sp>
        <p:nvSpPr>
          <p:cNvPr id="95" name="Rounded Rectangle 94">
            <a:extLst>
              <a:ext uri="{FF2B5EF4-FFF2-40B4-BE49-F238E27FC236}">
                <a16:creationId xmlns:a16="http://schemas.microsoft.com/office/drawing/2014/main" id="{FF859A82-3928-5B71-C22D-43F27EA13371}"/>
              </a:ext>
            </a:extLst>
          </p:cNvPr>
          <p:cNvSpPr/>
          <p:nvPr/>
        </p:nvSpPr>
        <p:spPr>
          <a:xfrm>
            <a:off x="2296358" y="5689630"/>
            <a:ext cx="1801437" cy="7858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pitchFamily="2" charset="2"/>
              <a:buChar char="ü"/>
            </a:pPr>
            <a:r>
              <a:rPr lang="en-CA" sz="1100" dirty="0">
                <a:ln w="0"/>
                <a:solidFill>
                  <a:schemeClr val="bg1"/>
                </a:solidFill>
                <a:effectLst>
                  <a:outerShdw blurRad="38100" dist="19050" dir="2700000" algn="tl" rotWithShape="0">
                    <a:schemeClr val="dk1">
                      <a:alpha val="40000"/>
                    </a:schemeClr>
                  </a:outerShdw>
                </a:effectLst>
              </a:rPr>
              <a:t> Canadian Dataset </a:t>
            </a:r>
            <a:endParaRPr lang="en-CA" sz="1100" dirty="0">
              <a:ln w="0"/>
              <a:solidFill>
                <a:schemeClr val="bg1"/>
              </a:solidFill>
              <a:effectLst>
                <a:outerShdw blurRad="38100" dist="19050" dir="2700000" algn="tl" rotWithShape="0">
                  <a:srgbClr val="000000">
                    <a:alpha val="40000"/>
                  </a:srgbClr>
                </a:outerShdw>
              </a:effectLst>
              <a:cs typeface="Calibri"/>
            </a:endParaRPr>
          </a:p>
          <a:p>
            <a:pPr marL="285750" indent="-285750">
              <a:buFont typeface="Wingdings" pitchFamily="2" charset="2"/>
              <a:buChar char="ü"/>
            </a:pPr>
            <a:r>
              <a:rPr lang="en-CA" sz="1100" dirty="0">
                <a:ln w="0"/>
                <a:solidFill>
                  <a:schemeClr val="bg1"/>
                </a:solidFill>
                <a:effectLst>
                  <a:outerShdw blurRad="38100" dist="19050" dir="2700000" algn="tl" rotWithShape="0">
                    <a:schemeClr val="dk1">
                      <a:alpha val="40000"/>
                    </a:schemeClr>
                  </a:outerShdw>
                </a:effectLst>
              </a:rPr>
              <a:t>Updated monthly</a:t>
            </a:r>
            <a:endParaRPr lang="en-CA" sz="1100" dirty="0">
              <a:ln w="0"/>
              <a:solidFill>
                <a:schemeClr val="bg1"/>
              </a:solidFill>
              <a:effectLst>
                <a:outerShdw blurRad="38100" dist="19050" dir="2700000" algn="tl" rotWithShape="0">
                  <a:srgbClr val="000000">
                    <a:alpha val="40000"/>
                  </a:srgbClr>
                </a:outerShdw>
              </a:effectLst>
              <a:cs typeface="Calibri"/>
            </a:endParaRPr>
          </a:p>
          <a:p>
            <a:pPr marL="285750" indent="-285750">
              <a:buFont typeface="Wingdings" pitchFamily="2" charset="2"/>
              <a:buChar char="ü"/>
            </a:pPr>
            <a:r>
              <a:rPr lang="en-CA" sz="1100" dirty="0">
                <a:ln w="0"/>
                <a:solidFill>
                  <a:schemeClr val="bg1"/>
                </a:solidFill>
                <a:effectLst>
                  <a:outerShdw blurRad="38100" dist="19050" dir="2700000" algn="tl" rotWithShape="0">
                    <a:schemeClr val="dk1">
                      <a:alpha val="40000"/>
                    </a:schemeClr>
                  </a:outerShdw>
                </a:effectLst>
              </a:rPr>
              <a:t>Granular</a:t>
            </a:r>
            <a:endParaRPr lang="en-CA" sz="1100" dirty="0">
              <a:ln w="0"/>
              <a:solidFill>
                <a:schemeClr val="bg1"/>
              </a:solidFill>
              <a:effectLst>
                <a:outerShdw blurRad="38100" dist="19050" dir="2700000" algn="tl" rotWithShape="0">
                  <a:srgbClr val="000000">
                    <a:alpha val="40000"/>
                  </a:srgbClr>
                </a:outerShdw>
              </a:effectLst>
              <a:cs typeface="Calibri"/>
            </a:endParaRPr>
          </a:p>
          <a:p>
            <a:pPr marL="285750" indent="-285750">
              <a:buFont typeface="Wingdings" pitchFamily="2" charset="2"/>
              <a:buChar char="ü"/>
            </a:pPr>
            <a:r>
              <a:rPr lang="en-CA" sz="1100" dirty="0">
                <a:ln w="0"/>
                <a:solidFill>
                  <a:schemeClr val="bg1"/>
                </a:solidFill>
                <a:effectLst>
                  <a:outerShdw blurRad="38100" dist="19050" dir="2700000" algn="tl" rotWithShape="0">
                    <a:schemeClr val="dk1">
                      <a:alpha val="40000"/>
                    </a:schemeClr>
                  </a:outerShdw>
                </a:effectLst>
              </a:rPr>
              <a:t>Public</a:t>
            </a:r>
            <a:endParaRPr lang="en-CA" sz="1100" dirty="0">
              <a:ln w="0"/>
              <a:solidFill>
                <a:schemeClr val="bg1"/>
              </a:solidFill>
              <a:effectLst>
                <a:outerShdw blurRad="38100" dist="19050" dir="2700000" algn="tl" rotWithShape="0">
                  <a:srgbClr val="000000">
                    <a:alpha val="40000"/>
                  </a:srgbClr>
                </a:outerShdw>
              </a:effectLst>
              <a:cs typeface="Calibri"/>
            </a:endParaRPr>
          </a:p>
        </p:txBody>
      </p:sp>
      <p:pic>
        <p:nvPicPr>
          <p:cNvPr id="96" name="Picture 95">
            <a:extLst>
              <a:ext uri="{FF2B5EF4-FFF2-40B4-BE49-F238E27FC236}">
                <a16:creationId xmlns:a16="http://schemas.microsoft.com/office/drawing/2014/main" id="{9C2D0597-23E2-1068-6250-8B62FD7F63F3}"/>
              </a:ext>
            </a:extLst>
          </p:cNvPr>
          <p:cNvPicPr>
            <a:picLocks noChangeAspect="1"/>
          </p:cNvPicPr>
          <p:nvPr/>
        </p:nvPicPr>
        <p:blipFill rotWithShape="1">
          <a:blip r:embed="rId9"/>
          <a:srcRect l="30702" t="8985" r="30585" b="8980"/>
          <a:stretch/>
        </p:blipFill>
        <p:spPr>
          <a:xfrm>
            <a:off x="3761062" y="6164762"/>
            <a:ext cx="252074" cy="255210"/>
          </a:xfrm>
          <a:prstGeom prst="ellipse">
            <a:avLst/>
          </a:prstGeom>
        </p:spPr>
      </p:pic>
      <p:sp>
        <p:nvSpPr>
          <p:cNvPr id="97" name="Down Arrow 96">
            <a:extLst>
              <a:ext uri="{FF2B5EF4-FFF2-40B4-BE49-F238E27FC236}">
                <a16:creationId xmlns:a16="http://schemas.microsoft.com/office/drawing/2014/main" id="{54260603-B160-2F0A-508D-A29C0135AF78}"/>
              </a:ext>
            </a:extLst>
          </p:cNvPr>
          <p:cNvSpPr/>
          <p:nvPr/>
        </p:nvSpPr>
        <p:spPr>
          <a:xfrm>
            <a:off x="3086728" y="5058316"/>
            <a:ext cx="333189" cy="316699"/>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n>
                <a:solidFill>
                  <a:schemeClr val="bg1">
                    <a:lumMod val="85000"/>
                  </a:schemeClr>
                </a:solidFill>
              </a:ln>
              <a:solidFill>
                <a:schemeClr val="tx1"/>
              </a:solidFill>
              <a:latin typeface="Roboto Light" panose="02000000000000000000" pitchFamily="2" charset="0"/>
              <a:ea typeface="Roboto Light" panose="02000000000000000000" pitchFamily="2" charset="0"/>
            </a:endParaRPr>
          </a:p>
        </p:txBody>
      </p:sp>
      <p:grpSp>
        <p:nvGrpSpPr>
          <p:cNvPr id="98" name="Google Shape;263;p19">
            <a:extLst>
              <a:ext uri="{FF2B5EF4-FFF2-40B4-BE49-F238E27FC236}">
                <a16:creationId xmlns:a16="http://schemas.microsoft.com/office/drawing/2014/main" id="{79775750-7617-FE44-A43A-6676049FCBEE}"/>
              </a:ext>
            </a:extLst>
          </p:cNvPr>
          <p:cNvGrpSpPr/>
          <p:nvPr/>
        </p:nvGrpSpPr>
        <p:grpSpPr>
          <a:xfrm>
            <a:off x="463752" y="2246529"/>
            <a:ext cx="5598622" cy="2807549"/>
            <a:chOff x="3433277" y="1272913"/>
            <a:chExt cx="5980703" cy="3414681"/>
          </a:xfrm>
        </p:grpSpPr>
        <p:sp>
          <p:nvSpPr>
            <p:cNvPr id="99" name="Google Shape;264;p19">
              <a:extLst>
                <a:ext uri="{FF2B5EF4-FFF2-40B4-BE49-F238E27FC236}">
                  <a16:creationId xmlns:a16="http://schemas.microsoft.com/office/drawing/2014/main" id="{A516DB86-DED8-EAD9-65F6-F99DE202953B}"/>
                </a:ext>
              </a:extLst>
            </p:cNvPr>
            <p:cNvSpPr/>
            <p:nvPr/>
          </p:nvSpPr>
          <p:spPr>
            <a:xfrm rot="16200000">
              <a:off x="2837886" y="1868304"/>
              <a:ext cx="3414681" cy="22239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5;p19">
              <a:extLst>
                <a:ext uri="{FF2B5EF4-FFF2-40B4-BE49-F238E27FC236}">
                  <a16:creationId xmlns:a16="http://schemas.microsoft.com/office/drawing/2014/main" id="{23AD3553-2EAC-83B2-19BA-9A3FCA233E85}"/>
                </a:ext>
              </a:extLst>
            </p:cNvPr>
            <p:cNvSpPr/>
            <p:nvPr/>
          </p:nvSpPr>
          <p:spPr>
            <a:xfrm>
              <a:off x="4288175" y="1503616"/>
              <a:ext cx="1948800" cy="352658"/>
            </a:xfrm>
            <a:prstGeom prst="roundRect">
              <a:avLst>
                <a:gd name="adj" fmla="val 50000"/>
              </a:avLst>
            </a:prstGeom>
            <a:solidFill>
              <a:schemeClr val="bg1"/>
            </a:solidFill>
            <a:ln w="2857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a:buClr>
                  <a:schemeClr val="dk1"/>
                </a:buClr>
                <a:buSzPts val="1100"/>
              </a:pPr>
              <a:r>
                <a:rPr lang="en" sz="1200">
                  <a:ea typeface="Fira Sans Extra Condensed Medium"/>
                  <a:cs typeface="Calibri"/>
                  <a:sym typeface="Fira Sans Extra Condensed Medium"/>
                </a:rPr>
                <a:t>            </a:t>
              </a:r>
              <a:r>
                <a:rPr lang="en" sz="1200">
                  <a:solidFill>
                    <a:srgbClr val="00A057"/>
                  </a:solidFill>
                  <a:ea typeface="Fira Sans Extra Condensed Medium"/>
                  <a:cs typeface="Calibri"/>
                  <a:sym typeface="Fira Sans Extra Condensed Medium"/>
                </a:rPr>
                <a:t>CPI- ALL</a:t>
              </a:r>
              <a:endParaRPr lang="en-US" sz="1200">
                <a:solidFill>
                  <a:srgbClr val="0062AC"/>
                </a:solidFill>
                <a:ea typeface="Fira Sans Extra Condensed Medium"/>
                <a:cs typeface="Calibri"/>
              </a:endParaRPr>
            </a:p>
          </p:txBody>
        </p:sp>
        <p:sp>
          <p:nvSpPr>
            <p:cNvPr id="101" name="Google Shape;266;p19">
              <a:extLst>
                <a:ext uri="{FF2B5EF4-FFF2-40B4-BE49-F238E27FC236}">
                  <a16:creationId xmlns:a16="http://schemas.microsoft.com/office/drawing/2014/main" id="{C903DC56-96E7-591A-01FA-1D6734DE06FF}"/>
                </a:ext>
              </a:extLst>
            </p:cNvPr>
            <p:cNvSpPr txBox="1"/>
            <p:nvPr/>
          </p:nvSpPr>
          <p:spPr>
            <a:xfrm>
              <a:off x="6249157" y="1459619"/>
              <a:ext cx="3164823"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CA" sz="1200">
                  <a:ea typeface="Roboto"/>
                  <a:cs typeface="Calibri" panose="020F0502020204030204" pitchFamily="34" charset="0"/>
                  <a:sym typeface="Roboto"/>
                </a:rPr>
                <a:t>It consists CPI of all major components</a:t>
              </a:r>
              <a:endParaRPr sz="1200">
                <a:ea typeface="Roboto"/>
                <a:cs typeface="Calibri" panose="020F0502020204030204" pitchFamily="34" charset="0"/>
                <a:sym typeface="Roboto"/>
              </a:endParaRPr>
            </a:p>
          </p:txBody>
        </p:sp>
      </p:grpSp>
      <p:sp>
        <p:nvSpPr>
          <p:cNvPr id="103" name="Google Shape;257;p19">
            <a:extLst>
              <a:ext uri="{FF2B5EF4-FFF2-40B4-BE49-F238E27FC236}">
                <a16:creationId xmlns:a16="http://schemas.microsoft.com/office/drawing/2014/main" id="{36160E4D-EC60-17B2-9EA5-4977C6B953F5}"/>
              </a:ext>
            </a:extLst>
          </p:cNvPr>
          <p:cNvSpPr/>
          <p:nvPr/>
        </p:nvSpPr>
        <p:spPr>
          <a:xfrm>
            <a:off x="1228479" y="3308919"/>
            <a:ext cx="1869631" cy="330942"/>
          </a:xfrm>
          <a:prstGeom prst="roundRect">
            <a:avLst>
              <a:gd name="adj" fmla="val 50000"/>
            </a:avLst>
          </a:prstGeom>
          <a:solidFill>
            <a:schemeClr val="bg1"/>
          </a:solidFill>
          <a:ln w="2857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a:buClr>
                <a:schemeClr val="dk1"/>
              </a:buClr>
              <a:buSzPts val="1100"/>
            </a:pPr>
            <a:r>
              <a:rPr lang="en-CA" sz="1200"/>
              <a:t>            </a:t>
            </a:r>
            <a:r>
              <a:rPr lang="en-CA" sz="1200">
                <a:solidFill>
                  <a:srgbClr val="00A057"/>
                </a:solidFill>
              </a:rPr>
              <a:t>CPI- Shelter</a:t>
            </a:r>
          </a:p>
        </p:txBody>
      </p:sp>
      <p:sp>
        <p:nvSpPr>
          <p:cNvPr id="104" name="Google Shape;257;p19">
            <a:extLst>
              <a:ext uri="{FF2B5EF4-FFF2-40B4-BE49-F238E27FC236}">
                <a16:creationId xmlns:a16="http://schemas.microsoft.com/office/drawing/2014/main" id="{06B44EAC-7E6B-E18B-008E-EDA491ADFF1C}"/>
              </a:ext>
            </a:extLst>
          </p:cNvPr>
          <p:cNvSpPr/>
          <p:nvPr/>
        </p:nvSpPr>
        <p:spPr>
          <a:xfrm>
            <a:off x="1223538" y="2843124"/>
            <a:ext cx="1875539" cy="313222"/>
          </a:xfrm>
          <a:prstGeom prst="roundRect">
            <a:avLst>
              <a:gd name="adj" fmla="val 50000"/>
            </a:avLst>
          </a:prstGeom>
          <a:solidFill>
            <a:schemeClr val="bg1"/>
          </a:solidFill>
          <a:ln w="2857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a:buClr>
                <a:schemeClr val="dk1"/>
              </a:buClr>
              <a:buSzPts val="1100"/>
              <a:buFont typeface="Arial"/>
            </a:pPr>
            <a:r>
              <a:rPr lang="en-CA" sz="1200"/>
              <a:t>           </a:t>
            </a:r>
            <a:r>
              <a:rPr lang="en-CA" sz="1200">
                <a:solidFill>
                  <a:srgbClr val="00A057"/>
                </a:solidFill>
              </a:rPr>
              <a:t> CPI- Food </a:t>
            </a:r>
            <a:endParaRPr lang="en-US" sz="1200">
              <a:cs typeface="Calibri" panose="020F0502020204030204"/>
            </a:endParaRPr>
          </a:p>
        </p:txBody>
      </p:sp>
      <p:sp>
        <p:nvSpPr>
          <p:cNvPr id="105" name="Google Shape;257;p19">
            <a:extLst>
              <a:ext uri="{FF2B5EF4-FFF2-40B4-BE49-F238E27FC236}">
                <a16:creationId xmlns:a16="http://schemas.microsoft.com/office/drawing/2014/main" id="{4F89A595-C7C9-2228-BB60-CD36483527A3}"/>
              </a:ext>
            </a:extLst>
          </p:cNvPr>
          <p:cNvSpPr/>
          <p:nvPr/>
        </p:nvSpPr>
        <p:spPr>
          <a:xfrm>
            <a:off x="1222810" y="3810157"/>
            <a:ext cx="1875540" cy="319129"/>
          </a:xfrm>
          <a:prstGeom prst="roundRect">
            <a:avLst>
              <a:gd name="adj" fmla="val 50000"/>
            </a:avLst>
          </a:prstGeom>
          <a:solidFill>
            <a:schemeClr val="bg1"/>
          </a:solidFill>
          <a:ln w="2857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a:buClr>
                <a:schemeClr val="dk1"/>
              </a:buClr>
              <a:buSzPts val="1100"/>
            </a:pPr>
            <a:r>
              <a:rPr lang="en-CA" sz="1200"/>
              <a:t>    </a:t>
            </a:r>
            <a:r>
              <a:rPr lang="en-CA" sz="1200">
                <a:solidFill>
                  <a:srgbClr val="00A057"/>
                </a:solidFill>
              </a:rPr>
              <a:t> CPI- Transportation</a:t>
            </a:r>
          </a:p>
        </p:txBody>
      </p:sp>
      <p:sp>
        <p:nvSpPr>
          <p:cNvPr id="106" name="Google Shape;257;p19">
            <a:extLst>
              <a:ext uri="{FF2B5EF4-FFF2-40B4-BE49-F238E27FC236}">
                <a16:creationId xmlns:a16="http://schemas.microsoft.com/office/drawing/2014/main" id="{73CF7D51-FFCD-8FE4-4457-C0279D507529}"/>
              </a:ext>
            </a:extLst>
          </p:cNvPr>
          <p:cNvSpPr/>
          <p:nvPr/>
        </p:nvSpPr>
        <p:spPr>
          <a:xfrm>
            <a:off x="1223134" y="4347394"/>
            <a:ext cx="1851909" cy="342757"/>
          </a:xfrm>
          <a:prstGeom prst="roundRect">
            <a:avLst>
              <a:gd name="adj" fmla="val 50000"/>
            </a:avLst>
          </a:prstGeom>
          <a:solidFill>
            <a:schemeClr val="bg1"/>
          </a:solidFill>
          <a:ln w="28575" cap="flat" cmpd="sng">
            <a:solidFill>
              <a:schemeClr val="accent1"/>
            </a:solidFill>
            <a:prstDash val="solid"/>
            <a:round/>
            <a:headEnd type="none" w="sm" len="sm"/>
            <a:tailEnd type="none" w="sm" len="sm"/>
          </a:ln>
        </p:spPr>
        <p:txBody>
          <a:bodyPr spcFirstLastPara="1" wrap="square" lIns="182875" tIns="91425" rIns="91425" bIns="91425" anchor="ctr" anchorCtr="0">
            <a:noAutofit/>
          </a:bodyPr>
          <a:lstStyle/>
          <a:p>
            <a:pPr algn="ctr">
              <a:buClr>
                <a:schemeClr val="dk1"/>
              </a:buClr>
              <a:buSzPts val="1100"/>
            </a:pPr>
            <a:r>
              <a:rPr lang="en-CA" sz="1200">
                <a:solidFill>
                  <a:srgbClr val="00A057"/>
                </a:solidFill>
              </a:rPr>
              <a:t>CPI- Health and personal care</a:t>
            </a:r>
          </a:p>
        </p:txBody>
      </p:sp>
      <p:sp>
        <p:nvSpPr>
          <p:cNvPr id="107" name="Google Shape;266;p19">
            <a:extLst>
              <a:ext uri="{FF2B5EF4-FFF2-40B4-BE49-F238E27FC236}">
                <a16:creationId xmlns:a16="http://schemas.microsoft.com/office/drawing/2014/main" id="{2DF1C862-52E5-3FC7-8D75-F3088B8B4C45}"/>
              </a:ext>
            </a:extLst>
          </p:cNvPr>
          <p:cNvSpPr txBox="1"/>
          <p:nvPr/>
        </p:nvSpPr>
        <p:spPr>
          <a:xfrm>
            <a:off x="3099617" y="2819574"/>
            <a:ext cx="2959512" cy="41758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CA" sz="1200">
                <a:ea typeface="Roboto"/>
                <a:cs typeface="Calibri" panose="020F0502020204030204" pitchFamily="34" charset="0"/>
                <a:sym typeface="Roboto"/>
              </a:rPr>
              <a:t>It consists CPI of all major food components</a:t>
            </a:r>
            <a:endParaRPr sz="1200">
              <a:ea typeface="Roboto"/>
              <a:cs typeface="Calibri" panose="020F0502020204030204" pitchFamily="34" charset="0"/>
              <a:sym typeface="Roboto"/>
            </a:endParaRPr>
          </a:p>
        </p:txBody>
      </p:sp>
      <p:sp>
        <p:nvSpPr>
          <p:cNvPr id="108" name="Google Shape;266;p19">
            <a:extLst>
              <a:ext uri="{FF2B5EF4-FFF2-40B4-BE49-F238E27FC236}">
                <a16:creationId xmlns:a16="http://schemas.microsoft.com/office/drawing/2014/main" id="{6EAEDA70-8574-2E1E-072C-536BB84E4519}"/>
              </a:ext>
            </a:extLst>
          </p:cNvPr>
          <p:cNvSpPr txBox="1"/>
          <p:nvPr/>
        </p:nvSpPr>
        <p:spPr>
          <a:xfrm>
            <a:off x="3088037" y="3237698"/>
            <a:ext cx="3106999" cy="41758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CA" sz="1200" dirty="0">
                <a:ea typeface="Roboto"/>
                <a:cs typeface="Calibri" panose="020F0502020204030204" pitchFamily="34" charset="0"/>
                <a:sym typeface="Roboto"/>
              </a:rPr>
              <a:t>It consists CPI of all shelter components</a:t>
            </a:r>
            <a:endParaRPr sz="1200" dirty="0">
              <a:ea typeface="Roboto"/>
              <a:cs typeface="Calibri" panose="020F0502020204030204" pitchFamily="34" charset="0"/>
              <a:sym typeface="Roboto"/>
            </a:endParaRPr>
          </a:p>
        </p:txBody>
      </p:sp>
      <p:sp>
        <p:nvSpPr>
          <p:cNvPr id="109" name="Google Shape;266;p19">
            <a:extLst>
              <a:ext uri="{FF2B5EF4-FFF2-40B4-BE49-F238E27FC236}">
                <a16:creationId xmlns:a16="http://schemas.microsoft.com/office/drawing/2014/main" id="{4E8F08C9-73F7-8F56-F57A-57E805001C54}"/>
              </a:ext>
            </a:extLst>
          </p:cNvPr>
          <p:cNvSpPr txBox="1"/>
          <p:nvPr/>
        </p:nvSpPr>
        <p:spPr>
          <a:xfrm>
            <a:off x="3085145" y="3759210"/>
            <a:ext cx="3116335" cy="41758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CA" sz="1200">
                <a:ea typeface="Roboto"/>
                <a:cs typeface="Calibri" panose="020F0502020204030204" pitchFamily="34" charset="0"/>
                <a:sym typeface="Roboto"/>
              </a:rPr>
              <a:t>It consists CPI of all transportation components</a:t>
            </a:r>
            <a:endParaRPr sz="1200">
              <a:ea typeface="Roboto"/>
              <a:cs typeface="Calibri" panose="020F0502020204030204" pitchFamily="34" charset="0"/>
              <a:sym typeface="Roboto"/>
            </a:endParaRPr>
          </a:p>
        </p:txBody>
      </p:sp>
      <p:sp>
        <p:nvSpPr>
          <p:cNvPr id="112" name="Google Shape;266;p19">
            <a:extLst>
              <a:ext uri="{FF2B5EF4-FFF2-40B4-BE49-F238E27FC236}">
                <a16:creationId xmlns:a16="http://schemas.microsoft.com/office/drawing/2014/main" id="{DD257966-E0C1-49F8-D6C1-84148DAAAD01}"/>
              </a:ext>
            </a:extLst>
          </p:cNvPr>
          <p:cNvSpPr txBox="1"/>
          <p:nvPr/>
        </p:nvSpPr>
        <p:spPr>
          <a:xfrm>
            <a:off x="3093235" y="4232475"/>
            <a:ext cx="3231232" cy="417587"/>
          </a:xfrm>
          <a:prstGeom prst="rect">
            <a:avLst/>
          </a:prstGeom>
          <a:noFill/>
          <a:ln>
            <a:noFill/>
          </a:ln>
        </p:spPr>
        <p:txBody>
          <a:bodyPr spcFirstLastPara="1" wrap="square" lIns="91425" tIns="91425" rIns="91425" bIns="91425" anchor="t" anchorCtr="0">
            <a:noAutofit/>
          </a:bodyPr>
          <a:lstStyle/>
          <a:p>
            <a:r>
              <a:rPr lang="en-CA" sz="1200">
                <a:ea typeface="Roboto"/>
                <a:cs typeface="Calibri"/>
                <a:sym typeface="Roboto"/>
              </a:rPr>
              <a:t>It consists all CPI of all major </a:t>
            </a:r>
            <a:r>
              <a:rPr lang="en-CA" sz="1200">
                <a:ea typeface="+mn-lt"/>
                <a:cs typeface="+mn-lt"/>
                <a:sym typeface="Roboto"/>
              </a:rPr>
              <a:t>Health and personal care </a:t>
            </a:r>
            <a:r>
              <a:rPr lang="en-CA" sz="1200">
                <a:ea typeface="Roboto"/>
                <a:cs typeface="+mn-lt"/>
                <a:sym typeface="Roboto"/>
              </a:rPr>
              <a:t>components</a:t>
            </a:r>
            <a:endParaRPr lang="en-US" sz="1200">
              <a:ea typeface="Roboto"/>
              <a:cs typeface="Calibri"/>
            </a:endParaRPr>
          </a:p>
        </p:txBody>
      </p:sp>
      <p:sp>
        <p:nvSpPr>
          <p:cNvPr id="15" name="TextBox 14">
            <a:extLst>
              <a:ext uri="{FF2B5EF4-FFF2-40B4-BE49-F238E27FC236}">
                <a16:creationId xmlns:a16="http://schemas.microsoft.com/office/drawing/2014/main" id="{15273F1E-B842-59AD-F75A-D2934566B542}"/>
              </a:ext>
            </a:extLst>
          </p:cNvPr>
          <p:cNvSpPr txBox="1"/>
          <p:nvPr/>
        </p:nvSpPr>
        <p:spPr>
          <a:xfrm>
            <a:off x="2405230" y="1712731"/>
            <a:ext cx="2711664" cy="338554"/>
          </a:xfrm>
          <a:prstGeom prst="rect">
            <a:avLst/>
          </a:prstGeom>
          <a:noFill/>
        </p:spPr>
        <p:txBody>
          <a:bodyPr wrap="square" lIns="91440" tIns="45720" rIns="91440" bIns="45720" rtlCol="0" anchor="t">
            <a:spAutoFit/>
          </a:bodyPr>
          <a:lstStyle/>
          <a:p>
            <a:r>
              <a:rPr lang="en-US" sz="1600" b="1">
                <a:solidFill>
                  <a:srgbClr val="0062AC"/>
                </a:solidFill>
              </a:rPr>
              <a:t>        </a:t>
            </a:r>
            <a:r>
              <a:rPr lang="en-US" sz="1600" b="1" u="sng">
                <a:solidFill>
                  <a:srgbClr val="0062AC"/>
                </a:solidFill>
              </a:rPr>
              <a:t> Required Datasets  </a:t>
            </a:r>
            <a:endParaRPr lang="en-US" sz="1600" b="1" u="sng">
              <a:solidFill>
                <a:srgbClr val="0062AC"/>
              </a:solidFill>
              <a:cs typeface="Calibri"/>
            </a:endParaRPr>
          </a:p>
        </p:txBody>
      </p:sp>
      <p:sp>
        <p:nvSpPr>
          <p:cNvPr id="16" name="TextBox 15">
            <a:extLst>
              <a:ext uri="{FF2B5EF4-FFF2-40B4-BE49-F238E27FC236}">
                <a16:creationId xmlns:a16="http://schemas.microsoft.com/office/drawing/2014/main" id="{571D07D4-C993-54D4-6E1C-A00779F3945A}"/>
              </a:ext>
            </a:extLst>
          </p:cNvPr>
          <p:cNvSpPr txBox="1"/>
          <p:nvPr/>
        </p:nvSpPr>
        <p:spPr>
          <a:xfrm>
            <a:off x="8362808" y="4985742"/>
            <a:ext cx="2021707" cy="261610"/>
          </a:xfrm>
          <a:prstGeom prst="rect">
            <a:avLst/>
          </a:prstGeom>
          <a:noFill/>
        </p:spPr>
        <p:txBody>
          <a:bodyPr wrap="none" rtlCol="0">
            <a:spAutoFit/>
          </a:bodyPr>
          <a:lstStyle/>
          <a:p>
            <a:r>
              <a:rPr lang="en-US" sz="1100" i="1" u="sng"/>
              <a:t>Fig. Illustration of CPI- Hierarchy</a:t>
            </a:r>
          </a:p>
        </p:txBody>
      </p:sp>
      <p:sp>
        <p:nvSpPr>
          <p:cNvPr id="73" name="TextBox 72">
            <a:extLst>
              <a:ext uri="{FF2B5EF4-FFF2-40B4-BE49-F238E27FC236}">
                <a16:creationId xmlns:a16="http://schemas.microsoft.com/office/drawing/2014/main" id="{0CB41F34-BE9E-AF49-802E-56C078289E20}"/>
              </a:ext>
            </a:extLst>
          </p:cNvPr>
          <p:cNvSpPr txBox="1"/>
          <p:nvPr/>
        </p:nvSpPr>
        <p:spPr>
          <a:xfrm>
            <a:off x="521019" y="532180"/>
            <a:ext cx="3948838" cy="707886"/>
          </a:xfrm>
          <a:prstGeom prst="rect">
            <a:avLst/>
          </a:prstGeom>
          <a:noFill/>
        </p:spPr>
        <p:txBody>
          <a:bodyPr wrap="none" rtlCol="0">
            <a:spAutoFit/>
          </a:bodyPr>
          <a:lstStyle/>
          <a:p>
            <a:r>
              <a:rPr lang="en-US" altLang="zh-CN" sz="4000" b="1">
                <a:solidFill>
                  <a:schemeClr val="accent1"/>
                </a:solidFill>
                <a:latin typeface="+mj-lt"/>
              </a:rPr>
              <a:t>DATA</a:t>
            </a:r>
            <a:r>
              <a:rPr lang="zh-CN" altLang="en-US" sz="4000" b="1">
                <a:solidFill>
                  <a:schemeClr val="accent1"/>
                </a:solidFill>
                <a:latin typeface="+mj-lt"/>
              </a:rPr>
              <a:t> </a:t>
            </a:r>
            <a:r>
              <a:rPr lang="en-US" altLang="zh-CN" sz="4000" b="1">
                <a:solidFill>
                  <a:schemeClr val="accent1"/>
                </a:solidFill>
                <a:latin typeface="+mj-lt"/>
              </a:rPr>
              <a:t>COLLECTION</a:t>
            </a:r>
            <a:endParaRPr lang="en-US" sz="4000" b="1">
              <a:solidFill>
                <a:schemeClr val="accent1"/>
              </a:solidFill>
              <a:latin typeface="+mj-lt"/>
            </a:endParaRPr>
          </a:p>
        </p:txBody>
      </p:sp>
      <p:cxnSp>
        <p:nvCxnSpPr>
          <p:cNvPr id="14" name="Straight Connector 13">
            <a:extLst>
              <a:ext uri="{FF2B5EF4-FFF2-40B4-BE49-F238E27FC236}">
                <a16:creationId xmlns:a16="http://schemas.microsoft.com/office/drawing/2014/main" id="{504F0516-8490-597D-AF8D-A7E6D015799A}"/>
              </a:ext>
            </a:extLst>
          </p:cNvPr>
          <p:cNvCxnSpPr/>
          <p:nvPr/>
        </p:nvCxnSpPr>
        <p:spPr>
          <a:xfrm>
            <a:off x="6321613" y="1364841"/>
            <a:ext cx="0" cy="5008804"/>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766137-8DDB-6D94-6902-B1282A8F57DC}"/>
              </a:ext>
            </a:extLst>
          </p:cNvPr>
          <p:cNvSpPr txBox="1"/>
          <p:nvPr/>
        </p:nvSpPr>
        <p:spPr>
          <a:xfrm>
            <a:off x="8225328" y="1673797"/>
            <a:ext cx="2366818" cy="338554"/>
          </a:xfrm>
          <a:prstGeom prst="rect">
            <a:avLst/>
          </a:prstGeom>
          <a:noFill/>
        </p:spPr>
        <p:txBody>
          <a:bodyPr wrap="square" lIns="91440" tIns="45720" rIns="91440" bIns="45720" rtlCol="0" anchor="t">
            <a:spAutoFit/>
          </a:bodyPr>
          <a:lstStyle/>
          <a:p>
            <a:r>
              <a:rPr lang="en-US" sz="1600" b="1" u="sng">
                <a:solidFill>
                  <a:srgbClr val="0062AC"/>
                </a:solidFill>
                <a:cs typeface="Calibri"/>
              </a:rPr>
              <a:t> CPI Dataset- Hierarchy </a:t>
            </a:r>
          </a:p>
        </p:txBody>
      </p:sp>
    </p:spTree>
    <p:extLst>
      <p:ext uri="{BB962C8B-B14F-4D97-AF65-F5344CB8AC3E}">
        <p14:creationId xmlns:p14="http://schemas.microsoft.com/office/powerpoint/2010/main" val="389469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4" name="Rectangle 3">
            <a:extLst>
              <a:ext uri="{FF2B5EF4-FFF2-40B4-BE49-F238E27FC236}">
                <a16:creationId xmlns:a16="http://schemas.microsoft.com/office/drawing/2014/main" id="{A36A82EB-B967-0136-1985-31B5AC6F099C}"/>
              </a:ext>
            </a:extLst>
          </p:cNvPr>
          <p:cNvSpPr/>
          <p:nvPr/>
        </p:nvSpPr>
        <p:spPr>
          <a:xfrm>
            <a:off x="0" y="1363727"/>
            <a:ext cx="12192000" cy="7652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0" i="0">
              <a:latin typeface="Roboto Light" panose="02000000000000000000" pitchFamily="2" charset="0"/>
              <a:ea typeface="Roboto Light" panose="02000000000000000000" pitchFamily="2" charset="0"/>
            </a:endParaRPr>
          </a:p>
        </p:txBody>
      </p:sp>
      <p:sp>
        <p:nvSpPr>
          <p:cNvPr id="1202" name="Google Shape;1202;p41"/>
          <p:cNvSpPr/>
          <p:nvPr/>
        </p:nvSpPr>
        <p:spPr>
          <a:xfrm>
            <a:off x="8347522" y="4235839"/>
            <a:ext cx="1178120" cy="1033786"/>
          </a:xfrm>
          <a:custGeom>
            <a:avLst/>
            <a:gdLst/>
            <a:ahLst/>
            <a:cxnLst/>
            <a:rect l="l" t="t" r="r" b="b"/>
            <a:pathLst>
              <a:path w="46667" h="41264" extrusionOk="0">
                <a:moveTo>
                  <a:pt x="32623" y="1"/>
                </a:moveTo>
                <a:lnTo>
                  <a:pt x="14010" y="1"/>
                </a:lnTo>
                <a:cubicBezTo>
                  <a:pt x="12409" y="1"/>
                  <a:pt x="10908" y="835"/>
                  <a:pt x="10107" y="2236"/>
                </a:cubicBezTo>
                <a:lnTo>
                  <a:pt x="801" y="18381"/>
                </a:lnTo>
                <a:cubicBezTo>
                  <a:pt x="0" y="19748"/>
                  <a:pt x="0" y="21483"/>
                  <a:pt x="801" y="22884"/>
                </a:cubicBezTo>
                <a:lnTo>
                  <a:pt x="10107" y="38995"/>
                </a:lnTo>
                <a:cubicBezTo>
                  <a:pt x="10908" y="40396"/>
                  <a:pt x="12409" y="41264"/>
                  <a:pt x="14010" y="41264"/>
                </a:cubicBezTo>
                <a:lnTo>
                  <a:pt x="32623" y="41264"/>
                </a:lnTo>
                <a:cubicBezTo>
                  <a:pt x="34258" y="41264"/>
                  <a:pt x="35726" y="40396"/>
                  <a:pt x="36560" y="38995"/>
                </a:cubicBezTo>
                <a:lnTo>
                  <a:pt x="45866" y="22884"/>
                </a:lnTo>
                <a:cubicBezTo>
                  <a:pt x="46667" y="21483"/>
                  <a:pt x="46667" y="19748"/>
                  <a:pt x="45866" y="18381"/>
                </a:cubicBezTo>
                <a:lnTo>
                  <a:pt x="36560" y="2236"/>
                </a:lnTo>
                <a:cubicBezTo>
                  <a:pt x="35726" y="835"/>
                  <a:pt x="34258" y="1"/>
                  <a:pt x="3262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2" name="TextBox 61">
            <a:extLst>
              <a:ext uri="{FF2B5EF4-FFF2-40B4-BE49-F238E27FC236}">
                <a16:creationId xmlns:a16="http://schemas.microsoft.com/office/drawing/2014/main" id="{F8D5825D-FCA1-689C-00FB-58258D506690}"/>
              </a:ext>
            </a:extLst>
          </p:cNvPr>
          <p:cNvSpPr txBox="1"/>
          <p:nvPr/>
        </p:nvSpPr>
        <p:spPr>
          <a:xfrm>
            <a:off x="355311" y="1810121"/>
            <a:ext cx="4655249" cy="292388"/>
          </a:xfrm>
          <a:prstGeom prst="rect">
            <a:avLst/>
          </a:prstGeom>
          <a:noFill/>
        </p:spPr>
        <p:txBody>
          <a:bodyPr wrap="none" lIns="91440" tIns="45720" rIns="91440" bIns="45720" rtlCol="0" anchor="t">
            <a:spAutoFit/>
          </a:bodyPr>
          <a:lstStyle/>
          <a:p>
            <a:r>
              <a:rPr lang="en-US" sz="1200"/>
              <a:t>Statistical tests to check if data is fit before applying time </a:t>
            </a:r>
            <a:r>
              <a:rPr lang="en-US" sz="1300"/>
              <a:t>series</a:t>
            </a:r>
            <a:r>
              <a:rPr lang="en-US" sz="1200"/>
              <a:t> models</a:t>
            </a:r>
            <a:endParaRPr lang="en-US" sz="1200">
              <a:cs typeface="Calibri"/>
            </a:endParaRPr>
          </a:p>
        </p:txBody>
      </p:sp>
      <p:sp>
        <p:nvSpPr>
          <p:cNvPr id="48" name="TextBox 47">
            <a:extLst>
              <a:ext uri="{FF2B5EF4-FFF2-40B4-BE49-F238E27FC236}">
                <a16:creationId xmlns:a16="http://schemas.microsoft.com/office/drawing/2014/main" id="{252724E3-4450-92F0-13AA-1E93A6DEC421}"/>
              </a:ext>
            </a:extLst>
          </p:cNvPr>
          <p:cNvSpPr txBox="1"/>
          <p:nvPr/>
        </p:nvSpPr>
        <p:spPr>
          <a:xfrm>
            <a:off x="360979" y="1416108"/>
            <a:ext cx="2031325" cy="400110"/>
          </a:xfrm>
          <a:prstGeom prst="rect">
            <a:avLst/>
          </a:prstGeom>
          <a:noFill/>
        </p:spPr>
        <p:txBody>
          <a:bodyPr wrap="none" lIns="91440" tIns="45720" rIns="91440" bIns="45720" rtlCol="0" anchor="t">
            <a:spAutoFit/>
          </a:bodyPr>
          <a:lstStyle/>
          <a:p>
            <a:r>
              <a:rPr lang="en-US" sz="2000" b="1">
                <a:solidFill>
                  <a:srgbClr val="0062AC"/>
                </a:solidFill>
              </a:rPr>
              <a:t>Data Auditing 	</a:t>
            </a:r>
            <a:endParaRPr lang="en-US" sz="2000" b="1">
              <a:solidFill>
                <a:srgbClr val="0062AC"/>
              </a:solidFill>
              <a:cs typeface="Calibri"/>
            </a:endParaRPr>
          </a:p>
        </p:txBody>
      </p:sp>
      <p:sp>
        <p:nvSpPr>
          <p:cNvPr id="35" name="TextBox 34">
            <a:extLst>
              <a:ext uri="{FF2B5EF4-FFF2-40B4-BE49-F238E27FC236}">
                <a16:creationId xmlns:a16="http://schemas.microsoft.com/office/drawing/2014/main" id="{D3E84222-9488-1443-B264-78C300A39C59}"/>
              </a:ext>
            </a:extLst>
          </p:cNvPr>
          <p:cNvSpPr txBox="1"/>
          <p:nvPr/>
        </p:nvSpPr>
        <p:spPr>
          <a:xfrm>
            <a:off x="521019" y="532180"/>
            <a:ext cx="3747564" cy="707886"/>
          </a:xfrm>
          <a:prstGeom prst="rect">
            <a:avLst/>
          </a:prstGeom>
          <a:noFill/>
        </p:spPr>
        <p:txBody>
          <a:bodyPr wrap="none" rtlCol="0">
            <a:spAutoFit/>
          </a:bodyPr>
          <a:lstStyle/>
          <a:p>
            <a:r>
              <a:rPr lang="en-US" altLang="zh-CN" sz="4000" b="1">
                <a:solidFill>
                  <a:schemeClr val="accent1"/>
                </a:solidFill>
                <a:latin typeface="+mj-lt"/>
              </a:rPr>
              <a:t>PRE-PROCESSING</a:t>
            </a:r>
            <a:endParaRPr lang="en-US" sz="4000" b="1">
              <a:solidFill>
                <a:schemeClr val="accent1"/>
              </a:solidFill>
              <a:latin typeface="+mj-lt"/>
            </a:endParaRPr>
          </a:p>
        </p:txBody>
      </p:sp>
      <p:pic>
        <p:nvPicPr>
          <p:cNvPr id="6" name="Picture 6" descr="Graphical user interface, text, application&#10;&#10;Description automatically generated">
            <a:extLst>
              <a:ext uri="{FF2B5EF4-FFF2-40B4-BE49-F238E27FC236}">
                <a16:creationId xmlns:a16="http://schemas.microsoft.com/office/drawing/2014/main" id="{9EF8D574-D22C-8BAE-B711-FC79B91B85BD}"/>
              </a:ext>
            </a:extLst>
          </p:cNvPr>
          <p:cNvPicPr>
            <a:picLocks noChangeAspect="1"/>
          </p:cNvPicPr>
          <p:nvPr/>
        </p:nvPicPr>
        <p:blipFill>
          <a:blip r:embed="rId3"/>
          <a:stretch>
            <a:fillRect/>
          </a:stretch>
        </p:blipFill>
        <p:spPr>
          <a:xfrm>
            <a:off x="1426108" y="2525298"/>
            <a:ext cx="9578950" cy="3665124"/>
          </a:xfrm>
          <a:prstGeom prst="rect">
            <a:avLst/>
          </a:prstGeom>
        </p:spPr>
      </p:pic>
    </p:spTree>
    <p:extLst>
      <p:ext uri="{BB962C8B-B14F-4D97-AF65-F5344CB8AC3E}">
        <p14:creationId xmlns:p14="http://schemas.microsoft.com/office/powerpoint/2010/main" val="1672426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31E9EB-6134-D679-4F68-BB094E3DAB79}"/>
              </a:ext>
            </a:extLst>
          </p:cNvPr>
          <p:cNvSpPr txBox="1"/>
          <p:nvPr/>
        </p:nvSpPr>
        <p:spPr>
          <a:xfrm>
            <a:off x="521019" y="532180"/>
            <a:ext cx="2382383" cy="707886"/>
          </a:xfrm>
          <a:prstGeom prst="rect">
            <a:avLst/>
          </a:prstGeom>
          <a:noFill/>
        </p:spPr>
        <p:txBody>
          <a:bodyPr wrap="none" lIns="91440" tIns="45720" rIns="91440" bIns="45720" rtlCol="0" anchor="t">
            <a:spAutoFit/>
          </a:bodyPr>
          <a:lstStyle/>
          <a:p>
            <a:r>
              <a:rPr lang="en-US" altLang="zh-CN" sz="4000" b="1" dirty="0">
                <a:solidFill>
                  <a:schemeClr val="accent1"/>
                </a:solidFill>
                <a:latin typeface="+mj-lt"/>
                <a:ea typeface="等线"/>
              </a:rPr>
              <a:t>MODEL- 1</a:t>
            </a:r>
            <a:r>
              <a:rPr lang="zh-CN" altLang="en-US" sz="4000" b="1" dirty="0">
                <a:solidFill>
                  <a:schemeClr val="accent1"/>
                </a:solidFill>
                <a:latin typeface="+mj-lt"/>
                <a:ea typeface="等线"/>
              </a:rPr>
              <a:t> </a:t>
            </a:r>
            <a:endParaRPr lang="en-US" sz="4000" b="1" dirty="0">
              <a:solidFill>
                <a:schemeClr val="accent1"/>
              </a:solidFill>
              <a:latin typeface="+mj-lt"/>
              <a:ea typeface="等线"/>
            </a:endParaRPr>
          </a:p>
        </p:txBody>
      </p:sp>
      <p:sp>
        <p:nvSpPr>
          <p:cNvPr id="4" name="Rectangle 3">
            <a:extLst>
              <a:ext uri="{FF2B5EF4-FFF2-40B4-BE49-F238E27FC236}">
                <a16:creationId xmlns:a16="http://schemas.microsoft.com/office/drawing/2014/main" id="{AE0BFD63-9911-00E2-BEE4-3AA9E218B75C}"/>
              </a:ext>
            </a:extLst>
          </p:cNvPr>
          <p:cNvSpPr/>
          <p:nvPr/>
        </p:nvSpPr>
        <p:spPr>
          <a:xfrm flipV="1">
            <a:off x="15357" y="1180677"/>
            <a:ext cx="12192000" cy="505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ea typeface="Roboto Light" panose="02000000000000000000" pitchFamily="2" charset="0"/>
            </a:endParaRPr>
          </a:p>
        </p:txBody>
      </p:sp>
      <p:sp>
        <p:nvSpPr>
          <p:cNvPr id="5" name="TextBox 4">
            <a:extLst>
              <a:ext uri="{FF2B5EF4-FFF2-40B4-BE49-F238E27FC236}">
                <a16:creationId xmlns:a16="http://schemas.microsoft.com/office/drawing/2014/main" id="{5F0975E3-CD08-8E8A-3BEB-2B38397EC957}"/>
              </a:ext>
            </a:extLst>
          </p:cNvPr>
          <p:cNvSpPr txBox="1"/>
          <p:nvPr/>
        </p:nvSpPr>
        <p:spPr>
          <a:xfrm>
            <a:off x="521019" y="1278416"/>
            <a:ext cx="2974532" cy="369332"/>
          </a:xfrm>
          <a:prstGeom prst="rect">
            <a:avLst/>
          </a:prstGeom>
          <a:noFill/>
        </p:spPr>
        <p:txBody>
          <a:bodyPr wrap="none" rtlCol="0">
            <a:spAutoFit/>
          </a:bodyPr>
          <a:lstStyle/>
          <a:p>
            <a:r>
              <a:rPr lang="en-US" b="1" dirty="0"/>
              <a:t>VAR - Vector Auto Regression</a:t>
            </a:r>
          </a:p>
        </p:txBody>
      </p:sp>
      <p:graphicFrame>
        <p:nvGraphicFramePr>
          <p:cNvPr id="9" name="Diagram 8">
            <a:extLst>
              <a:ext uri="{FF2B5EF4-FFF2-40B4-BE49-F238E27FC236}">
                <a16:creationId xmlns:a16="http://schemas.microsoft.com/office/drawing/2014/main" id="{2AEBBD2E-CA39-57B4-6401-CE6F07913960}"/>
              </a:ext>
            </a:extLst>
          </p:cNvPr>
          <p:cNvGraphicFramePr/>
          <p:nvPr>
            <p:extLst>
              <p:ext uri="{D42A27DB-BD31-4B8C-83A1-F6EECF244321}">
                <p14:modId xmlns:p14="http://schemas.microsoft.com/office/powerpoint/2010/main" val="2722598178"/>
              </p:ext>
            </p:extLst>
          </p:nvPr>
        </p:nvGraphicFramePr>
        <p:xfrm>
          <a:off x="433344" y="3988904"/>
          <a:ext cx="5497227" cy="2510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A6582A9A-C4FE-548C-B63F-9EEC238390D2}"/>
              </a:ext>
            </a:extLst>
          </p:cNvPr>
          <p:cNvSpPr txBox="1"/>
          <p:nvPr/>
        </p:nvSpPr>
        <p:spPr>
          <a:xfrm>
            <a:off x="2729914" y="5798882"/>
            <a:ext cx="1195159" cy="369332"/>
          </a:xfrm>
          <a:prstGeom prst="rect">
            <a:avLst/>
          </a:prstGeom>
          <a:noFill/>
        </p:spPr>
        <p:txBody>
          <a:bodyPr wrap="square" rtlCol="0">
            <a:spAutoFit/>
          </a:bodyPr>
          <a:lstStyle/>
          <a:p>
            <a:r>
              <a:rPr lang="en-US" sz="1400" i="1" u="sng" dirty="0"/>
              <a:t>Process</a:t>
            </a:r>
            <a:r>
              <a:rPr lang="en-US" u="sng" dirty="0"/>
              <a:t> </a:t>
            </a:r>
          </a:p>
        </p:txBody>
      </p:sp>
      <p:grpSp>
        <p:nvGrpSpPr>
          <p:cNvPr id="7" name="Group 6">
            <a:extLst>
              <a:ext uri="{FF2B5EF4-FFF2-40B4-BE49-F238E27FC236}">
                <a16:creationId xmlns:a16="http://schemas.microsoft.com/office/drawing/2014/main" id="{DC08D0AD-91A0-1AD7-D313-572BF1B524BE}"/>
              </a:ext>
            </a:extLst>
          </p:cNvPr>
          <p:cNvGrpSpPr/>
          <p:nvPr/>
        </p:nvGrpSpPr>
        <p:grpSpPr>
          <a:xfrm>
            <a:off x="529736" y="4672192"/>
            <a:ext cx="5494417" cy="862663"/>
            <a:chOff x="616988" y="3243637"/>
            <a:chExt cx="4950070" cy="555989"/>
          </a:xfrm>
        </p:grpSpPr>
        <p:sp>
          <p:nvSpPr>
            <p:cNvPr id="15" name="TextBox 14">
              <a:extLst>
                <a:ext uri="{FF2B5EF4-FFF2-40B4-BE49-F238E27FC236}">
                  <a16:creationId xmlns:a16="http://schemas.microsoft.com/office/drawing/2014/main" id="{7EA0AA90-3C63-5C02-0FD5-B4846F5DFF28}"/>
                </a:ext>
              </a:extLst>
            </p:cNvPr>
            <p:cNvSpPr txBox="1"/>
            <p:nvPr/>
          </p:nvSpPr>
          <p:spPr>
            <a:xfrm>
              <a:off x="2190389" y="3482245"/>
              <a:ext cx="1618159" cy="317381"/>
            </a:xfrm>
            <a:prstGeom prst="rect">
              <a:avLst/>
            </a:prstGeom>
            <a:noFill/>
          </p:spPr>
          <p:txBody>
            <a:bodyPr wrap="square" rtlCol="0">
              <a:spAutoFit/>
            </a:bodyPr>
            <a:lstStyle/>
            <a:p>
              <a:pPr algn="ctr"/>
              <a:r>
                <a:rPr lang="en-US" sz="1400" dirty="0"/>
                <a:t> </a:t>
              </a:r>
              <a:r>
                <a:rPr lang="en-US" sz="1400" b="1" dirty="0"/>
                <a:t>VAR </a:t>
              </a:r>
            </a:p>
            <a:p>
              <a:pPr algn="ctr"/>
              <a:r>
                <a:rPr lang="en-US" sz="1200" b="1" i="1" dirty="0"/>
                <a:t>lag - 4</a:t>
              </a:r>
            </a:p>
          </p:txBody>
        </p:sp>
        <p:sp>
          <p:nvSpPr>
            <p:cNvPr id="16" name="Google Shape;1174;p31">
              <a:extLst>
                <a:ext uri="{FF2B5EF4-FFF2-40B4-BE49-F238E27FC236}">
                  <a16:creationId xmlns:a16="http://schemas.microsoft.com/office/drawing/2014/main" id="{2F069A62-8E5B-50B4-994F-86561D6F565F}"/>
                </a:ext>
              </a:extLst>
            </p:cNvPr>
            <p:cNvSpPr/>
            <p:nvPr/>
          </p:nvSpPr>
          <p:spPr>
            <a:xfrm flipH="1">
              <a:off x="724757" y="3243637"/>
              <a:ext cx="903296" cy="198363"/>
            </a:xfrm>
            <a:prstGeom prst="roundRect">
              <a:avLst>
                <a:gd name="adj" fmla="val 50000"/>
              </a:avLst>
            </a:prstGeom>
            <a:solidFill>
              <a:schemeClr val="accent3"/>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400" dirty="0">
                  <a:solidFill>
                    <a:schemeClr val="lt1"/>
                  </a:solidFill>
                  <a:ea typeface="Fira Sans Extra Condensed SemiBold"/>
                  <a:cs typeface="Fira Sans Extra Condensed SemiBold"/>
                  <a:sym typeface="Fira Sans Extra Condensed SemiBold"/>
                </a:rPr>
                <a:t>Input</a:t>
              </a:r>
              <a:endParaRPr sz="1400" dirty="0">
                <a:solidFill>
                  <a:schemeClr val="lt1"/>
                </a:solidFill>
                <a:ea typeface="Fira Sans Extra Condensed SemiBold"/>
                <a:cs typeface="Fira Sans Extra Condensed SemiBold"/>
                <a:sym typeface="Fira Sans Extra Condensed SemiBold"/>
              </a:endParaRPr>
            </a:p>
          </p:txBody>
        </p:sp>
        <p:sp>
          <p:nvSpPr>
            <p:cNvPr id="17" name="Google Shape;1174;p31">
              <a:extLst>
                <a:ext uri="{FF2B5EF4-FFF2-40B4-BE49-F238E27FC236}">
                  <a16:creationId xmlns:a16="http://schemas.microsoft.com/office/drawing/2014/main" id="{1CD890DD-F84B-4B2B-9C53-99F5FC005F9E}"/>
                </a:ext>
              </a:extLst>
            </p:cNvPr>
            <p:cNvSpPr/>
            <p:nvPr/>
          </p:nvSpPr>
          <p:spPr>
            <a:xfrm flipH="1">
              <a:off x="2549643" y="3258225"/>
              <a:ext cx="903296" cy="198363"/>
            </a:xfrm>
            <a:prstGeom prst="roundRect">
              <a:avLst>
                <a:gd name="adj" fmla="val 50000"/>
              </a:avLst>
            </a:prstGeom>
            <a:solidFill>
              <a:schemeClr val="accent3"/>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400" dirty="0">
                  <a:solidFill>
                    <a:schemeClr val="lt1"/>
                  </a:solidFill>
                  <a:ea typeface="Fira Sans Extra Condensed SemiBold"/>
                  <a:cs typeface="Fira Sans Extra Condensed SemiBold"/>
                  <a:sym typeface="Fira Sans Extra Condensed SemiBold"/>
                </a:rPr>
                <a:t>Model</a:t>
              </a:r>
              <a:endParaRPr sz="1400" dirty="0">
                <a:solidFill>
                  <a:schemeClr val="lt1"/>
                </a:solidFill>
                <a:ea typeface="Fira Sans Extra Condensed SemiBold"/>
                <a:cs typeface="Fira Sans Extra Condensed SemiBold"/>
                <a:sym typeface="Fira Sans Extra Condensed SemiBold"/>
              </a:endParaRPr>
            </a:p>
          </p:txBody>
        </p:sp>
        <p:sp>
          <p:nvSpPr>
            <p:cNvPr id="18" name="Google Shape;1174;p31">
              <a:extLst>
                <a:ext uri="{FF2B5EF4-FFF2-40B4-BE49-F238E27FC236}">
                  <a16:creationId xmlns:a16="http://schemas.microsoft.com/office/drawing/2014/main" id="{63C4358D-29EC-35D1-49E6-0698886CE66C}"/>
                </a:ext>
              </a:extLst>
            </p:cNvPr>
            <p:cNvSpPr/>
            <p:nvPr/>
          </p:nvSpPr>
          <p:spPr>
            <a:xfrm flipH="1">
              <a:off x="4365899" y="3243637"/>
              <a:ext cx="903296" cy="198363"/>
            </a:xfrm>
            <a:prstGeom prst="roundRect">
              <a:avLst>
                <a:gd name="adj" fmla="val 50000"/>
              </a:avLst>
            </a:prstGeom>
            <a:solidFill>
              <a:schemeClr val="accent3"/>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CA" sz="1400" dirty="0">
                  <a:solidFill>
                    <a:schemeClr val="lt1"/>
                  </a:solidFill>
                  <a:ea typeface="Fira Sans Extra Condensed SemiBold"/>
                  <a:cs typeface="Fira Sans Extra Condensed SemiBold"/>
                  <a:sym typeface="Fira Sans Extra Condensed SemiBold"/>
                </a:rPr>
                <a:t>Output</a:t>
              </a:r>
              <a:endParaRPr sz="1400" dirty="0">
                <a:solidFill>
                  <a:schemeClr val="lt1"/>
                </a:solidFill>
                <a:ea typeface="Fira Sans Extra Condensed SemiBold"/>
                <a:cs typeface="Fira Sans Extra Condensed SemiBold"/>
                <a:sym typeface="Fira Sans Extra Condensed SemiBold"/>
              </a:endParaRPr>
            </a:p>
          </p:txBody>
        </p:sp>
        <p:sp>
          <p:nvSpPr>
            <p:cNvPr id="19" name="TextBox 18">
              <a:extLst>
                <a:ext uri="{FF2B5EF4-FFF2-40B4-BE49-F238E27FC236}">
                  <a16:creationId xmlns:a16="http://schemas.microsoft.com/office/drawing/2014/main" id="{3DC1FEA9-CB3C-66FD-F2F6-5AFD0EBDB8D6}"/>
                </a:ext>
              </a:extLst>
            </p:cNvPr>
            <p:cNvSpPr txBox="1"/>
            <p:nvPr/>
          </p:nvSpPr>
          <p:spPr>
            <a:xfrm>
              <a:off x="616988" y="3513241"/>
              <a:ext cx="1361704" cy="198363"/>
            </a:xfrm>
            <a:prstGeom prst="rect">
              <a:avLst/>
            </a:prstGeom>
            <a:noFill/>
          </p:spPr>
          <p:txBody>
            <a:bodyPr wrap="square" rtlCol="0">
              <a:spAutoFit/>
            </a:bodyPr>
            <a:lstStyle/>
            <a:p>
              <a:r>
                <a:rPr lang="en-US" sz="1400" b="1" dirty="0"/>
                <a:t>CPI- All items </a:t>
              </a:r>
            </a:p>
          </p:txBody>
        </p:sp>
        <p:sp>
          <p:nvSpPr>
            <p:cNvPr id="21" name="TextBox 20">
              <a:extLst>
                <a:ext uri="{FF2B5EF4-FFF2-40B4-BE49-F238E27FC236}">
                  <a16:creationId xmlns:a16="http://schemas.microsoft.com/office/drawing/2014/main" id="{9C571EBB-8D0F-B11E-7B13-E4FE9E899099}"/>
                </a:ext>
              </a:extLst>
            </p:cNvPr>
            <p:cNvSpPr txBox="1"/>
            <p:nvPr/>
          </p:nvSpPr>
          <p:spPr>
            <a:xfrm>
              <a:off x="4205354" y="3492163"/>
              <a:ext cx="1361704" cy="297545"/>
            </a:xfrm>
            <a:prstGeom prst="rect">
              <a:avLst/>
            </a:prstGeom>
            <a:noFill/>
          </p:spPr>
          <p:txBody>
            <a:bodyPr wrap="square">
              <a:spAutoFit/>
            </a:bodyPr>
            <a:lstStyle/>
            <a:p>
              <a:pPr algn="ctr"/>
              <a:r>
                <a:rPr lang="en-US" sz="1200" b="1" dirty="0"/>
                <a:t>CPI- All items </a:t>
              </a:r>
            </a:p>
            <a:p>
              <a:pPr algn="ctr"/>
              <a:r>
                <a:rPr lang="en-US" sz="1200" b="1" dirty="0"/>
                <a:t>Forecast </a:t>
              </a:r>
            </a:p>
          </p:txBody>
        </p:sp>
      </p:grpSp>
      <p:grpSp>
        <p:nvGrpSpPr>
          <p:cNvPr id="6" name="Group 5">
            <a:extLst>
              <a:ext uri="{FF2B5EF4-FFF2-40B4-BE49-F238E27FC236}">
                <a16:creationId xmlns:a16="http://schemas.microsoft.com/office/drawing/2014/main" id="{D0DC67F8-9BA4-5AA2-01A8-68AC6877AB51}"/>
              </a:ext>
            </a:extLst>
          </p:cNvPr>
          <p:cNvGrpSpPr/>
          <p:nvPr/>
        </p:nvGrpSpPr>
        <p:grpSpPr>
          <a:xfrm>
            <a:off x="6970856" y="2186364"/>
            <a:ext cx="4779993" cy="4113801"/>
            <a:chOff x="6838160" y="2717452"/>
            <a:chExt cx="4772063" cy="3955277"/>
          </a:xfrm>
        </p:grpSpPr>
        <p:sp>
          <p:nvSpPr>
            <p:cNvPr id="2" name="Rectangle 1">
              <a:extLst>
                <a:ext uri="{FF2B5EF4-FFF2-40B4-BE49-F238E27FC236}">
                  <a16:creationId xmlns:a16="http://schemas.microsoft.com/office/drawing/2014/main" id="{3E13D6D1-69DC-F95F-AE08-921665991258}"/>
                </a:ext>
              </a:extLst>
            </p:cNvPr>
            <p:cNvSpPr/>
            <p:nvPr/>
          </p:nvSpPr>
          <p:spPr>
            <a:xfrm>
              <a:off x="6838160" y="2717452"/>
              <a:ext cx="4772063" cy="39552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7" descr="Graphical user interface, application, Word&#10;&#10;Description automatically generated">
              <a:extLst>
                <a:ext uri="{FF2B5EF4-FFF2-40B4-BE49-F238E27FC236}">
                  <a16:creationId xmlns:a16="http://schemas.microsoft.com/office/drawing/2014/main" id="{8D81E4A9-9123-6C65-CB42-9550FAFF2075}"/>
                </a:ext>
              </a:extLst>
            </p:cNvPr>
            <p:cNvPicPr>
              <a:picLocks noChangeAspect="1"/>
            </p:cNvPicPr>
            <p:nvPr/>
          </p:nvPicPr>
          <p:blipFill rotWithShape="1">
            <a:blip r:embed="rId7"/>
            <a:srcRect l="24544" t="22568" r="22121" b="8171"/>
            <a:stretch/>
          </p:blipFill>
          <p:spPr>
            <a:xfrm>
              <a:off x="6931587" y="2823468"/>
              <a:ext cx="4611711" cy="3746802"/>
            </a:xfrm>
            <a:prstGeom prst="rect">
              <a:avLst/>
            </a:prstGeom>
          </p:spPr>
        </p:pic>
      </p:grpSp>
      <p:cxnSp>
        <p:nvCxnSpPr>
          <p:cNvPr id="29" name="Straight Arrow Connector 28">
            <a:extLst>
              <a:ext uri="{FF2B5EF4-FFF2-40B4-BE49-F238E27FC236}">
                <a16:creationId xmlns:a16="http://schemas.microsoft.com/office/drawing/2014/main" id="{C6B0CAAD-2EFE-61F7-DA49-F602791A2454}"/>
              </a:ext>
            </a:extLst>
          </p:cNvPr>
          <p:cNvCxnSpPr/>
          <p:nvPr/>
        </p:nvCxnSpPr>
        <p:spPr>
          <a:xfrm>
            <a:off x="6448091" y="1855581"/>
            <a:ext cx="33373" cy="4644304"/>
          </a:xfrm>
          <a:prstGeom prst="straightConnector1">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08801E3-5FBC-DDD7-4763-57CEEFC9F403}"/>
              </a:ext>
            </a:extLst>
          </p:cNvPr>
          <p:cNvSpPr/>
          <p:nvPr/>
        </p:nvSpPr>
        <p:spPr>
          <a:xfrm>
            <a:off x="10141208" y="6228281"/>
            <a:ext cx="1744975" cy="2282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cs typeface="Calibri"/>
              </a:rPr>
              <a:t>RMSE: between 2 - 5 </a:t>
            </a:r>
          </a:p>
        </p:txBody>
      </p:sp>
      <p:sp>
        <p:nvSpPr>
          <p:cNvPr id="31" name="TextBox 30">
            <a:extLst>
              <a:ext uri="{FF2B5EF4-FFF2-40B4-BE49-F238E27FC236}">
                <a16:creationId xmlns:a16="http://schemas.microsoft.com/office/drawing/2014/main" id="{48BDAA9E-2119-DDEF-5854-369DFAE71668}"/>
              </a:ext>
            </a:extLst>
          </p:cNvPr>
          <p:cNvSpPr txBox="1"/>
          <p:nvPr/>
        </p:nvSpPr>
        <p:spPr>
          <a:xfrm>
            <a:off x="229537" y="2145592"/>
            <a:ext cx="6195911" cy="2246769"/>
          </a:xfrm>
          <a:prstGeom prst="rect">
            <a:avLst/>
          </a:prstGeom>
          <a:noFill/>
        </p:spPr>
        <p:txBody>
          <a:bodyPr wrap="square" rtlCol="0">
            <a:spAutoFit/>
          </a:bodyPr>
          <a:lstStyle/>
          <a:p>
            <a:pPr marL="285750" indent="-285750">
              <a:buFont typeface="Arial" panose="020B0604020202020204" pitchFamily="34" charset="0"/>
              <a:buChar char="•"/>
            </a:pPr>
            <a:r>
              <a:rPr lang="en-CA" sz="1400" dirty="0"/>
              <a:t>Vector autoregression (VAR) is a statistical technique for estimating the relationships between multiple time series.</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a:t> It is used to investigate how one time series affects another time series at various lags or intervals</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a:t>Next, how two or more time series are related to each other at various lags or intervals.</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US" sz="1400" dirty="0"/>
          </a:p>
        </p:txBody>
      </p:sp>
      <p:sp>
        <p:nvSpPr>
          <p:cNvPr id="32" name="Rectangle 76">
            <a:extLst>
              <a:ext uri="{FF2B5EF4-FFF2-40B4-BE49-F238E27FC236}">
                <a16:creationId xmlns:a16="http://schemas.microsoft.com/office/drawing/2014/main" id="{DAA545F0-55CA-F5F3-3F51-F8E6FB31BEAB}"/>
              </a:ext>
            </a:extLst>
          </p:cNvPr>
          <p:cNvSpPr/>
          <p:nvPr/>
        </p:nvSpPr>
        <p:spPr bwMode="gray">
          <a:xfrm>
            <a:off x="7344045" y="1958140"/>
            <a:ext cx="3979696" cy="255907"/>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altLang="zh-CN" sz="1200" dirty="0">
                <a:ea typeface="Open Sans"/>
                <a:cs typeface="Open Sans"/>
              </a:rPr>
              <a:t>Predicting CPI for all components</a:t>
            </a:r>
            <a:endParaRPr lang="en-US" altLang="zh-CN" sz="1200"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0184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4B706A6-00A1-E66E-CC1E-29CED04AC27A}"/>
              </a:ext>
            </a:extLst>
          </p:cNvPr>
          <p:cNvSpPr/>
          <p:nvPr/>
        </p:nvSpPr>
        <p:spPr>
          <a:xfrm>
            <a:off x="-1956" y="1297085"/>
            <a:ext cx="12192000" cy="12642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ea typeface="Roboto Light" panose="02000000000000000000" pitchFamily="2" charset="0"/>
            </a:endParaRPr>
          </a:p>
        </p:txBody>
      </p:sp>
      <p:sp>
        <p:nvSpPr>
          <p:cNvPr id="43" name="Rectangle 42">
            <a:extLst>
              <a:ext uri="{FF2B5EF4-FFF2-40B4-BE49-F238E27FC236}">
                <a16:creationId xmlns:a16="http://schemas.microsoft.com/office/drawing/2014/main" id="{B9FDE1B2-8F1C-5329-6EDB-D94D5EB75D21}"/>
              </a:ext>
            </a:extLst>
          </p:cNvPr>
          <p:cNvSpPr/>
          <p:nvPr/>
        </p:nvSpPr>
        <p:spPr>
          <a:xfrm>
            <a:off x="7835917" y="4007560"/>
            <a:ext cx="2540582" cy="2975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1600">
              <a:solidFill>
                <a:schemeClr val="tx1">
                  <a:lumMod val="65000"/>
                  <a:lumOff val="35000"/>
                </a:schemeClr>
              </a:solidFill>
              <a:ea typeface="Roboto Light" panose="02000000000000000000" pitchFamily="2" charset="0"/>
              <a:cs typeface="Calibri" panose="020F0502020204030204" pitchFamily="34" charset="0"/>
            </a:endParaRPr>
          </a:p>
          <a:p>
            <a:pPr marL="285750" indent="-285750">
              <a:buFont typeface="Arial" panose="020B0604020202020204" pitchFamily="34" charset="0"/>
              <a:buChar char="•"/>
            </a:pPr>
            <a:endParaRPr lang="en-US" sz="1600">
              <a:solidFill>
                <a:schemeClr val="tx1">
                  <a:lumMod val="65000"/>
                  <a:lumOff val="35000"/>
                </a:schemeClr>
              </a:solidFill>
              <a:ea typeface="Roboto Light" panose="02000000000000000000" pitchFamily="2" charset="0"/>
              <a:cs typeface="Calibri" panose="020F0502020204030204" pitchFamily="34" charset="0"/>
            </a:endParaRPr>
          </a:p>
          <a:p>
            <a:pPr marL="285750" indent="-285750">
              <a:buFont typeface="Arial" panose="020B0604020202020204" pitchFamily="34" charset="0"/>
              <a:buChar char="•"/>
            </a:pPr>
            <a:endParaRPr lang="en-US" sz="1600">
              <a:solidFill>
                <a:schemeClr val="tx1">
                  <a:lumMod val="65000"/>
                  <a:lumOff val="35000"/>
                </a:schemeClr>
              </a:solidFill>
              <a:ea typeface="Roboto Light" panose="02000000000000000000" pitchFamily="2" charset="0"/>
              <a:cs typeface="Calibri" panose="020F0502020204030204" pitchFamily="34" charset="0"/>
            </a:endParaRPr>
          </a:p>
        </p:txBody>
      </p:sp>
      <p:sp>
        <p:nvSpPr>
          <p:cNvPr id="23" name="TextBox 22">
            <a:extLst>
              <a:ext uri="{FF2B5EF4-FFF2-40B4-BE49-F238E27FC236}">
                <a16:creationId xmlns:a16="http://schemas.microsoft.com/office/drawing/2014/main" id="{FB44E1FE-01D5-680F-728B-9808F8D66E68}"/>
              </a:ext>
            </a:extLst>
          </p:cNvPr>
          <p:cNvSpPr txBox="1"/>
          <p:nvPr/>
        </p:nvSpPr>
        <p:spPr>
          <a:xfrm>
            <a:off x="485577" y="1311828"/>
            <a:ext cx="2006227" cy="400110"/>
          </a:xfrm>
          <a:prstGeom prst="rect">
            <a:avLst/>
          </a:prstGeom>
          <a:noFill/>
        </p:spPr>
        <p:txBody>
          <a:bodyPr wrap="square" lIns="91440" tIns="45720" rIns="91440" bIns="45720" rtlCol="0" anchor="t">
            <a:spAutoFit/>
          </a:bodyPr>
          <a:lstStyle/>
          <a:p>
            <a:r>
              <a:rPr lang="en-US" sz="2000" b="1">
                <a:solidFill>
                  <a:srgbClr val="0062AC"/>
                </a:solidFill>
              </a:rPr>
              <a:t>Predictive model</a:t>
            </a:r>
            <a:endParaRPr lang="en-US" sz="2000" b="1">
              <a:solidFill>
                <a:srgbClr val="0062AC"/>
              </a:solidFill>
              <a:cs typeface="Calibri"/>
            </a:endParaRPr>
          </a:p>
        </p:txBody>
      </p:sp>
      <p:sp>
        <p:nvSpPr>
          <p:cNvPr id="112" name="TextBox 111">
            <a:extLst>
              <a:ext uri="{FF2B5EF4-FFF2-40B4-BE49-F238E27FC236}">
                <a16:creationId xmlns:a16="http://schemas.microsoft.com/office/drawing/2014/main" id="{2B77DDD4-9F74-394B-07E0-2ADC7CF35CEF}"/>
              </a:ext>
            </a:extLst>
          </p:cNvPr>
          <p:cNvSpPr txBox="1"/>
          <p:nvPr/>
        </p:nvSpPr>
        <p:spPr>
          <a:xfrm>
            <a:off x="521019" y="1679884"/>
            <a:ext cx="6355898" cy="876907"/>
          </a:xfrm>
          <a:prstGeom prst="rect">
            <a:avLst/>
          </a:prstGeom>
          <a:noFill/>
        </p:spPr>
        <p:txBody>
          <a:bodyPr wrap="square" lIns="91440" tIns="45720" rIns="91440" bIns="45720" rtlCol="0" anchor="t">
            <a:spAutoFit/>
          </a:bodyPr>
          <a:lstStyle/>
          <a:p>
            <a:r>
              <a:rPr lang="en-US" sz="1400" b="1"/>
              <a:t>Machine Learning Pipeline:</a:t>
            </a:r>
            <a:endParaRPr lang="en-US" sz="1400" b="1">
              <a:cs typeface="Calibri"/>
            </a:endParaRPr>
          </a:p>
          <a:p>
            <a:pPr marL="171450" indent="-171450">
              <a:lnSpc>
                <a:spcPct val="150000"/>
              </a:lnSpc>
              <a:buFont typeface="Arial" panose="020B0604020202020204" pitchFamily="34" charset="0"/>
              <a:buChar char="•"/>
            </a:pPr>
            <a:r>
              <a:rPr lang="en-US" sz="1300"/>
              <a:t>Built a machine learning pipeline to automate the ML workflow using </a:t>
            </a:r>
            <a:r>
              <a:rPr lang="en-US" sz="1300" err="1"/>
              <a:t>sktime</a:t>
            </a:r>
            <a:endParaRPr lang="en-US" sz="1300">
              <a:cs typeface="Calibri"/>
            </a:endParaRPr>
          </a:p>
          <a:p>
            <a:pPr marL="171450" indent="-171450">
              <a:lnSpc>
                <a:spcPct val="150000"/>
              </a:lnSpc>
              <a:buFont typeface="Arial" panose="020B0604020202020204" pitchFamily="34" charset="0"/>
              <a:buChar char="•"/>
            </a:pPr>
            <a:r>
              <a:rPr lang="en-CA" sz="1300" err="1"/>
              <a:t>Sktime</a:t>
            </a:r>
            <a:r>
              <a:rPr lang="en-CA" sz="1300"/>
              <a:t> is unified framework for machine learning with time series</a:t>
            </a:r>
            <a:r>
              <a:rPr lang="en-US" sz="1300"/>
              <a:t> </a:t>
            </a:r>
            <a:endParaRPr lang="en-US" sz="1300">
              <a:cs typeface="Calibri"/>
            </a:endParaRPr>
          </a:p>
        </p:txBody>
      </p:sp>
      <p:grpSp>
        <p:nvGrpSpPr>
          <p:cNvPr id="12" name="Group 11">
            <a:extLst>
              <a:ext uri="{FF2B5EF4-FFF2-40B4-BE49-F238E27FC236}">
                <a16:creationId xmlns:a16="http://schemas.microsoft.com/office/drawing/2014/main" id="{4A7FE08A-DF43-6D02-02EB-DF1A3A4C74EC}"/>
              </a:ext>
            </a:extLst>
          </p:cNvPr>
          <p:cNvGrpSpPr/>
          <p:nvPr/>
        </p:nvGrpSpPr>
        <p:grpSpPr>
          <a:xfrm>
            <a:off x="1029613" y="2936831"/>
            <a:ext cx="9682297" cy="4017520"/>
            <a:chOff x="1380566" y="2451727"/>
            <a:chExt cx="8975992" cy="4057758"/>
          </a:xfrm>
        </p:grpSpPr>
        <p:pic>
          <p:nvPicPr>
            <p:cNvPr id="3" name="Picture 2" descr="Graphical user interface, application, Word&#10;&#10;Description automatically generated">
              <a:extLst>
                <a:ext uri="{FF2B5EF4-FFF2-40B4-BE49-F238E27FC236}">
                  <a16:creationId xmlns:a16="http://schemas.microsoft.com/office/drawing/2014/main" id="{2647A961-2FF6-021D-2BAB-1F2F8E3C819A}"/>
                </a:ext>
              </a:extLst>
            </p:cNvPr>
            <p:cNvPicPr>
              <a:picLocks noChangeAspect="1"/>
            </p:cNvPicPr>
            <p:nvPr/>
          </p:nvPicPr>
          <p:blipFill rotWithShape="1">
            <a:blip r:embed="rId3"/>
            <a:srcRect l="23227" t="52546" r="6699" b="10986"/>
            <a:stretch/>
          </p:blipFill>
          <p:spPr>
            <a:xfrm>
              <a:off x="1380566" y="3589949"/>
              <a:ext cx="8975992" cy="2919536"/>
            </a:xfrm>
            <a:prstGeom prst="rect">
              <a:avLst/>
            </a:prstGeom>
          </p:spPr>
        </p:pic>
        <p:grpSp>
          <p:nvGrpSpPr>
            <p:cNvPr id="24" name="Google Shape;1171;p31">
              <a:extLst>
                <a:ext uri="{FF2B5EF4-FFF2-40B4-BE49-F238E27FC236}">
                  <a16:creationId xmlns:a16="http://schemas.microsoft.com/office/drawing/2014/main" id="{2858DEBF-55B0-33AD-DF88-63011F2534A5}"/>
                </a:ext>
              </a:extLst>
            </p:cNvPr>
            <p:cNvGrpSpPr/>
            <p:nvPr/>
          </p:nvGrpSpPr>
          <p:grpSpPr>
            <a:xfrm>
              <a:off x="1446411" y="3314199"/>
              <a:ext cx="1937400" cy="1348739"/>
              <a:chOff x="390071" y="2087966"/>
              <a:chExt cx="1937400" cy="1348739"/>
            </a:xfrm>
          </p:grpSpPr>
          <p:sp>
            <p:nvSpPr>
              <p:cNvPr id="25" name="Google Shape;1172;p31">
                <a:extLst>
                  <a:ext uri="{FF2B5EF4-FFF2-40B4-BE49-F238E27FC236}">
                    <a16:creationId xmlns:a16="http://schemas.microsoft.com/office/drawing/2014/main" id="{4144E6B7-E697-3EE6-8135-93103D8843AC}"/>
                  </a:ext>
                </a:extLst>
              </p:cNvPr>
              <p:cNvSpPr txBox="1"/>
              <p:nvPr/>
            </p:nvSpPr>
            <p:spPr>
              <a:xfrm flipH="1">
                <a:off x="390071" y="2087966"/>
                <a:ext cx="19374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b="1">
                    <a:solidFill>
                      <a:schemeClr val="accent1"/>
                    </a:solidFill>
                    <a:ea typeface="Fira Sans Extra Condensed SemiBold"/>
                    <a:cs typeface="Calibri"/>
                    <a:sym typeface="Fira Sans Extra Condensed SemiBold"/>
                  </a:rPr>
                  <a:t>IMPUTER</a:t>
                </a:r>
                <a:endParaRPr lang="en-US" b="1">
                  <a:solidFill>
                    <a:schemeClr val="accent1"/>
                  </a:solidFill>
                  <a:ea typeface="Fira Sans Extra Condensed SemiBold"/>
                  <a:cs typeface="Calibri"/>
                </a:endParaRPr>
              </a:p>
            </p:txBody>
          </p:sp>
          <p:sp>
            <p:nvSpPr>
              <p:cNvPr id="31" name="Google Shape;1173;p31">
                <a:extLst>
                  <a:ext uri="{FF2B5EF4-FFF2-40B4-BE49-F238E27FC236}">
                    <a16:creationId xmlns:a16="http://schemas.microsoft.com/office/drawing/2014/main" id="{36F7088D-788A-F662-5AC4-4BB0896D80EA}"/>
                  </a:ext>
                </a:extLst>
              </p:cNvPr>
              <p:cNvSpPr txBox="1"/>
              <p:nvPr/>
            </p:nvSpPr>
            <p:spPr>
              <a:xfrm flipH="1">
                <a:off x="752497" y="2448155"/>
                <a:ext cx="1460386" cy="472200"/>
              </a:xfrm>
              <a:prstGeom prst="rect">
                <a:avLst/>
              </a:prstGeom>
              <a:noFill/>
              <a:ln>
                <a:noFill/>
              </a:ln>
            </p:spPr>
            <p:txBody>
              <a:bodyPr spcFirstLastPara="1" wrap="square" lIns="91425" tIns="91425" rIns="91425" bIns="91425" anchor="ctr" anchorCtr="0">
                <a:noAutofit/>
              </a:bodyPr>
              <a:lstStyle/>
              <a:p>
                <a:pPr lvl="0"/>
                <a:r>
                  <a:rPr lang="en-CA" sz="1400"/>
                  <a:t>Impute missing value with mean</a:t>
                </a:r>
                <a:endParaRPr lang="en-US" sz="1400">
                  <a:ea typeface="Roboto"/>
                  <a:cs typeface="Roboto"/>
                </a:endParaRPr>
              </a:p>
            </p:txBody>
          </p:sp>
          <p:sp>
            <p:nvSpPr>
              <p:cNvPr id="32" name="Google Shape;1174;p31">
                <a:extLst>
                  <a:ext uri="{FF2B5EF4-FFF2-40B4-BE49-F238E27FC236}">
                    <a16:creationId xmlns:a16="http://schemas.microsoft.com/office/drawing/2014/main" id="{3A6E68E9-CC0E-A935-C4A4-E289891A74D4}"/>
                  </a:ext>
                </a:extLst>
              </p:cNvPr>
              <p:cNvSpPr/>
              <p:nvPr/>
            </p:nvSpPr>
            <p:spPr>
              <a:xfrm flipH="1">
                <a:off x="820975" y="3046105"/>
                <a:ext cx="1205100" cy="390600"/>
              </a:xfrm>
              <a:prstGeom prst="roundRect">
                <a:avLst>
                  <a:gd name="adj" fmla="val 50000"/>
                </a:avLst>
              </a:pr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2000">
                    <a:solidFill>
                      <a:schemeClr val="lt1"/>
                    </a:solidFill>
                    <a:ea typeface="Fira Sans Extra Condensed SemiBold"/>
                    <a:cs typeface="Fira Sans Extra Condensed SemiBold"/>
                    <a:sym typeface="Fira Sans Extra Condensed SemiBold"/>
                  </a:rPr>
                  <a:t>Step 1</a:t>
                </a:r>
                <a:endParaRPr sz="2000">
                  <a:solidFill>
                    <a:schemeClr val="lt1"/>
                  </a:solidFill>
                  <a:ea typeface="Fira Sans Extra Condensed SemiBold"/>
                  <a:cs typeface="Fira Sans Extra Condensed SemiBold"/>
                  <a:sym typeface="Fira Sans Extra Condensed SemiBold"/>
                </a:endParaRPr>
              </a:p>
            </p:txBody>
          </p:sp>
        </p:grpSp>
        <p:grpSp>
          <p:nvGrpSpPr>
            <p:cNvPr id="39" name="Google Shape;1179;p31">
              <a:extLst>
                <a:ext uri="{FF2B5EF4-FFF2-40B4-BE49-F238E27FC236}">
                  <a16:creationId xmlns:a16="http://schemas.microsoft.com/office/drawing/2014/main" id="{28C24215-9343-636E-A55B-C215348EE731}"/>
                </a:ext>
              </a:extLst>
            </p:cNvPr>
            <p:cNvGrpSpPr/>
            <p:nvPr/>
          </p:nvGrpSpPr>
          <p:grpSpPr>
            <a:xfrm>
              <a:off x="6095999" y="2452189"/>
              <a:ext cx="2046922" cy="1601832"/>
              <a:chOff x="4653525" y="1253285"/>
              <a:chExt cx="2046922" cy="1601832"/>
            </a:xfrm>
          </p:grpSpPr>
          <p:sp>
            <p:nvSpPr>
              <p:cNvPr id="41" name="Google Shape;1180;p31">
                <a:extLst>
                  <a:ext uri="{FF2B5EF4-FFF2-40B4-BE49-F238E27FC236}">
                    <a16:creationId xmlns:a16="http://schemas.microsoft.com/office/drawing/2014/main" id="{2F66199C-05DB-5AE6-4D07-05FB0937F919}"/>
                  </a:ext>
                </a:extLst>
              </p:cNvPr>
              <p:cNvSpPr txBox="1"/>
              <p:nvPr/>
            </p:nvSpPr>
            <p:spPr>
              <a:xfrm>
                <a:off x="4763047" y="1253285"/>
                <a:ext cx="1937400" cy="340500"/>
              </a:xfrm>
              <a:prstGeom prst="rect">
                <a:avLst/>
              </a:prstGeom>
              <a:noFill/>
              <a:ln>
                <a:noFill/>
              </a:ln>
            </p:spPr>
            <p:txBody>
              <a:bodyPr spcFirstLastPara="1" wrap="square" lIns="91425" tIns="91425" rIns="91425" bIns="91425" anchor="ctr" anchorCtr="0">
                <a:noAutofit/>
              </a:bodyPr>
              <a:lstStyle>
                <a:defPPr>
                  <a:defRPr lang="en-US"/>
                </a:defPPr>
                <a:lvl1pPr lvl="0" indent="0" algn="ctr">
                  <a:spcBef>
                    <a:spcPts val="0"/>
                  </a:spcBef>
                  <a:spcAft>
                    <a:spcPts val="0"/>
                  </a:spcAft>
                  <a:buNone/>
                  <a:defRPr b="1">
                    <a:solidFill>
                      <a:schemeClr val="accent6">
                        <a:lumMod val="50000"/>
                      </a:schemeClr>
                    </a:solidFill>
                    <a:ea typeface="Fira Sans Extra Condensed SemiBold"/>
                    <a:cs typeface="Fira Sans Extra Condensed SemiBold"/>
                  </a:defRPr>
                </a:lvl1pPr>
              </a:lstStyle>
              <a:p>
                <a:r>
                  <a:rPr lang="en-CA">
                    <a:solidFill>
                      <a:schemeClr val="accent2"/>
                    </a:solidFill>
                    <a:sym typeface="Fira Sans Extra Condensed SemiBold"/>
                  </a:rPr>
                  <a:t>BOX-COX</a:t>
                </a:r>
                <a:endParaRPr lang="en-US">
                  <a:solidFill>
                    <a:schemeClr val="accent2"/>
                  </a:solidFill>
                </a:endParaRPr>
              </a:p>
            </p:txBody>
          </p:sp>
          <p:sp>
            <p:nvSpPr>
              <p:cNvPr id="42" name="Google Shape;1181;p31">
                <a:extLst>
                  <a:ext uri="{FF2B5EF4-FFF2-40B4-BE49-F238E27FC236}">
                    <a16:creationId xmlns:a16="http://schemas.microsoft.com/office/drawing/2014/main" id="{84B351B4-29B2-E160-A395-3BB5B27FD6CA}"/>
                  </a:ext>
                </a:extLst>
              </p:cNvPr>
              <p:cNvSpPr txBox="1"/>
              <p:nvPr/>
            </p:nvSpPr>
            <p:spPr>
              <a:xfrm>
                <a:off x="4653525" y="1752993"/>
                <a:ext cx="1937400" cy="47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dk1"/>
                  </a:solidFill>
                  <a:ea typeface="Roboto"/>
                  <a:cs typeface="Roboto"/>
                  <a:sym typeface="Roboto"/>
                </a:endParaRPr>
              </a:p>
            </p:txBody>
          </p:sp>
          <p:sp>
            <p:nvSpPr>
              <p:cNvPr id="45" name="Google Shape;1182;p31">
                <a:extLst>
                  <a:ext uri="{FF2B5EF4-FFF2-40B4-BE49-F238E27FC236}">
                    <a16:creationId xmlns:a16="http://schemas.microsoft.com/office/drawing/2014/main" id="{9B3FA58C-7846-F1F9-D861-8FDA37E36F96}"/>
                  </a:ext>
                </a:extLst>
              </p:cNvPr>
              <p:cNvSpPr/>
              <p:nvPr/>
            </p:nvSpPr>
            <p:spPr>
              <a:xfrm flipH="1">
                <a:off x="5041455" y="2464517"/>
                <a:ext cx="1205100" cy="390600"/>
              </a:xfrm>
              <a:prstGeom prst="roundRect">
                <a:avLst>
                  <a:gd name="adj" fmla="val 50000"/>
                </a:avLst>
              </a:prstGeom>
              <a:solidFill>
                <a:schemeClr val="accent2"/>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2000">
                    <a:solidFill>
                      <a:schemeClr val="lt1"/>
                    </a:solidFill>
                    <a:ea typeface="Fira Sans Extra Condensed SemiBold"/>
                    <a:cs typeface="Fira Sans Extra Condensed SemiBold"/>
                    <a:sym typeface="Fira Sans Extra Condensed SemiBold"/>
                  </a:rPr>
                  <a:t>Step 3</a:t>
                </a:r>
                <a:endParaRPr sz="2000">
                  <a:solidFill>
                    <a:schemeClr val="lt1"/>
                  </a:solidFill>
                  <a:ea typeface="Fira Sans Extra Condensed SemiBold"/>
                  <a:cs typeface="Fira Sans Extra Condensed SemiBold"/>
                  <a:sym typeface="Fira Sans Extra Condensed SemiBold"/>
                </a:endParaRPr>
              </a:p>
            </p:txBody>
          </p:sp>
        </p:grpSp>
        <p:grpSp>
          <p:nvGrpSpPr>
            <p:cNvPr id="48" name="Google Shape;1183;p31">
              <a:extLst>
                <a:ext uri="{FF2B5EF4-FFF2-40B4-BE49-F238E27FC236}">
                  <a16:creationId xmlns:a16="http://schemas.microsoft.com/office/drawing/2014/main" id="{E627C585-0B44-71C2-5C50-A8ACB729271B}"/>
                </a:ext>
              </a:extLst>
            </p:cNvPr>
            <p:cNvGrpSpPr/>
            <p:nvPr/>
          </p:nvGrpSpPr>
          <p:grpSpPr>
            <a:xfrm>
              <a:off x="8359629" y="2451727"/>
              <a:ext cx="1942491" cy="1277323"/>
              <a:chOff x="6701938" y="1304900"/>
              <a:chExt cx="1942491" cy="1277323"/>
            </a:xfrm>
          </p:grpSpPr>
          <p:sp>
            <p:nvSpPr>
              <p:cNvPr id="49" name="Google Shape;1184;p31">
                <a:extLst>
                  <a:ext uri="{FF2B5EF4-FFF2-40B4-BE49-F238E27FC236}">
                    <a16:creationId xmlns:a16="http://schemas.microsoft.com/office/drawing/2014/main" id="{1B8E63BB-99B9-8B9C-FCFC-1406110F2E98}"/>
                  </a:ext>
                </a:extLst>
              </p:cNvPr>
              <p:cNvSpPr txBox="1"/>
              <p:nvPr/>
            </p:nvSpPr>
            <p:spPr>
              <a:xfrm>
                <a:off x="6707029" y="1304900"/>
                <a:ext cx="19374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b="1" err="1">
                    <a:solidFill>
                      <a:srgbClr val="0062AC"/>
                    </a:solidFill>
                    <a:ea typeface="Fira Sans Extra Condensed SemiBold"/>
                    <a:cs typeface="Calibri"/>
                    <a:sym typeface="Fira Sans Extra Condensed SemiBold"/>
                  </a:rPr>
                  <a:t>AutoARIMAX</a:t>
                </a:r>
                <a:endParaRPr lang="en-US" b="1">
                  <a:solidFill>
                    <a:srgbClr val="0062AC"/>
                  </a:solidFill>
                  <a:ea typeface="Fira Sans Extra Condensed SemiBold"/>
                  <a:cs typeface="Calibri"/>
                </a:endParaRPr>
              </a:p>
            </p:txBody>
          </p:sp>
          <p:sp>
            <p:nvSpPr>
              <p:cNvPr id="50" name="Google Shape;1185;p31">
                <a:extLst>
                  <a:ext uri="{FF2B5EF4-FFF2-40B4-BE49-F238E27FC236}">
                    <a16:creationId xmlns:a16="http://schemas.microsoft.com/office/drawing/2014/main" id="{3235799C-F1CF-1B6A-D58A-13922FBB3E50}"/>
                  </a:ext>
                </a:extLst>
              </p:cNvPr>
              <p:cNvSpPr txBox="1"/>
              <p:nvPr/>
            </p:nvSpPr>
            <p:spPr>
              <a:xfrm>
                <a:off x="6701938" y="1668667"/>
                <a:ext cx="1937400" cy="47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400">
                    <a:sym typeface="Roboto"/>
                  </a:rPr>
                  <a:t>Time Series model</a:t>
                </a:r>
                <a:endParaRPr lang="en-US" sz="1400"/>
              </a:p>
            </p:txBody>
          </p:sp>
          <p:sp>
            <p:nvSpPr>
              <p:cNvPr id="51" name="Google Shape;1186;p31">
                <a:extLst>
                  <a:ext uri="{FF2B5EF4-FFF2-40B4-BE49-F238E27FC236}">
                    <a16:creationId xmlns:a16="http://schemas.microsoft.com/office/drawing/2014/main" id="{5D85952A-CF48-D9B7-56B8-3C53FFF6A356}"/>
                  </a:ext>
                </a:extLst>
              </p:cNvPr>
              <p:cNvSpPr/>
              <p:nvPr/>
            </p:nvSpPr>
            <p:spPr>
              <a:xfrm flipH="1">
                <a:off x="7117750" y="2191623"/>
                <a:ext cx="1205100" cy="390600"/>
              </a:xfrm>
              <a:prstGeom prst="roundRect">
                <a:avLst>
                  <a:gd name="adj" fmla="val 50000"/>
                </a:avLst>
              </a:prstGeom>
              <a:solidFill>
                <a:srgbClr val="0062AC"/>
              </a:solidFill>
              <a:ln>
                <a:noFill/>
              </a:ln>
            </p:spPr>
            <p:txBody>
              <a:bodyPr spcFirstLastPara="1" wrap="square" lIns="91425" tIns="45700" rIns="91425" bIns="91425" anchor="ctr" anchorCtr="0">
                <a:noAutofit/>
              </a:bodyPr>
              <a:lstStyle/>
              <a:p>
                <a:pPr marL="0" lvl="0" indent="0" algn="ctr">
                  <a:spcBef>
                    <a:spcPts val="0"/>
                  </a:spcBef>
                  <a:spcAft>
                    <a:spcPts val="0"/>
                  </a:spcAft>
                  <a:buNone/>
                </a:pPr>
                <a:r>
                  <a:rPr lang="en" sz="2000">
                    <a:solidFill>
                      <a:schemeClr val="lt1"/>
                    </a:solidFill>
                    <a:ea typeface="Fira Sans Extra Condensed SemiBold"/>
                    <a:cs typeface="Fira Sans Extra Condensed SemiBold"/>
                    <a:sym typeface="Fira Sans Extra Condensed SemiBold"/>
                  </a:rPr>
                  <a:t>Step 4</a:t>
                </a:r>
                <a:endParaRPr lang="en-US" sz="2000">
                  <a:solidFill>
                    <a:schemeClr val="lt1"/>
                  </a:solidFill>
                  <a:ea typeface="Fira Sans Extra Condensed SemiBold"/>
                  <a:cs typeface="Fira Sans Extra Condensed SemiBold"/>
                </a:endParaRPr>
              </a:p>
            </p:txBody>
          </p:sp>
        </p:grpSp>
        <p:grpSp>
          <p:nvGrpSpPr>
            <p:cNvPr id="108" name="Google Shape;1171;p31">
              <a:extLst>
                <a:ext uri="{FF2B5EF4-FFF2-40B4-BE49-F238E27FC236}">
                  <a16:creationId xmlns:a16="http://schemas.microsoft.com/office/drawing/2014/main" id="{08A3BC1A-E86E-15EA-04D0-078B1BC8FCAD}"/>
                </a:ext>
              </a:extLst>
            </p:cNvPr>
            <p:cNvGrpSpPr/>
            <p:nvPr/>
          </p:nvGrpSpPr>
          <p:grpSpPr>
            <a:xfrm>
              <a:off x="3658105" y="2523598"/>
              <a:ext cx="2551530" cy="1902320"/>
              <a:chOff x="288348" y="1534385"/>
              <a:chExt cx="2551530" cy="1902320"/>
            </a:xfrm>
          </p:grpSpPr>
          <p:sp>
            <p:nvSpPr>
              <p:cNvPr id="109" name="Google Shape;1172;p31">
                <a:extLst>
                  <a:ext uri="{FF2B5EF4-FFF2-40B4-BE49-F238E27FC236}">
                    <a16:creationId xmlns:a16="http://schemas.microsoft.com/office/drawing/2014/main" id="{529D1CF4-A3FC-7690-82DB-82F732209C51}"/>
                  </a:ext>
                </a:extLst>
              </p:cNvPr>
              <p:cNvSpPr txBox="1"/>
              <p:nvPr/>
            </p:nvSpPr>
            <p:spPr>
              <a:xfrm flipH="1">
                <a:off x="433079" y="1534385"/>
                <a:ext cx="1937400" cy="3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b="1">
                    <a:solidFill>
                      <a:schemeClr val="accent6">
                        <a:lumMod val="50000"/>
                      </a:schemeClr>
                    </a:solidFill>
                    <a:ea typeface="Fira Sans Extra Condensed SemiBold"/>
                    <a:cs typeface="Fira Sans Extra Condensed SemiBold"/>
                    <a:sym typeface="Fira Sans Extra Condensed SemiBold"/>
                  </a:rPr>
                  <a:t>MIN-MAX SCALER</a:t>
                </a:r>
                <a:endParaRPr lang="en-US" b="1">
                  <a:solidFill>
                    <a:schemeClr val="accent6">
                      <a:lumMod val="50000"/>
                    </a:schemeClr>
                  </a:solidFill>
                  <a:ea typeface="Fira Sans Extra Condensed SemiBold"/>
                  <a:cs typeface="Fira Sans Extra Condensed SemiBold"/>
                </a:endParaRPr>
              </a:p>
            </p:txBody>
          </p:sp>
          <p:sp>
            <p:nvSpPr>
              <p:cNvPr id="110" name="Google Shape;1173;p31">
                <a:extLst>
                  <a:ext uri="{FF2B5EF4-FFF2-40B4-BE49-F238E27FC236}">
                    <a16:creationId xmlns:a16="http://schemas.microsoft.com/office/drawing/2014/main" id="{9EAF86AC-13C6-0666-2C85-5725165B836D}"/>
                  </a:ext>
                </a:extLst>
              </p:cNvPr>
              <p:cNvSpPr txBox="1"/>
              <p:nvPr/>
            </p:nvSpPr>
            <p:spPr>
              <a:xfrm flipH="1">
                <a:off x="288348" y="1936869"/>
                <a:ext cx="2551530" cy="872757"/>
              </a:xfrm>
              <a:prstGeom prst="rect">
                <a:avLst/>
              </a:prstGeom>
              <a:noFill/>
              <a:ln>
                <a:noFill/>
              </a:ln>
            </p:spPr>
            <p:txBody>
              <a:bodyPr spcFirstLastPara="1" wrap="square" lIns="91425" tIns="91425" rIns="91425" bIns="91425" anchor="ctr" anchorCtr="0">
                <a:noAutofit/>
              </a:bodyPr>
              <a:lstStyle>
                <a:defPPr>
                  <a:defRPr lang="en-US"/>
                </a:defPPr>
                <a:lvl1pPr lvl="0" algn="ctr">
                  <a:defRPr sz="1400"/>
                </a:lvl1pPr>
              </a:lstStyle>
              <a:p>
                <a:pPr algn="l"/>
                <a:r>
                  <a:rPr lang="en-CA"/>
                  <a:t>ML algorithms work better when features are on a relatively similar scale and close to normally distributed</a:t>
                </a:r>
                <a:endParaRPr lang="en-US"/>
              </a:p>
            </p:txBody>
          </p:sp>
          <p:sp>
            <p:nvSpPr>
              <p:cNvPr id="111" name="Google Shape;1174;p31">
                <a:extLst>
                  <a:ext uri="{FF2B5EF4-FFF2-40B4-BE49-F238E27FC236}">
                    <a16:creationId xmlns:a16="http://schemas.microsoft.com/office/drawing/2014/main" id="{19988C52-9708-6DE4-D918-8ABF39FA4700}"/>
                  </a:ext>
                </a:extLst>
              </p:cNvPr>
              <p:cNvSpPr/>
              <p:nvPr/>
            </p:nvSpPr>
            <p:spPr>
              <a:xfrm flipH="1">
                <a:off x="820975" y="3046105"/>
                <a:ext cx="1205100" cy="390600"/>
              </a:xfrm>
              <a:prstGeom prst="roundRect">
                <a:avLst>
                  <a:gd name="adj" fmla="val 50000"/>
                </a:avLst>
              </a:prstGeom>
              <a:solidFill>
                <a:schemeClr val="tx1">
                  <a:lumMod val="65000"/>
                  <a:lumOff val="35000"/>
                </a:schemeClr>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2000">
                    <a:solidFill>
                      <a:schemeClr val="lt1"/>
                    </a:solidFill>
                    <a:ea typeface="Fira Sans Extra Condensed SemiBold"/>
                    <a:cs typeface="Fira Sans Extra Condensed SemiBold"/>
                    <a:sym typeface="Fira Sans Extra Condensed SemiBold"/>
                  </a:rPr>
                  <a:t>Step 2</a:t>
                </a:r>
                <a:endParaRPr sz="2000">
                  <a:solidFill>
                    <a:schemeClr val="lt1"/>
                  </a:solidFill>
                  <a:ea typeface="Fira Sans Extra Condensed SemiBold"/>
                  <a:cs typeface="Fira Sans Extra Condensed SemiBold"/>
                  <a:sym typeface="Fira Sans Extra Condensed SemiBold"/>
                </a:endParaRPr>
              </a:p>
            </p:txBody>
          </p:sp>
        </p:grpSp>
        <p:sp>
          <p:nvSpPr>
            <p:cNvPr id="4" name="Rectangle 3">
              <a:extLst>
                <a:ext uri="{FF2B5EF4-FFF2-40B4-BE49-F238E27FC236}">
                  <a16:creationId xmlns:a16="http://schemas.microsoft.com/office/drawing/2014/main" id="{6756498F-CEE6-8687-46A7-51E61F3A33B7}"/>
                </a:ext>
              </a:extLst>
            </p:cNvPr>
            <p:cNvSpPr/>
            <p:nvPr/>
          </p:nvSpPr>
          <p:spPr>
            <a:xfrm>
              <a:off x="6380362" y="2749677"/>
              <a:ext cx="1900333" cy="746062"/>
            </a:xfrm>
            <a:prstGeom prst="rect">
              <a:avLst/>
            </a:prstGeom>
          </p:spPr>
          <p:txBody>
            <a:bodyPr wrap="square" lIns="91440" tIns="45720" rIns="91440" bIns="45720" anchor="t">
              <a:spAutoFit/>
            </a:bodyPr>
            <a:lstStyle/>
            <a:p>
              <a:r>
                <a:rPr lang="en-CA" sz="1400"/>
                <a:t>Used to make data more normally distributed and stabilize its variance </a:t>
              </a:r>
              <a:endParaRPr lang="en-CA" sz="1400" b="1">
                <a:cs typeface="Calibri"/>
              </a:endParaRPr>
            </a:p>
          </p:txBody>
        </p:sp>
        <p:pic>
          <p:nvPicPr>
            <p:cNvPr id="5" name="Picture 4" descr="Logo&#10;&#10;Description automatically generated">
              <a:extLst>
                <a:ext uri="{FF2B5EF4-FFF2-40B4-BE49-F238E27FC236}">
                  <a16:creationId xmlns:a16="http://schemas.microsoft.com/office/drawing/2014/main" id="{AD11E75D-DDE8-99A7-5F27-16E9AFC938FD}"/>
                </a:ext>
              </a:extLst>
            </p:cNvPr>
            <p:cNvPicPr>
              <a:picLocks noChangeAspect="1"/>
            </p:cNvPicPr>
            <p:nvPr/>
          </p:nvPicPr>
          <p:blipFill rotWithShape="1">
            <a:blip r:embed="rId4"/>
            <a:srcRect l="81855" t="17955" r="7871" b="32451"/>
            <a:stretch/>
          </p:blipFill>
          <p:spPr>
            <a:xfrm>
              <a:off x="9141454" y="3808769"/>
              <a:ext cx="473074" cy="453097"/>
            </a:xfrm>
            <a:prstGeom prst="ellipse">
              <a:avLst/>
            </a:prstGeom>
          </p:spPr>
        </p:pic>
        <p:pic>
          <p:nvPicPr>
            <p:cNvPr id="7" name="Picture 6" descr="Logo&#10;&#10;Description automatically generated">
              <a:extLst>
                <a:ext uri="{FF2B5EF4-FFF2-40B4-BE49-F238E27FC236}">
                  <a16:creationId xmlns:a16="http://schemas.microsoft.com/office/drawing/2014/main" id="{91707545-F557-0CDE-8705-C646074E9DE7}"/>
                </a:ext>
              </a:extLst>
            </p:cNvPr>
            <p:cNvPicPr>
              <a:picLocks noChangeAspect="1"/>
            </p:cNvPicPr>
            <p:nvPr/>
          </p:nvPicPr>
          <p:blipFill rotWithShape="1">
            <a:blip r:embed="rId4"/>
            <a:srcRect l="56953" t="13834" r="31833" b="27310"/>
            <a:stretch/>
          </p:blipFill>
          <p:spPr>
            <a:xfrm>
              <a:off x="6801320" y="4164420"/>
              <a:ext cx="535011" cy="522996"/>
            </a:xfrm>
            <a:prstGeom prst="ellipse">
              <a:avLst/>
            </a:prstGeom>
          </p:spPr>
        </p:pic>
        <p:pic>
          <p:nvPicPr>
            <p:cNvPr id="9" name="Picture 8" descr="Logo&#10;&#10;Description automatically generated">
              <a:extLst>
                <a:ext uri="{FF2B5EF4-FFF2-40B4-BE49-F238E27FC236}">
                  <a16:creationId xmlns:a16="http://schemas.microsoft.com/office/drawing/2014/main" id="{AF94BEA5-F02F-36BE-8A9A-C349A6EC0ABD}"/>
                </a:ext>
              </a:extLst>
            </p:cNvPr>
            <p:cNvPicPr>
              <a:picLocks noChangeAspect="1"/>
            </p:cNvPicPr>
            <p:nvPr/>
          </p:nvPicPr>
          <p:blipFill rotWithShape="1">
            <a:blip r:embed="rId4"/>
            <a:srcRect l="32662" t="18005" r="56581" b="31718"/>
            <a:stretch/>
          </p:blipFill>
          <p:spPr>
            <a:xfrm>
              <a:off x="4564367" y="4526358"/>
              <a:ext cx="490009" cy="454354"/>
            </a:xfrm>
            <a:prstGeom prst="ellipse">
              <a:avLst/>
            </a:prstGeom>
          </p:spPr>
        </p:pic>
        <p:pic>
          <p:nvPicPr>
            <p:cNvPr id="11" name="Picture 10" descr="Logo&#10;&#10;Description automatically generated">
              <a:extLst>
                <a:ext uri="{FF2B5EF4-FFF2-40B4-BE49-F238E27FC236}">
                  <a16:creationId xmlns:a16="http://schemas.microsoft.com/office/drawing/2014/main" id="{2B4FF114-D310-DE14-3527-2B5537710E0E}"/>
                </a:ext>
              </a:extLst>
            </p:cNvPr>
            <p:cNvPicPr>
              <a:picLocks noChangeAspect="1"/>
            </p:cNvPicPr>
            <p:nvPr/>
          </p:nvPicPr>
          <p:blipFill rotWithShape="1">
            <a:blip r:embed="rId4"/>
            <a:srcRect l="8029" t="16604" r="81436" b="30628"/>
            <a:stretch/>
          </p:blipFill>
          <p:spPr>
            <a:xfrm>
              <a:off x="2296119" y="4851435"/>
              <a:ext cx="521304" cy="518088"/>
            </a:xfrm>
            <a:prstGeom prst="ellipse">
              <a:avLst/>
            </a:prstGeom>
          </p:spPr>
        </p:pic>
      </p:grpSp>
      <p:sp>
        <p:nvSpPr>
          <p:cNvPr id="34" name="TextBox 33">
            <a:extLst>
              <a:ext uri="{FF2B5EF4-FFF2-40B4-BE49-F238E27FC236}">
                <a16:creationId xmlns:a16="http://schemas.microsoft.com/office/drawing/2014/main" id="{D9F24748-517B-F845-84BD-4DF7738281BA}"/>
              </a:ext>
            </a:extLst>
          </p:cNvPr>
          <p:cNvSpPr txBox="1"/>
          <p:nvPr/>
        </p:nvSpPr>
        <p:spPr>
          <a:xfrm>
            <a:off x="521019" y="532180"/>
            <a:ext cx="2499402" cy="707886"/>
          </a:xfrm>
          <a:prstGeom prst="rect">
            <a:avLst/>
          </a:prstGeom>
          <a:noFill/>
        </p:spPr>
        <p:txBody>
          <a:bodyPr wrap="none" lIns="91440" tIns="45720" rIns="91440" bIns="45720" rtlCol="0" anchor="t">
            <a:spAutoFit/>
          </a:bodyPr>
          <a:lstStyle/>
          <a:p>
            <a:r>
              <a:rPr lang="en-US" altLang="zh-CN" sz="4000" b="1" dirty="0">
                <a:solidFill>
                  <a:schemeClr val="accent1"/>
                </a:solidFill>
                <a:latin typeface="+mj-lt"/>
                <a:ea typeface="等线"/>
              </a:rPr>
              <a:t>MODEL - 2</a:t>
            </a:r>
            <a:r>
              <a:rPr lang="zh-CN" altLang="en-US" sz="4000" b="1" dirty="0">
                <a:solidFill>
                  <a:schemeClr val="accent1"/>
                </a:solidFill>
                <a:latin typeface="+mj-lt"/>
                <a:ea typeface="等线"/>
              </a:rPr>
              <a:t> </a:t>
            </a:r>
            <a:endParaRPr lang="en-US" sz="4000" b="1" dirty="0">
              <a:solidFill>
                <a:schemeClr val="accent1"/>
              </a:solidFill>
              <a:latin typeface="+mj-lt"/>
              <a:ea typeface="等线"/>
            </a:endParaRPr>
          </a:p>
        </p:txBody>
      </p:sp>
    </p:spTree>
    <p:extLst>
      <p:ext uri="{BB962C8B-B14F-4D97-AF65-F5344CB8AC3E}">
        <p14:creationId xmlns:p14="http://schemas.microsoft.com/office/powerpoint/2010/main" val="417103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9E22E58-AE68-7FF1-90BC-431D2A137973}"/>
              </a:ext>
            </a:extLst>
          </p:cNvPr>
          <p:cNvSpPr/>
          <p:nvPr/>
        </p:nvSpPr>
        <p:spPr>
          <a:xfrm>
            <a:off x="0" y="1292079"/>
            <a:ext cx="12192000" cy="5623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i="1" u="sng">
              <a:solidFill>
                <a:schemeClr val="tx1">
                  <a:lumMod val="65000"/>
                  <a:lumOff val="35000"/>
                </a:schemeClr>
              </a:solidFill>
            </a:endParaRPr>
          </a:p>
        </p:txBody>
      </p:sp>
      <p:pic>
        <p:nvPicPr>
          <p:cNvPr id="31" name="Picture 31" descr="Chart, line chart&#10;&#10;Description automatically generated">
            <a:extLst>
              <a:ext uri="{FF2B5EF4-FFF2-40B4-BE49-F238E27FC236}">
                <a16:creationId xmlns:a16="http://schemas.microsoft.com/office/drawing/2014/main" id="{AEA8938C-161A-79C1-5C4F-7B701E869705}"/>
              </a:ext>
            </a:extLst>
          </p:cNvPr>
          <p:cNvPicPr>
            <a:picLocks noChangeAspect="1"/>
          </p:cNvPicPr>
          <p:nvPr/>
        </p:nvPicPr>
        <p:blipFill>
          <a:blip r:embed="rId3"/>
          <a:stretch>
            <a:fillRect/>
          </a:stretch>
        </p:blipFill>
        <p:spPr>
          <a:xfrm>
            <a:off x="6242493" y="4470407"/>
            <a:ext cx="5838455" cy="1644488"/>
          </a:xfrm>
          <a:prstGeom prst="rect">
            <a:avLst/>
          </a:prstGeom>
        </p:spPr>
      </p:pic>
      <p:pic>
        <p:nvPicPr>
          <p:cNvPr id="25" name="Picture 24" descr="Chart, line chart&#10;&#10;Description automatically generated">
            <a:extLst>
              <a:ext uri="{FF2B5EF4-FFF2-40B4-BE49-F238E27FC236}">
                <a16:creationId xmlns:a16="http://schemas.microsoft.com/office/drawing/2014/main" id="{009B62E1-3D51-CF50-D444-55F2B1696AE4}"/>
              </a:ext>
            </a:extLst>
          </p:cNvPr>
          <p:cNvPicPr>
            <a:picLocks noChangeAspect="1"/>
          </p:cNvPicPr>
          <p:nvPr/>
        </p:nvPicPr>
        <p:blipFill>
          <a:blip r:embed="rId4"/>
          <a:stretch>
            <a:fillRect/>
          </a:stretch>
        </p:blipFill>
        <p:spPr>
          <a:xfrm>
            <a:off x="2516729" y="1676084"/>
            <a:ext cx="6939778" cy="1942896"/>
          </a:xfrm>
          <a:prstGeom prst="rect">
            <a:avLst/>
          </a:prstGeom>
        </p:spPr>
      </p:pic>
      <p:sp>
        <p:nvSpPr>
          <p:cNvPr id="13" name="Rounded Rectangle 12">
            <a:extLst>
              <a:ext uri="{FF2B5EF4-FFF2-40B4-BE49-F238E27FC236}">
                <a16:creationId xmlns:a16="http://schemas.microsoft.com/office/drawing/2014/main" id="{3AB433FC-B750-5851-D078-4CCC7DA2C71F}"/>
              </a:ext>
            </a:extLst>
          </p:cNvPr>
          <p:cNvSpPr/>
          <p:nvPr/>
        </p:nvSpPr>
        <p:spPr>
          <a:xfrm>
            <a:off x="8897374" y="3493875"/>
            <a:ext cx="922036" cy="30648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FDF33931-46E4-791C-8F07-2A547D758CCF}"/>
              </a:ext>
            </a:extLst>
          </p:cNvPr>
          <p:cNvSpPr txBox="1"/>
          <p:nvPr/>
        </p:nvSpPr>
        <p:spPr>
          <a:xfrm>
            <a:off x="379563" y="447082"/>
            <a:ext cx="11093570" cy="769441"/>
          </a:xfrm>
          <a:prstGeom prst="rect">
            <a:avLst/>
          </a:prstGeom>
          <a:noFill/>
        </p:spPr>
        <p:txBody>
          <a:bodyPr wrap="square" rtlCol="0">
            <a:spAutoFit/>
          </a:bodyPr>
          <a:lstStyle/>
          <a:p>
            <a:endParaRPr lang="en-US" sz="4400" b="1"/>
          </a:p>
        </p:txBody>
      </p:sp>
      <p:sp>
        <p:nvSpPr>
          <p:cNvPr id="20" name="TextBox 19">
            <a:extLst>
              <a:ext uri="{FF2B5EF4-FFF2-40B4-BE49-F238E27FC236}">
                <a16:creationId xmlns:a16="http://schemas.microsoft.com/office/drawing/2014/main" id="{2B550522-EA68-CD0D-8439-D8F841A432B9}"/>
              </a:ext>
            </a:extLst>
          </p:cNvPr>
          <p:cNvSpPr txBox="1"/>
          <p:nvPr/>
        </p:nvSpPr>
        <p:spPr>
          <a:xfrm>
            <a:off x="8898814" y="3348183"/>
            <a:ext cx="1441420" cy="1015663"/>
          </a:xfrm>
          <a:prstGeom prst="rect">
            <a:avLst/>
          </a:prstGeom>
          <a:noFill/>
          <a:ln>
            <a:noFill/>
          </a:ln>
        </p:spPr>
        <p:txBody>
          <a:bodyPr wrap="square" lIns="91440" tIns="45720" rIns="91440" bIns="45720" rtlCol="0" anchor="t">
            <a:spAutoFit/>
          </a:bodyPr>
          <a:lstStyle/>
          <a:p>
            <a:r>
              <a:rPr lang="en-US" sz="1200" b="1">
                <a:solidFill>
                  <a:srgbClr val="FFFFFF"/>
                </a:solidFill>
              </a:rPr>
              <a:t>   </a:t>
            </a:r>
          </a:p>
          <a:p>
            <a:r>
              <a:rPr lang="en-US" sz="1200" b="1">
                <a:solidFill>
                  <a:srgbClr val="FFFFFF"/>
                </a:solidFill>
              </a:rPr>
              <a:t> RMSE: </a:t>
            </a:r>
            <a:r>
              <a:rPr lang="en-US" sz="1200">
                <a:solidFill>
                  <a:srgbClr val="FFFFFF"/>
                </a:solidFill>
              </a:rPr>
              <a:t>0.3</a:t>
            </a:r>
            <a:endParaRPr lang="en-US" sz="1200" b="1">
              <a:solidFill>
                <a:srgbClr val="FFFFFF"/>
              </a:solidFill>
              <a:cs typeface="Calibri"/>
            </a:endParaRPr>
          </a:p>
          <a:p>
            <a:pPr marL="285750"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solidFill>
                <a:srgbClr val="FFFFFF"/>
              </a:solidFill>
            </a:endParaRPr>
          </a:p>
        </p:txBody>
      </p:sp>
      <p:sp>
        <p:nvSpPr>
          <p:cNvPr id="11" name="TextBox 10">
            <a:extLst>
              <a:ext uri="{FF2B5EF4-FFF2-40B4-BE49-F238E27FC236}">
                <a16:creationId xmlns:a16="http://schemas.microsoft.com/office/drawing/2014/main" id="{6166DA59-B68B-4CBE-ECDC-9959D203C363}"/>
              </a:ext>
            </a:extLst>
          </p:cNvPr>
          <p:cNvSpPr txBox="1"/>
          <p:nvPr/>
        </p:nvSpPr>
        <p:spPr>
          <a:xfrm>
            <a:off x="4895612" y="6029523"/>
            <a:ext cx="4778729" cy="830997"/>
          </a:xfrm>
          <a:prstGeom prst="rect">
            <a:avLst/>
          </a:prstGeom>
          <a:noFill/>
        </p:spPr>
        <p:txBody>
          <a:bodyPr wrap="square" rtlCol="0">
            <a:spAutoFit/>
          </a:bodyPr>
          <a:lstStyle/>
          <a:p>
            <a:pPr marL="285750" indent="-285750">
              <a:buFont typeface="Arial" panose="020B0604020202020204" pitchFamily="34" charset="0"/>
              <a:buChar char="•"/>
            </a:pPr>
            <a:endParaRPr lang="en-US" sz="1200">
              <a:solidFill>
                <a:schemeClr val="bg1"/>
              </a:solidFill>
            </a:endParaRPr>
          </a:p>
          <a:p>
            <a:endParaRPr lang="en-US" sz="1200" b="1"/>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p:txBody>
      </p:sp>
      <p:sp>
        <p:nvSpPr>
          <p:cNvPr id="8" name="TextBox 7">
            <a:extLst>
              <a:ext uri="{FF2B5EF4-FFF2-40B4-BE49-F238E27FC236}">
                <a16:creationId xmlns:a16="http://schemas.microsoft.com/office/drawing/2014/main" id="{A57D4FBA-504B-D248-B9C0-71CEC8B85965}"/>
              </a:ext>
            </a:extLst>
          </p:cNvPr>
          <p:cNvSpPr txBox="1"/>
          <p:nvPr/>
        </p:nvSpPr>
        <p:spPr>
          <a:xfrm>
            <a:off x="521019" y="532180"/>
            <a:ext cx="5335628" cy="707886"/>
          </a:xfrm>
          <a:prstGeom prst="rect">
            <a:avLst/>
          </a:prstGeom>
          <a:noFill/>
        </p:spPr>
        <p:txBody>
          <a:bodyPr wrap="none" rtlCol="0">
            <a:spAutoFit/>
          </a:bodyPr>
          <a:lstStyle/>
          <a:p>
            <a:r>
              <a:rPr lang="en-US" altLang="zh-CN" sz="4000" b="1">
                <a:solidFill>
                  <a:schemeClr val="accent1"/>
                </a:solidFill>
                <a:latin typeface="+mj-lt"/>
              </a:rPr>
              <a:t>EVALUATION</a:t>
            </a:r>
            <a:r>
              <a:rPr lang="zh-CN" altLang="en-US" sz="4000" b="1">
                <a:solidFill>
                  <a:schemeClr val="accent1"/>
                </a:solidFill>
                <a:latin typeface="+mj-lt"/>
              </a:rPr>
              <a:t> </a:t>
            </a:r>
            <a:r>
              <a:rPr lang="en-US" altLang="zh-CN" sz="4000" b="1">
                <a:solidFill>
                  <a:schemeClr val="accent1"/>
                </a:solidFill>
                <a:latin typeface="+mj-lt"/>
              </a:rPr>
              <a:t>OF</a:t>
            </a:r>
            <a:r>
              <a:rPr lang="zh-CN" altLang="en-US" sz="4000" b="1">
                <a:solidFill>
                  <a:schemeClr val="accent1"/>
                </a:solidFill>
                <a:latin typeface="+mj-lt"/>
              </a:rPr>
              <a:t> </a:t>
            </a:r>
            <a:r>
              <a:rPr lang="en-US" altLang="zh-CN" sz="4000" b="1">
                <a:solidFill>
                  <a:schemeClr val="accent1"/>
                </a:solidFill>
                <a:latin typeface="+mj-lt"/>
              </a:rPr>
              <a:t>RESULTS</a:t>
            </a:r>
            <a:endParaRPr lang="en-US" sz="4000" b="1">
              <a:solidFill>
                <a:schemeClr val="accent1"/>
              </a:solidFill>
              <a:latin typeface="+mj-lt"/>
            </a:endParaRPr>
          </a:p>
        </p:txBody>
      </p:sp>
      <p:pic>
        <p:nvPicPr>
          <p:cNvPr id="10" name="Picture 9" descr="Chart, line chart&#10;&#10;Description automatically generated">
            <a:extLst>
              <a:ext uri="{FF2B5EF4-FFF2-40B4-BE49-F238E27FC236}">
                <a16:creationId xmlns:a16="http://schemas.microsoft.com/office/drawing/2014/main" id="{0852385C-5790-F651-3296-3BCCB5986B8B}"/>
              </a:ext>
            </a:extLst>
          </p:cNvPr>
          <p:cNvPicPr>
            <a:picLocks noChangeAspect="1"/>
          </p:cNvPicPr>
          <p:nvPr/>
        </p:nvPicPr>
        <p:blipFill>
          <a:blip r:embed="rId5"/>
          <a:stretch>
            <a:fillRect/>
          </a:stretch>
        </p:blipFill>
        <p:spPr>
          <a:xfrm>
            <a:off x="179980" y="4439252"/>
            <a:ext cx="5806638" cy="1673913"/>
          </a:xfrm>
          <a:prstGeom prst="rect">
            <a:avLst/>
          </a:prstGeom>
        </p:spPr>
      </p:pic>
      <p:sp>
        <p:nvSpPr>
          <p:cNvPr id="4" name="Rectangle 3">
            <a:extLst>
              <a:ext uri="{FF2B5EF4-FFF2-40B4-BE49-F238E27FC236}">
                <a16:creationId xmlns:a16="http://schemas.microsoft.com/office/drawing/2014/main" id="{B43F6304-85B5-3F13-6BE8-F19F64983E31}"/>
              </a:ext>
            </a:extLst>
          </p:cNvPr>
          <p:cNvSpPr/>
          <p:nvPr/>
        </p:nvSpPr>
        <p:spPr>
          <a:xfrm>
            <a:off x="5227652" y="1373567"/>
            <a:ext cx="184731" cy="338554"/>
          </a:xfrm>
          <a:prstGeom prst="rect">
            <a:avLst/>
          </a:prstGeom>
        </p:spPr>
        <p:txBody>
          <a:bodyPr wrap="none" lIns="91440" tIns="45720" rIns="91440" bIns="45720" anchor="t">
            <a:spAutoFit/>
          </a:bodyPr>
          <a:lstStyle/>
          <a:p>
            <a:endParaRPr lang="en-US" sz="1600" b="1">
              <a:solidFill>
                <a:srgbClr val="0062AC"/>
              </a:solidFill>
              <a:cs typeface="Calibri"/>
            </a:endParaRPr>
          </a:p>
        </p:txBody>
      </p:sp>
      <p:sp>
        <p:nvSpPr>
          <p:cNvPr id="5" name="Rectangle 4">
            <a:extLst>
              <a:ext uri="{FF2B5EF4-FFF2-40B4-BE49-F238E27FC236}">
                <a16:creationId xmlns:a16="http://schemas.microsoft.com/office/drawing/2014/main" id="{798233AD-DBA4-5068-A2A0-4B0AB433D445}"/>
              </a:ext>
            </a:extLst>
          </p:cNvPr>
          <p:cNvSpPr/>
          <p:nvPr/>
        </p:nvSpPr>
        <p:spPr>
          <a:xfrm>
            <a:off x="2329693" y="4109967"/>
            <a:ext cx="1087542" cy="338554"/>
          </a:xfrm>
          <a:prstGeom prst="rect">
            <a:avLst/>
          </a:prstGeom>
        </p:spPr>
        <p:txBody>
          <a:bodyPr wrap="square" lIns="91440" tIns="45720" rIns="91440" bIns="45720" anchor="t">
            <a:spAutoFit/>
          </a:bodyPr>
          <a:lstStyle/>
          <a:p>
            <a:endParaRPr lang="en-US" sz="1600" b="1">
              <a:solidFill>
                <a:srgbClr val="0062AC"/>
              </a:solidFill>
              <a:cs typeface="Calibri"/>
            </a:endParaRPr>
          </a:p>
        </p:txBody>
      </p:sp>
      <p:sp>
        <p:nvSpPr>
          <p:cNvPr id="6" name="Rectangle 5">
            <a:extLst>
              <a:ext uri="{FF2B5EF4-FFF2-40B4-BE49-F238E27FC236}">
                <a16:creationId xmlns:a16="http://schemas.microsoft.com/office/drawing/2014/main" id="{DEBDA4E9-30E0-69A8-B160-2942C1A01A47}"/>
              </a:ext>
            </a:extLst>
          </p:cNvPr>
          <p:cNvSpPr/>
          <p:nvPr/>
        </p:nvSpPr>
        <p:spPr>
          <a:xfrm>
            <a:off x="8561127" y="4139066"/>
            <a:ext cx="1441420" cy="338554"/>
          </a:xfrm>
          <a:prstGeom prst="rect">
            <a:avLst/>
          </a:prstGeom>
        </p:spPr>
        <p:txBody>
          <a:bodyPr wrap="square" lIns="91440" tIns="45720" rIns="91440" bIns="45720" anchor="t">
            <a:spAutoFit/>
          </a:bodyPr>
          <a:lstStyle/>
          <a:p>
            <a:r>
              <a:rPr lang="en-US" sz="1600" b="1">
                <a:solidFill>
                  <a:srgbClr val="0062AC"/>
                </a:solidFill>
              </a:rPr>
              <a:t>Gasoline</a:t>
            </a:r>
            <a:r>
              <a:rPr lang="zh-CN" altLang="en-US" sz="1600" b="1">
                <a:solidFill>
                  <a:srgbClr val="0062AC"/>
                </a:solidFill>
              </a:rPr>
              <a:t> </a:t>
            </a:r>
            <a:r>
              <a:rPr lang="en-US" sz="1600" b="1">
                <a:solidFill>
                  <a:srgbClr val="0062AC"/>
                </a:solidFill>
              </a:rPr>
              <a:t>- CPI</a:t>
            </a:r>
          </a:p>
        </p:txBody>
      </p:sp>
      <p:sp>
        <p:nvSpPr>
          <p:cNvPr id="17" name="Rounded Rectangle 16">
            <a:extLst>
              <a:ext uri="{FF2B5EF4-FFF2-40B4-BE49-F238E27FC236}">
                <a16:creationId xmlns:a16="http://schemas.microsoft.com/office/drawing/2014/main" id="{87C0BB7A-C9E5-BACC-97FA-AC1E0E1388DF}"/>
              </a:ext>
            </a:extLst>
          </p:cNvPr>
          <p:cNvSpPr/>
          <p:nvPr/>
        </p:nvSpPr>
        <p:spPr>
          <a:xfrm>
            <a:off x="5397465" y="6038983"/>
            <a:ext cx="791926" cy="28683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endParaRPr>
          </a:p>
        </p:txBody>
      </p:sp>
      <p:sp>
        <p:nvSpPr>
          <p:cNvPr id="18" name="TextBox 17">
            <a:extLst>
              <a:ext uri="{FF2B5EF4-FFF2-40B4-BE49-F238E27FC236}">
                <a16:creationId xmlns:a16="http://schemas.microsoft.com/office/drawing/2014/main" id="{5BAA84DC-483C-71D0-AA34-8A55A64E3ED6}"/>
              </a:ext>
            </a:extLst>
          </p:cNvPr>
          <p:cNvSpPr txBox="1"/>
          <p:nvPr/>
        </p:nvSpPr>
        <p:spPr>
          <a:xfrm>
            <a:off x="5126929" y="6051755"/>
            <a:ext cx="1186009" cy="553998"/>
          </a:xfrm>
          <a:prstGeom prst="rect">
            <a:avLst/>
          </a:prstGeom>
          <a:noFill/>
        </p:spPr>
        <p:txBody>
          <a:bodyPr wrap="square" lIns="91440" tIns="45720" rIns="91440" bIns="45720" rtlCol="0" anchor="t">
            <a:spAutoFit/>
          </a:bodyPr>
          <a:lstStyle/>
          <a:p>
            <a:r>
              <a:rPr lang="en-US" sz="1200" b="1">
                <a:solidFill>
                  <a:schemeClr val="bg1"/>
                </a:solidFill>
              </a:rPr>
              <a:t>      RMSE: 0.38</a:t>
            </a:r>
            <a:endParaRPr lang="en-US" sz="1200">
              <a:solidFill>
                <a:schemeClr val="bg1"/>
              </a:solidFill>
              <a:cs typeface="Calibri"/>
            </a:endParaRPr>
          </a:p>
          <a:p>
            <a:endParaRPr lang="en-US"/>
          </a:p>
        </p:txBody>
      </p:sp>
      <p:sp>
        <p:nvSpPr>
          <p:cNvPr id="15" name="Rectangle 14">
            <a:extLst>
              <a:ext uri="{FF2B5EF4-FFF2-40B4-BE49-F238E27FC236}">
                <a16:creationId xmlns:a16="http://schemas.microsoft.com/office/drawing/2014/main" id="{A31A5E8B-7958-FC08-4B21-4ABE6F26AD5D}"/>
              </a:ext>
            </a:extLst>
          </p:cNvPr>
          <p:cNvSpPr/>
          <p:nvPr/>
        </p:nvSpPr>
        <p:spPr>
          <a:xfrm>
            <a:off x="4943124" y="3602863"/>
            <a:ext cx="2177199" cy="253916"/>
          </a:xfrm>
          <a:prstGeom prst="rect">
            <a:avLst/>
          </a:prstGeom>
        </p:spPr>
        <p:txBody>
          <a:bodyPr wrap="none">
            <a:spAutoFit/>
          </a:bodyPr>
          <a:lstStyle/>
          <a:p>
            <a:r>
              <a:rPr lang="en-US" sz="1050" i="1" u="sng">
                <a:solidFill>
                  <a:schemeClr val="tx1">
                    <a:lumMod val="65000"/>
                    <a:lumOff val="35000"/>
                  </a:schemeClr>
                </a:solidFill>
              </a:rPr>
              <a:t>Fig1. Actual vs Predicted All-Item CPI</a:t>
            </a:r>
          </a:p>
        </p:txBody>
      </p:sp>
      <p:sp>
        <p:nvSpPr>
          <p:cNvPr id="23" name="Rounded Rectangle 22">
            <a:extLst>
              <a:ext uri="{FF2B5EF4-FFF2-40B4-BE49-F238E27FC236}">
                <a16:creationId xmlns:a16="http://schemas.microsoft.com/office/drawing/2014/main" id="{9DCB6CF5-EB7E-5F54-6B48-3B59CBCA903D}"/>
              </a:ext>
            </a:extLst>
          </p:cNvPr>
          <p:cNvSpPr/>
          <p:nvPr/>
        </p:nvSpPr>
        <p:spPr>
          <a:xfrm>
            <a:off x="11206423" y="6063239"/>
            <a:ext cx="790328" cy="3024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endParaRPr>
          </a:p>
        </p:txBody>
      </p:sp>
      <p:sp>
        <p:nvSpPr>
          <p:cNvPr id="21" name="TextBox 20">
            <a:extLst>
              <a:ext uri="{FF2B5EF4-FFF2-40B4-BE49-F238E27FC236}">
                <a16:creationId xmlns:a16="http://schemas.microsoft.com/office/drawing/2014/main" id="{ACCA3D36-118D-72B1-68A9-EE54A5932DAE}"/>
              </a:ext>
            </a:extLst>
          </p:cNvPr>
          <p:cNvSpPr txBox="1"/>
          <p:nvPr/>
        </p:nvSpPr>
        <p:spPr>
          <a:xfrm>
            <a:off x="10940576" y="6094843"/>
            <a:ext cx="1181877" cy="553998"/>
          </a:xfrm>
          <a:prstGeom prst="rect">
            <a:avLst/>
          </a:prstGeom>
          <a:noFill/>
        </p:spPr>
        <p:txBody>
          <a:bodyPr wrap="square" lIns="91440" tIns="45720" rIns="91440" bIns="45720" rtlCol="0" anchor="t">
            <a:spAutoFit/>
          </a:bodyPr>
          <a:lstStyle/>
          <a:p>
            <a:r>
              <a:rPr lang="en-US" sz="1200" b="1">
                <a:solidFill>
                  <a:schemeClr val="bg1"/>
                </a:solidFill>
              </a:rPr>
              <a:t>        RMSE: 1.2</a:t>
            </a:r>
            <a:endParaRPr lang="en-US" sz="1200" b="1">
              <a:solidFill>
                <a:schemeClr val="bg1"/>
              </a:solidFill>
              <a:cs typeface="Calibri"/>
            </a:endParaRPr>
          </a:p>
          <a:p>
            <a:endParaRPr lang="en-US"/>
          </a:p>
        </p:txBody>
      </p:sp>
      <p:sp>
        <p:nvSpPr>
          <p:cNvPr id="16" name="TextBox 15">
            <a:extLst>
              <a:ext uri="{FF2B5EF4-FFF2-40B4-BE49-F238E27FC236}">
                <a16:creationId xmlns:a16="http://schemas.microsoft.com/office/drawing/2014/main" id="{A2FDB08F-B5FC-9C9D-6A22-1456E6C9553B}"/>
              </a:ext>
            </a:extLst>
          </p:cNvPr>
          <p:cNvSpPr txBox="1"/>
          <p:nvPr/>
        </p:nvSpPr>
        <p:spPr>
          <a:xfrm>
            <a:off x="1748245" y="6112340"/>
            <a:ext cx="2016899" cy="530915"/>
          </a:xfrm>
          <a:prstGeom prst="rect">
            <a:avLst/>
          </a:prstGeom>
          <a:noFill/>
        </p:spPr>
        <p:txBody>
          <a:bodyPr wrap="none" rtlCol="0">
            <a:spAutoFit/>
          </a:bodyPr>
          <a:lstStyle/>
          <a:p>
            <a:r>
              <a:rPr lang="en-US" sz="1050" i="1" u="sng">
                <a:solidFill>
                  <a:schemeClr val="tx1">
                    <a:lumMod val="65000"/>
                    <a:lumOff val="35000"/>
                  </a:schemeClr>
                </a:solidFill>
              </a:rPr>
              <a:t>Fig2. Actual vs Predicted Food CPI</a:t>
            </a:r>
          </a:p>
          <a:p>
            <a:endParaRPr lang="en-US"/>
          </a:p>
        </p:txBody>
      </p:sp>
      <p:sp>
        <p:nvSpPr>
          <p:cNvPr id="27" name="TextBox 26">
            <a:extLst>
              <a:ext uri="{FF2B5EF4-FFF2-40B4-BE49-F238E27FC236}">
                <a16:creationId xmlns:a16="http://schemas.microsoft.com/office/drawing/2014/main" id="{AF911AB4-F6F5-4D75-C34C-3E38E01A83E1}"/>
              </a:ext>
            </a:extLst>
          </p:cNvPr>
          <p:cNvSpPr txBox="1"/>
          <p:nvPr/>
        </p:nvSpPr>
        <p:spPr>
          <a:xfrm>
            <a:off x="8236003" y="6107124"/>
            <a:ext cx="2515432" cy="530915"/>
          </a:xfrm>
          <a:prstGeom prst="rect">
            <a:avLst/>
          </a:prstGeom>
          <a:noFill/>
        </p:spPr>
        <p:txBody>
          <a:bodyPr wrap="none" lIns="91440" tIns="45720" rIns="91440" bIns="45720" rtlCol="0" anchor="t">
            <a:spAutoFit/>
          </a:bodyPr>
          <a:lstStyle/>
          <a:p>
            <a:r>
              <a:rPr lang="en-US" sz="1050" i="1" u="sng">
                <a:solidFill>
                  <a:schemeClr val="tx1">
                    <a:lumMod val="65000"/>
                    <a:lumOff val="35000"/>
                  </a:schemeClr>
                </a:solidFill>
              </a:rPr>
              <a:t>Fig3. Actual vs Predicted </a:t>
            </a:r>
            <a:r>
              <a:rPr lang="en-US" sz="1050" i="1" u="sng" err="1">
                <a:solidFill>
                  <a:schemeClr val="tx1">
                    <a:lumMod val="65000"/>
                    <a:lumOff val="35000"/>
                  </a:schemeClr>
                </a:solidFill>
              </a:rPr>
              <a:t>Transpotation</a:t>
            </a:r>
            <a:r>
              <a:rPr lang="en-US" sz="1050" i="1" u="sng">
                <a:solidFill>
                  <a:schemeClr val="tx1">
                    <a:lumMod val="65000"/>
                    <a:lumOff val="35000"/>
                  </a:schemeClr>
                </a:solidFill>
              </a:rPr>
              <a:t> CPI</a:t>
            </a:r>
          </a:p>
          <a:p>
            <a:endParaRPr lang="en-US"/>
          </a:p>
        </p:txBody>
      </p:sp>
      <p:sp>
        <p:nvSpPr>
          <p:cNvPr id="19" name="Rectangle 76">
            <a:extLst>
              <a:ext uri="{FF2B5EF4-FFF2-40B4-BE49-F238E27FC236}">
                <a16:creationId xmlns:a16="http://schemas.microsoft.com/office/drawing/2014/main" id="{0F35AB17-0445-CF74-5A63-3073CFF1E245}"/>
              </a:ext>
            </a:extLst>
          </p:cNvPr>
          <p:cNvSpPr/>
          <p:nvPr/>
        </p:nvSpPr>
        <p:spPr bwMode="gray">
          <a:xfrm>
            <a:off x="4071864" y="1387965"/>
            <a:ext cx="3753984" cy="285377"/>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altLang="zh-CN" sz="1200">
                <a:ea typeface="Open Sans"/>
                <a:cs typeface="Open Sans"/>
              </a:rPr>
              <a:t>Predicting CPI-All-items</a:t>
            </a:r>
            <a:endParaRPr lang="en-US" altLang="zh-CN" sz="1200">
              <a:ea typeface="Open Sans" panose="020B0606030504020204" pitchFamily="34" charset="0"/>
              <a:cs typeface="Open Sans" panose="020B0606030504020204" pitchFamily="34" charset="0"/>
            </a:endParaRPr>
          </a:p>
        </p:txBody>
      </p:sp>
      <p:sp>
        <p:nvSpPr>
          <p:cNvPr id="22" name="Rectangle 76">
            <a:extLst>
              <a:ext uri="{FF2B5EF4-FFF2-40B4-BE49-F238E27FC236}">
                <a16:creationId xmlns:a16="http://schemas.microsoft.com/office/drawing/2014/main" id="{44F374D2-6071-B83E-2FC2-75F33FA5FBBB}"/>
              </a:ext>
            </a:extLst>
          </p:cNvPr>
          <p:cNvSpPr/>
          <p:nvPr/>
        </p:nvSpPr>
        <p:spPr bwMode="gray">
          <a:xfrm>
            <a:off x="1224700" y="4193779"/>
            <a:ext cx="3765798" cy="249937"/>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altLang="zh-CN" sz="1200">
                <a:ea typeface="Open Sans"/>
                <a:cs typeface="Open Sans"/>
              </a:rPr>
              <a:t>Predicting  CPI-Food</a:t>
            </a:r>
            <a:endParaRPr lang="en-US" altLang="zh-CN" sz="1200">
              <a:ea typeface="Open Sans" panose="020B0606030504020204" pitchFamily="34" charset="0"/>
              <a:cs typeface="Open Sans" panose="020B0606030504020204" pitchFamily="34" charset="0"/>
            </a:endParaRPr>
          </a:p>
        </p:txBody>
      </p:sp>
      <p:sp>
        <p:nvSpPr>
          <p:cNvPr id="24" name="Rectangle 76">
            <a:extLst>
              <a:ext uri="{FF2B5EF4-FFF2-40B4-BE49-F238E27FC236}">
                <a16:creationId xmlns:a16="http://schemas.microsoft.com/office/drawing/2014/main" id="{139E6984-35C7-7FDD-A87D-42B6BFAF4817}"/>
              </a:ext>
            </a:extLst>
          </p:cNvPr>
          <p:cNvSpPr/>
          <p:nvPr/>
        </p:nvSpPr>
        <p:spPr bwMode="gray">
          <a:xfrm>
            <a:off x="7025351" y="4146523"/>
            <a:ext cx="4722728" cy="291285"/>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altLang="zh-CN" sz="1200">
                <a:ea typeface="Open Sans"/>
                <a:cs typeface="Open Sans"/>
              </a:rPr>
              <a:t>Predicting CPI-Transportation</a:t>
            </a:r>
            <a:endParaRPr lang="en-US" altLang="zh-CN" sz="120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3078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9E22E58-AE68-7FF1-90BC-431D2A137973}"/>
              </a:ext>
            </a:extLst>
          </p:cNvPr>
          <p:cNvSpPr/>
          <p:nvPr/>
        </p:nvSpPr>
        <p:spPr>
          <a:xfrm>
            <a:off x="0" y="1292079"/>
            <a:ext cx="12192000" cy="5623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i="1" u="sng">
              <a:solidFill>
                <a:schemeClr val="tx1">
                  <a:lumMod val="65000"/>
                  <a:lumOff val="35000"/>
                </a:schemeClr>
              </a:solidFill>
            </a:endParaRPr>
          </a:p>
        </p:txBody>
      </p:sp>
      <p:pic>
        <p:nvPicPr>
          <p:cNvPr id="7" name="Picture 8" descr="Graphical user interface&#10;&#10;Description automatically generated">
            <a:extLst>
              <a:ext uri="{FF2B5EF4-FFF2-40B4-BE49-F238E27FC236}">
                <a16:creationId xmlns:a16="http://schemas.microsoft.com/office/drawing/2014/main" id="{2FB91411-660A-5FCB-060A-B0F55954E1E3}"/>
              </a:ext>
            </a:extLst>
          </p:cNvPr>
          <p:cNvPicPr>
            <a:picLocks noChangeAspect="1"/>
          </p:cNvPicPr>
          <p:nvPr/>
        </p:nvPicPr>
        <p:blipFill rotWithShape="1">
          <a:blip r:embed="rId3"/>
          <a:srcRect l="20454" t="42159" r="19072" b="29609"/>
          <a:stretch/>
        </p:blipFill>
        <p:spPr>
          <a:xfrm>
            <a:off x="334265" y="4434850"/>
            <a:ext cx="5592215" cy="1623136"/>
          </a:xfrm>
          <a:prstGeom prst="rect">
            <a:avLst/>
          </a:prstGeom>
        </p:spPr>
      </p:pic>
      <p:pic>
        <p:nvPicPr>
          <p:cNvPr id="2" name="Picture 6" descr="Graphical user interface, chart, application&#10;&#10;Description automatically generated">
            <a:extLst>
              <a:ext uri="{FF2B5EF4-FFF2-40B4-BE49-F238E27FC236}">
                <a16:creationId xmlns:a16="http://schemas.microsoft.com/office/drawing/2014/main" id="{C2727B7B-B122-3F84-B7DD-E93B1676D7D6}"/>
              </a:ext>
            </a:extLst>
          </p:cNvPr>
          <p:cNvPicPr>
            <a:picLocks noChangeAspect="1"/>
          </p:cNvPicPr>
          <p:nvPr/>
        </p:nvPicPr>
        <p:blipFill rotWithShape="1">
          <a:blip r:embed="rId4"/>
          <a:srcRect l="20716" t="57929" r="18136" b="16096"/>
          <a:stretch/>
        </p:blipFill>
        <p:spPr>
          <a:xfrm>
            <a:off x="2813652" y="1670700"/>
            <a:ext cx="6572427" cy="1749782"/>
          </a:xfrm>
          <a:prstGeom prst="rect">
            <a:avLst/>
          </a:prstGeom>
        </p:spPr>
      </p:pic>
      <p:sp>
        <p:nvSpPr>
          <p:cNvPr id="13" name="Rounded Rectangle 12">
            <a:extLst>
              <a:ext uri="{FF2B5EF4-FFF2-40B4-BE49-F238E27FC236}">
                <a16:creationId xmlns:a16="http://schemas.microsoft.com/office/drawing/2014/main" id="{3AB433FC-B750-5851-D078-4CCC7DA2C71F}"/>
              </a:ext>
            </a:extLst>
          </p:cNvPr>
          <p:cNvSpPr/>
          <p:nvPr/>
        </p:nvSpPr>
        <p:spPr>
          <a:xfrm>
            <a:off x="8585900" y="3315890"/>
            <a:ext cx="922036" cy="30648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FDF33931-46E4-791C-8F07-2A547D758CCF}"/>
              </a:ext>
            </a:extLst>
          </p:cNvPr>
          <p:cNvSpPr txBox="1"/>
          <p:nvPr/>
        </p:nvSpPr>
        <p:spPr>
          <a:xfrm>
            <a:off x="379563" y="447082"/>
            <a:ext cx="11093570" cy="769441"/>
          </a:xfrm>
          <a:prstGeom prst="rect">
            <a:avLst/>
          </a:prstGeom>
          <a:noFill/>
        </p:spPr>
        <p:txBody>
          <a:bodyPr wrap="square" rtlCol="0">
            <a:spAutoFit/>
          </a:bodyPr>
          <a:lstStyle/>
          <a:p>
            <a:endParaRPr lang="en-US" sz="4400" b="1"/>
          </a:p>
        </p:txBody>
      </p:sp>
      <p:sp>
        <p:nvSpPr>
          <p:cNvPr id="20" name="TextBox 19">
            <a:extLst>
              <a:ext uri="{FF2B5EF4-FFF2-40B4-BE49-F238E27FC236}">
                <a16:creationId xmlns:a16="http://schemas.microsoft.com/office/drawing/2014/main" id="{2B550522-EA68-CD0D-8439-D8F841A432B9}"/>
              </a:ext>
            </a:extLst>
          </p:cNvPr>
          <p:cNvSpPr txBox="1"/>
          <p:nvPr/>
        </p:nvSpPr>
        <p:spPr>
          <a:xfrm>
            <a:off x="8626274" y="3164635"/>
            <a:ext cx="940837" cy="1015663"/>
          </a:xfrm>
          <a:prstGeom prst="rect">
            <a:avLst/>
          </a:prstGeom>
          <a:noFill/>
          <a:ln>
            <a:noFill/>
          </a:ln>
        </p:spPr>
        <p:txBody>
          <a:bodyPr wrap="square" lIns="91440" tIns="45720" rIns="91440" bIns="45720" rtlCol="0" anchor="t">
            <a:spAutoFit/>
          </a:bodyPr>
          <a:lstStyle/>
          <a:p>
            <a:r>
              <a:rPr lang="en-US" sz="1200" b="1">
                <a:solidFill>
                  <a:srgbClr val="FFFFFF"/>
                </a:solidFill>
              </a:rPr>
              <a:t>   </a:t>
            </a:r>
          </a:p>
          <a:p>
            <a:r>
              <a:rPr lang="en-US" sz="1200" b="1">
                <a:solidFill>
                  <a:srgbClr val="FFFFFF"/>
                </a:solidFill>
              </a:rPr>
              <a:t> RMSE: 1</a:t>
            </a:r>
            <a:r>
              <a:rPr lang="en-US" sz="1200">
                <a:solidFill>
                  <a:srgbClr val="FFFFFF"/>
                </a:solidFill>
              </a:rPr>
              <a:t>.3</a:t>
            </a:r>
            <a:endParaRPr lang="en-US" sz="1200" b="1">
              <a:solidFill>
                <a:srgbClr val="FFFFFF"/>
              </a:solidFill>
              <a:cs typeface="Calibri"/>
            </a:endParaRPr>
          </a:p>
          <a:p>
            <a:pPr marL="285750" indent="-285750">
              <a:buFont typeface="Arial" panose="020B0604020202020204" pitchFamily="34" charset="0"/>
              <a:buChar char="•"/>
            </a:pPr>
            <a:endParaRPr lang="en-US">
              <a:solidFill>
                <a:srgbClr val="FFFFFF"/>
              </a:solidFill>
            </a:endParaRPr>
          </a:p>
          <a:p>
            <a:pPr marL="285750" indent="-285750">
              <a:buFont typeface="Arial" panose="020B0604020202020204" pitchFamily="34" charset="0"/>
              <a:buChar char="•"/>
            </a:pPr>
            <a:endParaRPr lang="en-US">
              <a:solidFill>
                <a:srgbClr val="FFFFFF"/>
              </a:solidFill>
            </a:endParaRPr>
          </a:p>
        </p:txBody>
      </p:sp>
      <p:sp>
        <p:nvSpPr>
          <p:cNvPr id="11" name="TextBox 10">
            <a:extLst>
              <a:ext uri="{FF2B5EF4-FFF2-40B4-BE49-F238E27FC236}">
                <a16:creationId xmlns:a16="http://schemas.microsoft.com/office/drawing/2014/main" id="{6166DA59-B68B-4CBE-ECDC-9959D203C363}"/>
              </a:ext>
            </a:extLst>
          </p:cNvPr>
          <p:cNvSpPr txBox="1"/>
          <p:nvPr/>
        </p:nvSpPr>
        <p:spPr>
          <a:xfrm>
            <a:off x="4895612" y="6029523"/>
            <a:ext cx="4778729" cy="830997"/>
          </a:xfrm>
          <a:prstGeom prst="rect">
            <a:avLst/>
          </a:prstGeom>
          <a:noFill/>
        </p:spPr>
        <p:txBody>
          <a:bodyPr wrap="square" rtlCol="0">
            <a:spAutoFit/>
          </a:bodyPr>
          <a:lstStyle/>
          <a:p>
            <a:pPr marL="285750" indent="-285750">
              <a:buFont typeface="Arial" panose="020B0604020202020204" pitchFamily="34" charset="0"/>
              <a:buChar char="•"/>
            </a:pPr>
            <a:endParaRPr lang="en-US" sz="1200">
              <a:solidFill>
                <a:schemeClr val="bg1"/>
              </a:solidFill>
            </a:endParaRPr>
          </a:p>
          <a:p>
            <a:endParaRPr lang="en-US" sz="1200" b="1"/>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p:txBody>
      </p:sp>
      <p:sp>
        <p:nvSpPr>
          <p:cNvPr id="8" name="TextBox 7">
            <a:extLst>
              <a:ext uri="{FF2B5EF4-FFF2-40B4-BE49-F238E27FC236}">
                <a16:creationId xmlns:a16="http://schemas.microsoft.com/office/drawing/2014/main" id="{A57D4FBA-504B-D248-B9C0-71CEC8B85965}"/>
              </a:ext>
            </a:extLst>
          </p:cNvPr>
          <p:cNvSpPr txBox="1"/>
          <p:nvPr/>
        </p:nvSpPr>
        <p:spPr>
          <a:xfrm>
            <a:off x="521019" y="532180"/>
            <a:ext cx="5335628" cy="707886"/>
          </a:xfrm>
          <a:prstGeom prst="rect">
            <a:avLst/>
          </a:prstGeom>
          <a:noFill/>
        </p:spPr>
        <p:txBody>
          <a:bodyPr wrap="none" rtlCol="0">
            <a:spAutoFit/>
          </a:bodyPr>
          <a:lstStyle/>
          <a:p>
            <a:r>
              <a:rPr lang="en-US" altLang="zh-CN" sz="4000" b="1">
                <a:solidFill>
                  <a:schemeClr val="accent1"/>
                </a:solidFill>
                <a:latin typeface="+mj-lt"/>
              </a:rPr>
              <a:t>EVALUATION</a:t>
            </a:r>
            <a:r>
              <a:rPr lang="zh-CN" altLang="en-US" sz="4000" b="1">
                <a:solidFill>
                  <a:schemeClr val="accent1"/>
                </a:solidFill>
                <a:latin typeface="+mj-lt"/>
              </a:rPr>
              <a:t> </a:t>
            </a:r>
            <a:r>
              <a:rPr lang="en-US" altLang="zh-CN" sz="4000" b="1">
                <a:solidFill>
                  <a:schemeClr val="accent1"/>
                </a:solidFill>
                <a:latin typeface="+mj-lt"/>
              </a:rPr>
              <a:t>OF</a:t>
            </a:r>
            <a:r>
              <a:rPr lang="zh-CN" altLang="en-US" sz="4000" b="1">
                <a:solidFill>
                  <a:schemeClr val="accent1"/>
                </a:solidFill>
                <a:latin typeface="+mj-lt"/>
              </a:rPr>
              <a:t> </a:t>
            </a:r>
            <a:r>
              <a:rPr lang="en-US" altLang="zh-CN" sz="4000" b="1">
                <a:solidFill>
                  <a:schemeClr val="accent1"/>
                </a:solidFill>
                <a:latin typeface="+mj-lt"/>
              </a:rPr>
              <a:t>RESULTS</a:t>
            </a:r>
            <a:endParaRPr lang="en-US" sz="4000" b="1">
              <a:solidFill>
                <a:schemeClr val="accent1"/>
              </a:solidFill>
              <a:latin typeface="+mj-lt"/>
            </a:endParaRPr>
          </a:p>
        </p:txBody>
      </p:sp>
      <p:sp>
        <p:nvSpPr>
          <p:cNvPr id="4" name="Rectangle 3">
            <a:extLst>
              <a:ext uri="{FF2B5EF4-FFF2-40B4-BE49-F238E27FC236}">
                <a16:creationId xmlns:a16="http://schemas.microsoft.com/office/drawing/2014/main" id="{B43F6304-85B5-3F13-6BE8-F19F64983E31}"/>
              </a:ext>
            </a:extLst>
          </p:cNvPr>
          <p:cNvSpPr/>
          <p:nvPr/>
        </p:nvSpPr>
        <p:spPr>
          <a:xfrm>
            <a:off x="5227652" y="1373567"/>
            <a:ext cx="184731" cy="338554"/>
          </a:xfrm>
          <a:prstGeom prst="rect">
            <a:avLst/>
          </a:prstGeom>
        </p:spPr>
        <p:txBody>
          <a:bodyPr wrap="none" lIns="91440" tIns="45720" rIns="91440" bIns="45720" anchor="t">
            <a:spAutoFit/>
          </a:bodyPr>
          <a:lstStyle/>
          <a:p>
            <a:endParaRPr lang="en-US" sz="1600" b="1">
              <a:solidFill>
                <a:srgbClr val="0062AC"/>
              </a:solidFill>
              <a:cs typeface="Calibri"/>
            </a:endParaRPr>
          </a:p>
        </p:txBody>
      </p:sp>
      <p:sp>
        <p:nvSpPr>
          <p:cNvPr id="5" name="Rectangle 4">
            <a:extLst>
              <a:ext uri="{FF2B5EF4-FFF2-40B4-BE49-F238E27FC236}">
                <a16:creationId xmlns:a16="http://schemas.microsoft.com/office/drawing/2014/main" id="{798233AD-DBA4-5068-A2A0-4B0AB433D445}"/>
              </a:ext>
            </a:extLst>
          </p:cNvPr>
          <p:cNvSpPr/>
          <p:nvPr/>
        </p:nvSpPr>
        <p:spPr>
          <a:xfrm>
            <a:off x="2329693" y="4109967"/>
            <a:ext cx="1087542" cy="338554"/>
          </a:xfrm>
          <a:prstGeom prst="rect">
            <a:avLst/>
          </a:prstGeom>
        </p:spPr>
        <p:txBody>
          <a:bodyPr wrap="square" lIns="91440" tIns="45720" rIns="91440" bIns="45720" anchor="t">
            <a:spAutoFit/>
          </a:bodyPr>
          <a:lstStyle/>
          <a:p>
            <a:endParaRPr lang="en-US" sz="1600" b="1">
              <a:solidFill>
                <a:srgbClr val="0062AC"/>
              </a:solidFill>
              <a:cs typeface="Calibri"/>
            </a:endParaRPr>
          </a:p>
        </p:txBody>
      </p:sp>
      <p:sp>
        <p:nvSpPr>
          <p:cNvPr id="6" name="Rectangle 5">
            <a:extLst>
              <a:ext uri="{FF2B5EF4-FFF2-40B4-BE49-F238E27FC236}">
                <a16:creationId xmlns:a16="http://schemas.microsoft.com/office/drawing/2014/main" id="{DEBDA4E9-30E0-69A8-B160-2942C1A01A47}"/>
              </a:ext>
            </a:extLst>
          </p:cNvPr>
          <p:cNvSpPr/>
          <p:nvPr/>
        </p:nvSpPr>
        <p:spPr>
          <a:xfrm>
            <a:off x="8561127" y="4139066"/>
            <a:ext cx="1441420" cy="338554"/>
          </a:xfrm>
          <a:prstGeom prst="rect">
            <a:avLst/>
          </a:prstGeom>
        </p:spPr>
        <p:txBody>
          <a:bodyPr wrap="square" lIns="91440" tIns="45720" rIns="91440" bIns="45720" anchor="t">
            <a:spAutoFit/>
          </a:bodyPr>
          <a:lstStyle/>
          <a:p>
            <a:r>
              <a:rPr lang="en-US" sz="1600" b="1">
                <a:solidFill>
                  <a:srgbClr val="0062AC"/>
                </a:solidFill>
              </a:rPr>
              <a:t>Gasoline</a:t>
            </a:r>
            <a:r>
              <a:rPr lang="zh-CN" altLang="en-US" sz="1600" b="1">
                <a:solidFill>
                  <a:srgbClr val="0062AC"/>
                </a:solidFill>
              </a:rPr>
              <a:t> </a:t>
            </a:r>
            <a:r>
              <a:rPr lang="en-US" sz="1600" b="1">
                <a:solidFill>
                  <a:srgbClr val="0062AC"/>
                </a:solidFill>
              </a:rPr>
              <a:t>- CPI</a:t>
            </a:r>
          </a:p>
        </p:txBody>
      </p:sp>
      <p:sp>
        <p:nvSpPr>
          <p:cNvPr id="17" name="Rounded Rectangle 16">
            <a:extLst>
              <a:ext uri="{FF2B5EF4-FFF2-40B4-BE49-F238E27FC236}">
                <a16:creationId xmlns:a16="http://schemas.microsoft.com/office/drawing/2014/main" id="{87C0BB7A-C9E5-BACC-97FA-AC1E0E1388DF}"/>
              </a:ext>
            </a:extLst>
          </p:cNvPr>
          <p:cNvSpPr/>
          <p:nvPr/>
        </p:nvSpPr>
        <p:spPr>
          <a:xfrm>
            <a:off x="5397465" y="6038983"/>
            <a:ext cx="791926" cy="28683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endParaRPr>
          </a:p>
        </p:txBody>
      </p:sp>
      <p:sp>
        <p:nvSpPr>
          <p:cNvPr id="18" name="TextBox 17">
            <a:extLst>
              <a:ext uri="{FF2B5EF4-FFF2-40B4-BE49-F238E27FC236}">
                <a16:creationId xmlns:a16="http://schemas.microsoft.com/office/drawing/2014/main" id="{5BAA84DC-483C-71D0-AA34-8A55A64E3ED6}"/>
              </a:ext>
            </a:extLst>
          </p:cNvPr>
          <p:cNvSpPr txBox="1"/>
          <p:nvPr/>
        </p:nvSpPr>
        <p:spPr>
          <a:xfrm>
            <a:off x="5126929" y="6051755"/>
            <a:ext cx="1186009" cy="553998"/>
          </a:xfrm>
          <a:prstGeom prst="rect">
            <a:avLst/>
          </a:prstGeom>
          <a:noFill/>
        </p:spPr>
        <p:txBody>
          <a:bodyPr wrap="square" lIns="91440" tIns="45720" rIns="91440" bIns="45720" rtlCol="0" anchor="t">
            <a:spAutoFit/>
          </a:bodyPr>
          <a:lstStyle/>
          <a:p>
            <a:r>
              <a:rPr lang="en-US" sz="1200" b="1">
                <a:solidFill>
                  <a:schemeClr val="bg1"/>
                </a:solidFill>
              </a:rPr>
              <a:t>       RMSE: 0.9</a:t>
            </a:r>
            <a:endParaRPr lang="en-US" sz="1200">
              <a:solidFill>
                <a:schemeClr val="bg1"/>
              </a:solidFill>
              <a:cs typeface="Calibri"/>
            </a:endParaRPr>
          </a:p>
          <a:p>
            <a:endParaRPr lang="en-US"/>
          </a:p>
        </p:txBody>
      </p:sp>
      <p:sp>
        <p:nvSpPr>
          <p:cNvPr id="15" name="Rectangle 14">
            <a:extLst>
              <a:ext uri="{FF2B5EF4-FFF2-40B4-BE49-F238E27FC236}">
                <a16:creationId xmlns:a16="http://schemas.microsoft.com/office/drawing/2014/main" id="{A31A5E8B-7958-FC08-4B21-4ABE6F26AD5D}"/>
              </a:ext>
            </a:extLst>
          </p:cNvPr>
          <p:cNvSpPr/>
          <p:nvPr/>
        </p:nvSpPr>
        <p:spPr>
          <a:xfrm>
            <a:off x="4920875" y="3430440"/>
            <a:ext cx="3783914" cy="253916"/>
          </a:xfrm>
          <a:prstGeom prst="rect">
            <a:avLst/>
          </a:prstGeom>
        </p:spPr>
        <p:txBody>
          <a:bodyPr wrap="square" lIns="91440" tIns="45720" rIns="91440" bIns="45720" anchor="t">
            <a:spAutoFit/>
          </a:bodyPr>
          <a:lstStyle/>
          <a:p>
            <a:r>
              <a:rPr lang="en-US" sz="1050" i="1" u="sng">
                <a:solidFill>
                  <a:schemeClr val="tx1">
                    <a:lumMod val="65000"/>
                    <a:lumOff val="35000"/>
                  </a:schemeClr>
                </a:solidFill>
              </a:rPr>
              <a:t>Fig4. Actual vs Predicted </a:t>
            </a:r>
            <a:r>
              <a:rPr lang="en-US" sz="1050" i="1" u="sng" err="1">
                <a:solidFill>
                  <a:schemeClr val="tx1">
                    <a:lumMod val="65000"/>
                    <a:lumOff val="35000"/>
                  </a:schemeClr>
                </a:solidFill>
              </a:rPr>
              <a:t>reading,education</a:t>
            </a:r>
            <a:r>
              <a:rPr lang="en-US" sz="1050" i="1" u="sng">
                <a:solidFill>
                  <a:schemeClr val="tx1">
                    <a:lumMod val="65000"/>
                    <a:lumOff val="35000"/>
                  </a:schemeClr>
                </a:solidFill>
              </a:rPr>
              <a:t> CPI</a:t>
            </a:r>
          </a:p>
        </p:txBody>
      </p:sp>
      <p:sp>
        <p:nvSpPr>
          <p:cNvPr id="23" name="Rounded Rectangle 22">
            <a:extLst>
              <a:ext uri="{FF2B5EF4-FFF2-40B4-BE49-F238E27FC236}">
                <a16:creationId xmlns:a16="http://schemas.microsoft.com/office/drawing/2014/main" id="{9DCB6CF5-EB7E-5F54-6B48-3B59CBCA903D}"/>
              </a:ext>
            </a:extLst>
          </p:cNvPr>
          <p:cNvSpPr/>
          <p:nvPr/>
        </p:nvSpPr>
        <p:spPr>
          <a:xfrm>
            <a:off x="11206423" y="6063239"/>
            <a:ext cx="790328" cy="3024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endParaRPr>
          </a:p>
        </p:txBody>
      </p:sp>
      <p:sp>
        <p:nvSpPr>
          <p:cNvPr id="21" name="TextBox 20">
            <a:extLst>
              <a:ext uri="{FF2B5EF4-FFF2-40B4-BE49-F238E27FC236}">
                <a16:creationId xmlns:a16="http://schemas.microsoft.com/office/drawing/2014/main" id="{ACCA3D36-118D-72B1-68A9-EE54A5932DAE}"/>
              </a:ext>
            </a:extLst>
          </p:cNvPr>
          <p:cNvSpPr txBox="1"/>
          <p:nvPr/>
        </p:nvSpPr>
        <p:spPr>
          <a:xfrm>
            <a:off x="10940576" y="6089281"/>
            <a:ext cx="1181877" cy="553998"/>
          </a:xfrm>
          <a:prstGeom prst="rect">
            <a:avLst/>
          </a:prstGeom>
          <a:noFill/>
        </p:spPr>
        <p:txBody>
          <a:bodyPr wrap="square" lIns="91440" tIns="45720" rIns="91440" bIns="45720" rtlCol="0" anchor="t">
            <a:spAutoFit/>
          </a:bodyPr>
          <a:lstStyle/>
          <a:p>
            <a:r>
              <a:rPr lang="en-US" sz="1200" b="1">
                <a:solidFill>
                  <a:schemeClr val="bg1"/>
                </a:solidFill>
              </a:rPr>
              <a:t>        RMSE: 0.5</a:t>
            </a:r>
            <a:endParaRPr lang="en-US" sz="1200" b="1">
              <a:solidFill>
                <a:schemeClr val="bg1"/>
              </a:solidFill>
              <a:cs typeface="Calibri"/>
            </a:endParaRPr>
          </a:p>
          <a:p>
            <a:endParaRPr lang="en-US"/>
          </a:p>
        </p:txBody>
      </p:sp>
      <p:sp>
        <p:nvSpPr>
          <p:cNvPr id="16" name="TextBox 15">
            <a:extLst>
              <a:ext uri="{FF2B5EF4-FFF2-40B4-BE49-F238E27FC236}">
                <a16:creationId xmlns:a16="http://schemas.microsoft.com/office/drawing/2014/main" id="{A2FDB08F-B5FC-9C9D-6A22-1456E6C9553B}"/>
              </a:ext>
            </a:extLst>
          </p:cNvPr>
          <p:cNvSpPr txBox="1"/>
          <p:nvPr/>
        </p:nvSpPr>
        <p:spPr>
          <a:xfrm>
            <a:off x="1748245" y="6112340"/>
            <a:ext cx="2987601" cy="530915"/>
          </a:xfrm>
          <a:prstGeom prst="rect">
            <a:avLst/>
          </a:prstGeom>
          <a:noFill/>
        </p:spPr>
        <p:txBody>
          <a:bodyPr wrap="square" lIns="91440" tIns="45720" rIns="91440" bIns="45720" rtlCol="0" anchor="t">
            <a:spAutoFit/>
          </a:bodyPr>
          <a:lstStyle/>
          <a:p>
            <a:r>
              <a:rPr lang="en-US" sz="1050" i="1" u="sng">
                <a:solidFill>
                  <a:schemeClr val="tx1">
                    <a:lumMod val="65000"/>
                    <a:lumOff val="35000"/>
                  </a:schemeClr>
                </a:solidFill>
              </a:rPr>
              <a:t>Fig5. Actual vs Predicted  Household </a:t>
            </a:r>
            <a:r>
              <a:rPr lang="en-CA" sz="1050" i="1" u="sng">
                <a:solidFill>
                  <a:schemeClr val="tx1">
                    <a:lumMod val="65000"/>
                    <a:lumOff val="35000"/>
                  </a:schemeClr>
                </a:solidFill>
                <a:ea typeface="+mn-lt"/>
                <a:cs typeface="+mn-lt"/>
              </a:rPr>
              <a:t>operations</a:t>
            </a:r>
            <a:r>
              <a:rPr lang="en-US" sz="1050" i="1" u="sng">
                <a:solidFill>
                  <a:schemeClr val="tx1">
                    <a:lumMod val="65000"/>
                    <a:lumOff val="35000"/>
                  </a:schemeClr>
                </a:solidFill>
              </a:rPr>
              <a:t>CPI</a:t>
            </a:r>
            <a:endParaRPr lang="en-US" sz="1050" i="1" u="sng">
              <a:solidFill>
                <a:schemeClr val="tx1">
                  <a:lumMod val="65000"/>
                  <a:lumOff val="35000"/>
                </a:schemeClr>
              </a:solidFill>
              <a:cs typeface="Calibri"/>
            </a:endParaRPr>
          </a:p>
          <a:p>
            <a:endParaRPr lang="en-US">
              <a:solidFill>
                <a:schemeClr val="bg1">
                  <a:lumMod val="50000"/>
                </a:schemeClr>
              </a:solidFill>
              <a:cs typeface="Calibri"/>
            </a:endParaRPr>
          </a:p>
        </p:txBody>
      </p:sp>
      <p:sp>
        <p:nvSpPr>
          <p:cNvPr id="27" name="TextBox 26">
            <a:extLst>
              <a:ext uri="{FF2B5EF4-FFF2-40B4-BE49-F238E27FC236}">
                <a16:creationId xmlns:a16="http://schemas.microsoft.com/office/drawing/2014/main" id="{AF911AB4-F6F5-4D75-C34C-3E38E01A83E1}"/>
              </a:ext>
            </a:extLst>
          </p:cNvPr>
          <p:cNvSpPr txBox="1"/>
          <p:nvPr/>
        </p:nvSpPr>
        <p:spPr>
          <a:xfrm>
            <a:off x="8236003" y="6107124"/>
            <a:ext cx="2127505" cy="530915"/>
          </a:xfrm>
          <a:prstGeom prst="rect">
            <a:avLst/>
          </a:prstGeom>
          <a:noFill/>
        </p:spPr>
        <p:txBody>
          <a:bodyPr wrap="none" lIns="91440" tIns="45720" rIns="91440" bIns="45720" rtlCol="0" anchor="t">
            <a:spAutoFit/>
          </a:bodyPr>
          <a:lstStyle/>
          <a:p>
            <a:r>
              <a:rPr lang="en-US" sz="1050" i="1" u="sng">
                <a:solidFill>
                  <a:schemeClr val="tx1">
                    <a:lumMod val="65000"/>
                    <a:lumOff val="35000"/>
                  </a:schemeClr>
                </a:solidFill>
              </a:rPr>
              <a:t>Fig6. Actual vs Predicted Shelter CPI</a:t>
            </a:r>
          </a:p>
          <a:p>
            <a:endParaRPr lang="en-US"/>
          </a:p>
        </p:txBody>
      </p:sp>
      <p:sp>
        <p:nvSpPr>
          <p:cNvPr id="19" name="Rectangle 76">
            <a:extLst>
              <a:ext uri="{FF2B5EF4-FFF2-40B4-BE49-F238E27FC236}">
                <a16:creationId xmlns:a16="http://schemas.microsoft.com/office/drawing/2014/main" id="{0F35AB17-0445-CF74-5A63-3073CFF1E245}"/>
              </a:ext>
            </a:extLst>
          </p:cNvPr>
          <p:cNvSpPr/>
          <p:nvPr/>
        </p:nvSpPr>
        <p:spPr bwMode="gray">
          <a:xfrm>
            <a:off x="4071864" y="1387965"/>
            <a:ext cx="3753984" cy="285377"/>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altLang="zh-CN" sz="1200">
                <a:ea typeface="Open Sans"/>
                <a:cs typeface="Open Sans"/>
              </a:rPr>
              <a:t>Predicting Recreation, education and reading CPI</a:t>
            </a:r>
            <a:endParaRPr lang="en-US" altLang="zh-CN" sz="1200">
              <a:ea typeface="Open Sans" panose="020B0606030504020204" pitchFamily="34" charset="0"/>
              <a:cs typeface="Open Sans" panose="020B0606030504020204" pitchFamily="34" charset="0"/>
            </a:endParaRPr>
          </a:p>
        </p:txBody>
      </p:sp>
      <p:sp>
        <p:nvSpPr>
          <p:cNvPr id="22" name="Rectangle 76">
            <a:extLst>
              <a:ext uri="{FF2B5EF4-FFF2-40B4-BE49-F238E27FC236}">
                <a16:creationId xmlns:a16="http://schemas.microsoft.com/office/drawing/2014/main" id="{44F374D2-6071-B83E-2FC2-75F33FA5FBBB}"/>
              </a:ext>
            </a:extLst>
          </p:cNvPr>
          <p:cNvSpPr/>
          <p:nvPr/>
        </p:nvSpPr>
        <p:spPr bwMode="gray">
          <a:xfrm>
            <a:off x="1224700" y="4193779"/>
            <a:ext cx="3765798" cy="249937"/>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altLang="zh-CN" sz="1200">
                <a:ea typeface="Open Sans"/>
                <a:cs typeface="Open Sans"/>
              </a:rPr>
              <a:t>Predicting Household </a:t>
            </a:r>
            <a:r>
              <a:rPr lang="en-CA" sz="1200">
                <a:solidFill>
                  <a:schemeClr val="bg1"/>
                </a:solidFill>
                <a:ea typeface="+mn-lt"/>
                <a:cs typeface="+mn-lt"/>
              </a:rPr>
              <a:t>operations</a:t>
            </a:r>
            <a:r>
              <a:rPr lang="en-US" altLang="zh-CN" sz="1200">
                <a:solidFill>
                  <a:schemeClr val="bg1"/>
                </a:solidFill>
                <a:ea typeface="Open Sans"/>
                <a:cs typeface="Open Sans"/>
              </a:rPr>
              <a:t> </a:t>
            </a:r>
            <a:r>
              <a:rPr lang="en-US" altLang="zh-CN" sz="1200">
                <a:ea typeface="Open Sans"/>
                <a:cs typeface="Open Sans"/>
              </a:rPr>
              <a:t>CPI</a:t>
            </a:r>
            <a:endParaRPr lang="en-US" altLang="zh-CN" sz="1200">
              <a:ea typeface="Open Sans" panose="020B0606030504020204" pitchFamily="34" charset="0"/>
              <a:cs typeface="Open Sans" panose="020B0606030504020204" pitchFamily="34" charset="0"/>
            </a:endParaRPr>
          </a:p>
        </p:txBody>
      </p:sp>
      <p:pic>
        <p:nvPicPr>
          <p:cNvPr id="9" name="Picture 11" descr="Graphical user interface&#10;&#10;Description automatically generated">
            <a:extLst>
              <a:ext uri="{FF2B5EF4-FFF2-40B4-BE49-F238E27FC236}">
                <a16:creationId xmlns:a16="http://schemas.microsoft.com/office/drawing/2014/main" id="{4A599DCD-A92C-AA46-2D1F-F7BBCB910A87}"/>
              </a:ext>
            </a:extLst>
          </p:cNvPr>
          <p:cNvPicPr>
            <a:picLocks noChangeAspect="1"/>
          </p:cNvPicPr>
          <p:nvPr/>
        </p:nvPicPr>
        <p:blipFill rotWithShape="1">
          <a:blip r:embed="rId5"/>
          <a:srcRect l="21939" t="46737" r="18670" b="27276"/>
          <a:stretch/>
        </p:blipFill>
        <p:spPr>
          <a:xfrm>
            <a:off x="6359639" y="4468406"/>
            <a:ext cx="5757389" cy="1585255"/>
          </a:xfrm>
          <a:prstGeom prst="rect">
            <a:avLst/>
          </a:prstGeom>
        </p:spPr>
      </p:pic>
      <p:sp>
        <p:nvSpPr>
          <p:cNvPr id="24" name="Rectangle 76">
            <a:extLst>
              <a:ext uri="{FF2B5EF4-FFF2-40B4-BE49-F238E27FC236}">
                <a16:creationId xmlns:a16="http://schemas.microsoft.com/office/drawing/2014/main" id="{139E6984-35C7-7FDD-A87D-42B6BFAF4817}"/>
              </a:ext>
            </a:extLst>
          </p:cNvPr>
          <p:cNvSpPr/>
          <p:nvPr/>
        </p:nvSpPr>
        <p:spPr bwMode="gray">
          <a:xfrm>
            <a:off x="7025351" y="4179895"/>
            <a:ext cx="4722728" cy="291285"/>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altLang="zh-CN" sz="1200">
                <a:ea typeface="Open Sans"/>
                <a:cs typeface="Open Sans"/>
              </a:rPr>
              <a:t>Predicting CPI-Shelter</a:t>
            </a:r>
            <a:endParaRPr lang="en-US" altLang="zh-CN" sz="120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360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C23F8459-939F-48EE-A33C-EBEC9F31191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3" name="Object 22" hidden="1">
                        <a:extLst>
                          <a:ext uri="{FF2B5EF4-FFF2-40B4-BE49-F238E27FC236}">
                            <a16:creationId xmlns:a16="http://schemas.microsoft.com/office/drawing/2014/main" id="{C23F8459-939F-48EE-A33C-EBEC9F3119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8B8343CD-BA4D-4DEA-8ACD-7251EAA4E882}"/>
              </a:ext>
            </a:extLst>
          </p:cNvPr>
          <p:cNvGrpSpPr/>
          <p:nvPr/>
        </p:nvGrpSpPr>
        <p:grpSpPr>
          <a:xfrm>
            <a:off x="914400" y="1873562"/>
            <a:ext cx="2859584" cy="830997"/>
            <a:chOff x="914400" y="1649627"/>
            <a:chExt cx="2859584" cy="830997"/>
          </a:xfrm>
        </p:grpSpPr>
        <p:sp>
          <p:nvSpPr>
            <p:cNvPr id="5" name="TextBox 4">
              <a:extLst>
                <a:ext uri="{FF2B5EF4-FFF2-40B4-BE49-F238E27FC236}">
                  <a16:creationId xmlns:a16="http://schemas.microsoft.com/office/drawing/2014/main" id="{A04D56D1-2467-4AA2-9264-935EBCB33055}"/>
                </a:ext>
              </a:extLst>
            </p:cNvPr>
            <p:cNvSpPr txBox="1"/>
            <p:nvPr/>
          </p:nvSpPr>
          <p:spPr>
            <a:xfrm>
              <a:off x="914400" y="1649627"/>
              <a:ext cx="49725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ea typeface="+mn-ea"/>
                  <a:cs typeface="+mn-cs"/>
                </a:rPr>
                <a:t>1</a:t>
              </a:r>
            </a:p>
          </p:txBody>
        </p:sp>
        <p:sp>
          <p:nvSpPr>
            <p:cNvPr id="6" name="TextBox 5">
              <a:extLst>
                <a:ext uri="{FF2B5EF4-FFF2-40B4-BE49-F238E27FC236}">
                  <a16:creationId xmlns:a16="http://schemas.microsoft.com/office/drawing/2014/main" id="{F06A6E3A-FF7E-47ED-B9C1-BCF74A1A965D}"/>
                </a:ext>
              </a:extLst>
            </p:cNvPr>
            <p:cNvSpPr txBox="1"/>
            <p:nvPr/>
          </p:nvSpPr>
          <p:spPr>
            <a:xfrm>
              <a:off x="1805881" y="1899641"/>
              <a:ext cx="19681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a:solidFill>
                    <a:srgbClr val="000000"/>
                  </a:solidFill>
                </a:rPr>
                <a:t>Project</a:t>
              </a:r>
              <a:r>
                <a:rPr kumimoji="0" lang="en-US" sz="2000" b="0" i="0" u="none" strike="noStrike" kern="1200" cap="none" spc="0" normalizeH="0" baseline="0" noProof="0">
                  <a:ln>
                    <a:noFill/>
                  </a:ln>
                  <a:solidFill>
                    <a:srgbClr val="000000"/>
                  </a:solidFill>
                  <a:effectLst/>
                  <a:uLnTx/>
                  <a:uFillTx/>
                  <a:ea typeface="+mn-ea"/>
                  <a:cs typeface="+mn-cs"/>
                </a:rPr>
                <a:t> Overview</a:t>
              </a:r>
            </a:p>
          </p:txBody>
        </p:sp>
        <p:cxnSp>
          <p:nvCxnSpPr>
            <p:cNvPr id="7" name="Straight Connector 6">
              <a:extLst>
                <a:ext uri="{FF2B5EF4-FFF2-40B4-BE49-F238E27FC236}">
                  <a16:creationId xmlns:a16="http://schemas.microsoft.com/office/drawing/2014/main" id="{D46AC312-54A0-4700-BD05-1E915CA32EEC}"/>
                </a:ext>
              </a:extLst>
            </p:cNvPr>
            <p:cNvCxnSpPr/>
            <p:nvPr/>
          </p:nvCxnSpPr>
          <p:spPr>
            <a:xfrm>
              <a:off x="1576091" y="1741750"/>
              <a:ext cx="0" cy="64675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8E394C4-E1F2-4FB3-AC69-919901B92B9B}"/>
              </a:ext>
            </a:extLst>
          </p:cNvPr>
          <p:cNvGrpSpPr/>
          <p:nvPr/>
        </p:nvGrpSpPr>
        <p:grpSpPr>
          <a:xfrm>
            <a:off x="914400" y="3024518"/>
            <a:ext cx="5286980" cy="830997"/>
            <a:chOff x="914400" y="1649627"/>
            <a:chExt cx="5286980" cy="830997"/>
          </a:xfrm>
        </p:grpSpPr>
        <p:sp>
          <p:nvSpPr>
            <p:cNvPr id="9" name="TextBox 8">
              <a:extLst>
                <a:ext uri="{FF2B5EF4-FFF2-40B4-BE49-F238E27FC236}">
                  <a16:creationId xmlns:a16="http://schemas.microsoft.com/office/drawing/2014/main" id="{AEACA0A2-0132-4FF4-808F-02DD1AF3E745}"/>
                </a:ext>
              </a:extLst>
            </p:cNvPr>
            <p:cNvSpPr txBox="1"/>
            <p:nvPr/>
          </p:nvSpPr>
          <p:spPr>
            <a:xfrm>
              <a:off x="914400" y="1649627"/>
              <a:ext cx="49725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ea typeface="+mn-ea"/>
                  <a:cs typeface="+mn-cs"/>
                </a:rPr>
                <a:t>2</a:t>
              </a:r>
            </a:p>
          </p:txBody>
        </p:sp>
        <p:sp>
          <p:nvSpPr>
            <p:cNvPr id="10" name="TextBox 9">
              <a:extLst>
                <a:ext uri="{FF2B5EF4-FFF2-40B4-BE49-F238E27FC236}">
                  <a16:creationId xmlns:a16="http://schemas.microsoft.com/office/drawing/2014/main" id="{5622DFF6-44B9-4CDA-8358-97D8BF9AA048}"/>
                </a:ext>
              </a:extLst>
            </p:cNvPr>
            <p:cNvSpPr txBox="1"/>
            <p:nvPr/>
          </p:nvSpPr>
          <p:spPr>
            <a:xfrm>
              <a:off x="1805881" y="1899641"/>
              <a:ext cx="439549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ea typeface="+mn-ea"/>
                  <a:cs typeface="+mn-cs"/>
                </a:rPr>
                <a:t>Overall Structure</a:t>
              </a:r>
              <a:r>
                <a:rPr kumimoji="0" lang="zh-CN" altLang="en-US" sz="2000" b="0" i="0" u="none" strike="noStrike" kern="1200" cap="none" spc="0" normalizeH="0" baseline="0" noProof="0">
                  <a:ln>
                    <a:noFill/>
                  </a:ln>
                  <a:solidFill>
                    <a:srgbClr val="000000"/>
                  </a:solidFill>
                  <a:effectLst/>
                  <a:uLnTx/>
                  <a:uFillTx/>
                  <a:ea typeface="+mn-ea"/>
                  <a:cs typeface="+mn-cs"/>
                </a:rPr>
                <a:t> </a:t>
              </a:r>
              <a:r>
                <a:rPr kumimoji="0" lang="en-US" altLang="zh-CN" sz="2000" b="0" i="0" u="none" strike="noStrike" kern="1200" cap="none" spc="0" normalizeH="0" baseline="0" noProof="0">
                  <a:ln>
                    <a:noFill/>
                  </a:ln>
                  <a:solidFill>
                    <a:srgbClr val="000000"/>
                  </a:solidFill>
                  <a:effectLst/>
                  <a:uLnTx/>
                  <a:uFillTx/>
                  <a:ea typeface="+mn-ea"/>
                  <a:cs typeface="+mn-cs"/>
                </a:rPr>
                <a:t>and</a:t>
              </a:r>
              <a:r>
                <a:rPr kumimoji="0" lang="zh-CN" altLang="en-US" sz="2000" b="0" i="0" u="none" strike="noStrike" kern="1200" cap="none" spc="0" normalizeH="0" baseline="0" noProof="0">
                  <a:ln>
                    <a:noFill/>
                  </a:ln>
                  <a:solidFill>
                    <a:srgbClr val="000000"/>
                  </a:solidFill>
                  <a:effectLst/>
                  <a:uLnTx/>
                  <a:uFillTx/>
                  <a:ea typeface="+mn-ea"/>
                  <a:cs typeface="+mn-cs"/>
                </a:rPr>
                <a:t> </a:t>
              </a:r>
              <a:r>
                <a:rPr kumimoji="0" lang="en-US" altLang="zh-CN" sz="2000" b="0" i="0" u="none" strike="noStrike" kern="1200" cap="none" spc="0" normalizeH="0" baseline="0" noProof="0">
                  <a:ln>
                    <a:noFill/>
                  </a:ln>
                  <a:solidFill>
                    <a:srgbClr val="000000"/>
                  </a:solidFill>
                  <a:effectLst/>
                  <a:uLnTx/>
                  <a:uFillTx/>
                  <a:ea typeface="+mn-ea"/>
                  <a:cs typeface="+mn-cs"/>
                </a:rPr>
                <a:t>Technologies</a:t>
              </a:r>
              <a:r>
                <a:rPr kumimoji="0" lang="zh-CN" altLang="en-US" sz="2000" b="0" i="0" u="none" strike="noStrike" kern="1200" cap="none" spc="0" normalizeH="0" baseline="0" noProof="0">
                  <a:ln>
                    <a:noFill/>
                  </a:ln>
                  <a:solidFill>
                    <a:srgbClr val="000000"/>
                  </a:solidFill>
                  <a:effectLst/>
                  <a:uLnTx/>
                  <a:uFillTx/>
                  <a:ea typeface="+mn-ea"/>
                  <a:cs typeface="+mn-cs"/>
                </a:rPr>
                <a:t> </a:t>
              </a:r>
              <a:r>
                <a:rPr kumimoji="0" lang="en-US" altLang="zh-CN" sz="2000" b="0" i="0" u="none" strike="noStrike" kern="1200" cap="none" spc="0" normalizeH="0" baseline="0" noProof="0">
                  <a:ln>
                    <a:noFill/>
                  </a:ln>
                  <a:solidFill>
                    <a:srgbClr val="000000"/>
                  </a:solidFill>
                  <a:effectLst/>
                  <a:uLnTx/>
                  <a:uFillTx/>
                  <a:ea typeface="+mn-ea"/>
                  <a:cs typeface="+mn-cs"/>
                </a:rPr>
                <a:t>Used</a:t>
              </a:r>
              <a:endParaRPr kumimoji="0" lang="en-US" sz="2000" b="0" i="0" u="none" strike="noStrike" kern="1200" cap="none" spc="0" normalizeH="0" baseline="0" noProof="0">
                <a:ln>
                  <a:noFill/>
                </a:ln>
                <a:solidFill>
                  <a:srgbClr val="000000"/>
                </a:solidFill>
                <a:effectLst/>
                <a:uLnTx/>
                <a:uFillTx/>
                <a:ea typeface="+mn-ea"/>
                <a:cs typeface="+mn-cs"/>
              </a:endParaRPr>
            </a:p>
          </p:txBody>
        </p:sp>
        <p:cxnSp>
          <p:nvCxnSpPr>
            <p:cNvPr id="11" name="Straight Connector 10">
              <a:extLst>
                <a:ext uri="{FF2B5EF4-FFF2-40B4-BE49-F238E27FC236}">
                  <a16:creationId xmlns:a16="http://schemas.microsoft.com/office/drawing/2014/main" id="{49786FA6-413A-430A-8384-91F21E7213C9}"/>
                </a:ext>
              </a:extLst>
            </p:cNvPr>
            <p:cNvCxnSpPr/>
            <p:nvPr/>
          </p:nvCxnSpPr>
          <p:spPr>
            <a:xfrm>
              <a:off x="1576091" y="1741750"/>
              <a:ext cx="0" cy="64675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EFF2970-595D-4CBE-9BFE-2E4DD4BD5D35}"/>
              </a:ext>
            </a:extLst>
          </p:cNvPr>
          <p:cNvGrpSpPr/>
          <p:nvPr/>
        </p:nvGrpSpPr>
        <p:grpSpPr>
          <a:xfrm>
            <a:off x="914400" y="4175474"/>
            <a:ext cx="3349205" cy="2189006"/>
            <a:chOff x="914400" y="1649627"/>
            <a:chExt cx="3349205" cy="2189006"/>
          </a:xfrm>
        </p:grpSpPr>
        <p:sp>
          <p:nvSpPr>
            <p:cNvPr id="13" name="TextBox 12">
              <a:extLst>
                <a:ext uri="{FF2B5EF4-FFF2-40B4-BE49-F238E27FC236}">
                  <a16:creationId xmlns:a16="http://schemas.microsoft.com/office/drawing/2014/main" id="{85063788-22F3-4778-8BB8-FD443CE48AE7}"/>
                </a:ext>
              </a:extLst>
            </p:cNvPr>
            <p:cNvSpPr txBox="1"/>
            <p:nvPr/>
          </p:nvSpPr>
          <p:spPr>
            <a:xfrm>
              <a:off x="914400" y="1649627"/>
              <a:ext cx="49725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ea typeface="+mn-ea"/>
                  <a:cs typeface="+mn-cs"/>
                </a:rPr>
                <a:t>3</a:t>
              </a:r>
            </a:p>
          </p:txBody>
        </p:sp>
        <p:sp>
          <p:nvSpPr>
            <p:cNvPr id="14" name="TextBox 13">
              <a:extLst>
                <a:ext uri="{FF2B5EF4-FFF2-40B4-BE49-F238E27FC236}">
                  <a16:creationId xmlns:a16="http://schemas.microsoft.com/office/drawing/2014/main" id="{4D1A38F9-E620-426F-91A6-90CF0FFC1B4E}"/>
                </a:ext>
              </a:extLst>
            </p:cNvPr>
            <p:cNvSpPr txBox="1"/>
            <p:nvPr/>
          </p:nvSpPr>
          <p:spPr>
            <a:xfrm>
              <a:off x="1805881" y="1899641"/>
              <a:ext cx="2457724" cy="19389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000000"/>
                  </a:solidFill>
                </a:rPr>
                <a:t>Use Cases</a:t>
              </a:r>
            </a:p>
            <a:p>
              <a:pPr marL="742950" lvl="1" indent="-285750">
                <a:buFont typeface="Arial" panose="020B0604020202020204" pitchFamily="34" charset="0"/>
                <a:buChar char="•"/>
                <a:defRPr/>
              </a:pPr>
              <a:r>
                <a:rPr lang="en-US" sz="2000">
                  <a:solidFill>
                    <a:srgbClr val="000000"/>
                  </a:solidFill>
                </a:rPr>
                <a:t>Recession</a:t>
              </a:r>
            </a:p>
            <a:p>
              <a:pPr marL="742950" lvl="1" indent="-285750">
                <a:buFont typeface="Arial" panose="020B0604020202020204" pitchFamily="34" charset="0"/>
                <a:buChar char="•"/>
                <a:defRPr/>
              </a:pPr>
              <a:r>
                <a:rPr lang="en-US" sz="2000">
                  <a:solidFill>
                    <a:srgbClr val="000000"/>
                  </a:solidFill>
                </a:rPr>
                <a:t>CPI</a:t>
              </a:r>
            </a:p>
            <a:p>
              <a:pPr marL="742950" lvl="1" indent="-285750">
                <a:buFont typeface="Arial" panose="020B0604020202020204" pitchFamily="34" charset="0"/>
                <a:buChar char="•"/>
                <a:defRPr/>
              </a:pPr>
              <a:r>
                <a:rPr lang="en-US" sz="2000">
                  <a:solidFill>
                    <a:srgbClr val="000000"/>
                  </a:solidFill>
                </a:rPr>
                <a:t>Housing Prices</a:t>
              </a:r>
            </a:p>
            <a:p>
              <a:pPr marL="742950" lvl="1" indent="-285750">
                <a:buFont typeface="Arial" panose="020B0604020202020204" pitchFamily="34" charset="0"/>
                <a:buChar char="•"/>
                <a:defRPr/>
              </a:pPr>
              <a:r>
                <a:rPr lang="en-US" sz="2000">
                  <a:solidFill>
                    <a:srgbClr val="000000"/>
                  </a:solidFill>
                </a:rPr>
                <a:t>Oil Prices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ea typeface="+mn-ea"/>
                  <a:cs typeface="+mn-cs"/>
                </a:rPr>
                <a:t>                   </a:t>
              </a:r>
            </a:p>
          </p:txBody>
        </p:sp>
        <p:cxnSp>
          <p:nvCxnSpPr>
            <p:cNvPr id="15" name="Straight Connector 14">
              <a:extLst>
                <a:ext uri="{FF2B5EF4-FFF2-40B4-BE49-F238E27FC236}">
                  <a16:creationId xmlns:a16="http://schemas.microsoft.com/office/drawing/2014/main" id="{FBCB34DB-704C-42A5-82D2-04FAF6EB233F}"/>
                </a:ext>
              </a:extLst>
            </p:cNvPr>
            <p:cNvCxnSpPr/>
            <p:nvPr/>
          </p:nvCxnSpPr>
          <p:spPr>
            <a:xfrm>
              <a:off x="1576091" y="1741750"/>
              <a:ext cx="0" cy="64675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5CF1C5C-F98F-48D7-813C-021CECB40F46}"/>
              </a:ext>
            </a:extLst>
          </p:cNvPr>
          <p:cNvGrpSpPr/>
          <p:nvPr/>
        </p:nvGrpSpPr>
        <p:grpSpPr>
          <a:xfrm>
            <a:off x="7046246" y="1873561"/>
            <a:ext cx="3841501" cy="830997"/>
            <a:chOff x="914400" y="1649627"/>
            <a:chExt cx="3572106" cy="830997"/>
          </a:xfrm>
        </p:grpSpPr>
        <p:sp>
          <p:nvSpPr>
            <p:cNvPr id="17" name="TextBox 16">
              <a:extLst>
                <a:ext uri="{FF2B5EF4-FFF2-40B4-BE49-F238E27FC236}">
                  <a16:creationId xmlns:a16="http://schemas.microsoft.com/office/drawing/2014/main" id="{38125AAE-33C9-45DA-B301-A4C8FEC27C8F}"/>
                </a:ext>
              </a:extLst>
            </p:cNvPr>
            <p:cNvSpPr txBox="1"/>
            <p:nvPr/>
          </p:nvSpPr>
          <p:spPr>
            <a:xfrm>
              <a:off x="914400" y="1649627"/>
              <a:ext cx="46238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ea typeface="+mn-ea"/>
                  <a:cs typeface="+mn-cs"/>
                </a:rPr>
                <a:t>4</a:t>
              </a:r>
            </a:p>
          </p:txBody>
        </p:sp>
        <p:sp>
          <p:nvSpPr>
            <p:cNvPr id="18" name="TextBox 17">
              <a:extLst>
                <a:ext uri="{FF2B5EF4-FFF2-40B4-BE49-F238E27FC236}">
                  <a16:creationId xmlns:a16="http://schemas.microsoft.com/office/drawing/2014/main" id="{36D67E86-BD2F-4A98-82B5-731E0D46CBF3}"/>
                </a:ext>
              </a:extLst>
            </p:cNvPr>
            <p:cNvSpPr txBox="1"/>
            <p:nvPr/>
          </p:nvSpPr>
          <p:spPr>
            <a:xfrm>
              <a:off x="1805881" y="1899641"/>
              <a:ext cx="2680625" cy="400110"/>
            </a:xfrm>
            <a:prstGeom prst="rect">
              <a:avLst/>
            </a:prstGeom>
            <a:noFill/>
          </p:spPr>
          <p:txBody>
            <a:bodyPr wrap="square" lIns="91440" tIns="45720" rIns="91440" bIns="45720" rtlCol="0" anchor="t">
              <a:spAutoFit/>
            </a:bodyPr>
            <a:lstStyle/>
            <a:p>
              <a:pPr>
                <a:defRPr/>
              </a:pPr>
              <a:r>
                <a:rPr lang="en-CA" altLang="zh-CN" sz="2000">
                  <a:solidFill>
                    <a:srgbClr val="000000"/>
                  </a:solidFill>
                  <a:ea typeface="等线"/>
                </a:rPr>
                <a:t>Overall Challenges</a:t>
              </a:r>
              <a:endParaRPr kumimoji="0" lang="en-US" sz="2000" b="0" i="0" u="none" strike="noStrike" kern="1200" cap="none" spc="0" normalizeH="0" baseline="0" noProof="0">
                <a:ln>
                  <a:noFill/>
                </a:ln>
                <a:solidFill>
                  <a:srgbClr val="000000"/>
                </a:solidFill>
                <a:effectLst/>
                <a:uLnTx/>
                <a:uFillTx/>
                <a:ea typeface="+mn-ea"/>
                <a:cs typeface="+mn-cs"/>
              </a:endParaRPr>
            </a:p>
          </p:txBody>
        </p:sp>
        <p:cxnSp>
          <p:nvCxnSpPr>
            <p:cNvPr id="19" name="Straight Connector 18">
              <a:extLst>
                <a:ext uri="{FF2B5EF4-FFF2-40B4-BE49-F238E27FC236}">
                  <a16:creationId xmlns:a16="http://schemas.microsoft.com/office/drawing/2014/main" id="{FBA09962-FFF9-43D7-A073-58EC31AE5D04}"/>
                </a:ext>
              </a:extLst>
            </p:cNvPr>
            <p:cNvCxnSpPr/>
            <p:nvPr/>
          </p:nvCxnSpPr>
          <p:spPr>
            <a:xfrm>
              <a:off x="1576091" y="1741750"/>
              <a:ext cx="0" cy="64675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8BFBC54-DFCC-0141-8734-9B73C1FD98C7}"/>
              </a:ext>
            </a:extLst>
          </p:cNvPr>
          <p:cNvGrpSpPr/>
          <p:nvPr/>
        </p:nvGrpSpPr>
        <p:grpSpPr>
          <a:xfrm>
            <a:off x="7046246" y="3024518"/>
            <a:ext cx="2281582" cy="830997"/>
            <a:chOff x="914400" y="1649627"/>
            <a:chExt cx="2121423" cy="830997"/>
          </a:xfrm>
        </p:grpSpPr>
        <p:sp>
          <p:nvSpPr>
            <p:cNvPr id="26" name="TextBox 25">
              <a:extLst>
                <a:ext uri="{FF2B5EF4-FFF2-40B4-BE49-F238E27FC236}">
                  <a16:creationId xmlns:a16="http://schemas.microsoft.com/office/drawing/2014/main" id="{9ADB0974-3359-7447-9B7B-2EC9FF302964}"/>
                </a:ext>
              </a:extLst>
            </p:cNvPr>
            <p:cNvSpPr txBox="1"/>
            <p:nvPr/>
          </p:nvSpPr>
          <p:spPr>
            <a:xfrm>
              <a:off x="914400" y="1649627"/>
              <a:ext cx="46234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800">
                  <a:solidFill>
                    <a:srgbClr val="000000"/>
                  </a:solidFill>
                </a:rPr>
                <a:t>5</a:t>
              </a:r>
              <a:endParaRPr kumimoji="0" lang="en-US" sz="4800" b="0" i="0" u="none" strike="noStrike" kern="1200" cap="none" spc="0" normalizeH="0" baseline="0" noProof="0">
                <a:ln>
                  <a:noFill/>
                </a:ln>
                <a:solidFill>
                  <a:srgbClr val="000000"/>
                </a:solidFill>
                <a:effectLst/>
                <a:uLnTx/>
                <a:uFillTx/>
                <a:ea typeface="+mn-ea"/>
                <a:cs typeface="+mn-cs"/>
              </a:endParaRPr>
            </a:p>
          </p:txBody>
        </p:sp>
        <p:sp>
          <p:nvSpPr>
            <p:cNvPr id="27" name="TextBox 26">
              <a:extLst>
                <a:ext uri="{FF2B5EF4-FFF2-40B4-BE49-F238E27FC236}">
                  <a16:creationId xmlns:a16="http://schemas.microsoft.com/office/drawing/2014/main" id="{A31BE41C-B4FF-524C-999E-A81078C93DE0}"/>
                </a:ext>
              </a:extLst>
            </p:cNvPr>
            <p:cNvSpPr txBox="1"/>
            <p:nvPr/>
          </p:nvSpPr>
          <p:spPr>
            <a:xfrm>
              <a:off x="1805881" y="1899641"/>
              <a:ext cx="122994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a:solidFill>
                    <a:srgbClr val="000000"/>
                  </a:solidFill>
                </a:rPr>
                <a:t>Conclusion</a:t>
              </a:r>
              <a:endParaRPr kumimoji="0" lang="en-US" sz="2000" b="0" i="0" u="none" strike="noStrike" kern="1200" cap="none" spc="0" normalizeH="0" baseline="0" noProof="0">
                <a:ln>
                  <a:noFill/>
                </a:ln>
                <a:solidFill>
                  <a:srgbClr val="000000"/>
                </a:solidFill>
                <a:effectLst/>
                <a:uLnTx/>
                <a:uFillTx/>
                <a:ea typeface="+mn-ea"/>
                <a:cs typeface="+mn-cs"/>
              </a:endParaRPr>
            </a:p>
          </p:txBody>
        </p:sp>
        <p:cxnSp>
          <p:nvCxnSpPr>
            <p:cNvPr id="28" name="Straight Connector 27">
              <a:extLst>
                <a:ext uri="{FF2B5EF4-FFF2-40B4-BE49-F238E27FC236}">
                  <a16:creationId xmlns:a16="http://schemas.microsoft.com/office/drawing/2014/main" id="{A35AE294-F33F-7C46-9792-91CEF1623807}"/>
                </a:ext>
              </a:extLst>
            </p:cNvPr>
            <p:cNvCxnSpPr/>
            <p:nvPr/>
          </p:nvCxnSpPr>
          <p:spPr>
            <a:xfrm>
              <a:off x="1576091" y="1741750"/>
              <a:ext cx="0" cy="64675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01C10D6B-4053-DD41-BF87-C3340A82ACBB}"/>
              </a:ext>
            </a:extLst>
          </p:cNvPr>
          <p:cNvGrpSpPr/>
          <p:nvPr/>
        </p:nvGrpSpPr>
        <p:grpSpPr>
          <a:xfrm>
            <a:off x="7063687" y="4175474"/>
            <a:ext cx="2252514" cy="830997"/>
            <a:chOff x="914400" y="1649627"/>
            <a:chExt cx="2096688" cy="830997"/>
          </a:xfrm>
        </p:grpSpPr>
        <p:sp>
          <p:nvSpPr>
            <p:cNvPr id="30" name="TextBox 29">
              <a:extLst>
                <a:ext uri="{FF2B5EF4-FFF2-40B4-BE49-F238E27FC236}">
                  <a16:creationId xmlns:a16="http://schemas.microsoft.com/office/drawing/2014/main" id="{C4AF1A8B-F516-8445-A156-62FA053D9D89}"/>
                </a:ext>
              </a:extLst>
            </p:cNvPr>
            <p:cNvSpPr txBox="1"/>
            <p:nvPr/>
          </p:nvSpPr>
          <p:spPr>
            <a:xfrm>
              <a:off x="914400" y="1649627"/>
              <a:ext cx="46285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800">
                  <a:solidFill>
                    <a:srgbClr val="000000"/>
                  </a:solidFill>
                </a:rPr>
                <a:t>6</a:t>
              </a:r>
              <a:endParaRPr kumimoji="0" lang="en-US" sz="4800" b="0" i="0" u="none" strike="noStrike" kern="1200" cap="none" spc="0" normalizeH="0" baseline="0" noProof="0">
                <a:ln>
                  <a:noFill/>
                </a:ln>
                <a:solidFill>
                  <a:srgbClr val="000000"/>
                </a:solidFill>
                <a:effectLst/>
                <a:uLnTx/>
                <a:uFillTx/>
                <a:ea typeface="+mn-ea"/>
                <a:cs typeface="+mn-cs"/>
              </a:endParaRPr>
            </a:p>
          </p:txBody>
        </p:sp>
        <p:sp>
          <p:nvSpPr>
            <p:cNvPr id="31" name="TextBox 30">
              <a:extLst>
                <a:ext uri="{FF2B5EF4-FFF2-40B4-BE49-F238E27FC236}">
                  <a16:creationId xmlns:a16="http://schemas.microsoft.com/office/drawing/2014/main" id="{7DFBC7D2-A1C9-7A43-91D7-72B17B17D83F}"/>
                </a:ext>
              </a:extLst>
            </p:cNvPr>
            <p:cNvSpPr txBox="1"/>
            <p:nvPr/>
          </p:nvSpPr>
          <p:spPr>
            <a:xfrm>
              <a:off x="1805881" y="1899641"/>
              <a:ext cx="120520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a:solidFill>
                    <a:srgbClr val="000000"/>
                  </a:solidFill>
                </a:rPr>
                <a:t>Next</a:t>
              </a:r>
              <a:r>
                <a:rPr lang="zh-CN" altLang="en-US" sz="2000">
                  <a:solidFill>
                    <a:srgbClr val="000000"/>
                  </a:solidFill>
                </a:rPr>
                <a:t> </a:t>
              </a:r>
              <a:r>
                <a:rPr lang="en-US" altLang="zh-CN" sz="2000">
                  <a:solidFill>
                    <a:srgbClr val="000000"/>
                  </a:solidFill>
                </a:rPr>
                <a:t>Steps</a:t>
              </a:r>
              <a:endParaRPr kumimoji="0" lang="en-US" sz="2000" b="0" i="0" u="none" strike="noStrike" kern="1200" cap="none" spc="0" normalizeH="0" baseline="0" noProof="0">
                <a:ln>
                  <a:noFill/>
                </a:ln>
                <a:solidFill>
                  <a:srgbClr val="000000"/>
                </a:solidFill>
                <a:effectLst/>
                <a:uLnTx/>
                <a:uFillTx/>
                <a:ea typeface="+mn-ea"/>
                <a:cs typeface="+mn-cs"/>
              </a:endParaRPr>
            </a:p>
          </p:txBody>
        </p:sp>
        <p:cxnSp>
          <p:nvCxnSpPr>
            <p:cNvPr id="32" name="Straight Connector 31">
              <a:extLst>
                <a:ext uri="{FF2B5EF4-FFF2-40B4-BE49-F238E27FC236}">
                  <a16:creationId xmlns:a16="http://schemas.microsoft.com/office/drawing/2014/main" id="{0E298EEC-9710-FC49-A49A-E3EB2D27FE25}"/>
                </a:ext>
              </a:extLst>
            </p:cNvPr>
            <p:cNvCxnSpPr/>
            <p:nvPr/>
          </p:nvCxnSpPr>
          <p:spPr>
            <a:xfrm>
              <a:off x="1576091" y="1741750"/>
              <a:ext cx="0" cy="64675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F2BFACED-70EA-114B-808E-2C1C4D03AC5E}"/>
              </a:ext>
            </a:extLst>
          </p:cNvPr>
          <p:cNvSpPr txBox="1"/>
          <p:nvPr/>
        </p:nvSpPr>
        <p:spPr>
          <a:xfrm>
            <a:off x="521019" y="332509"/>
            <a:ext cx="184731" cy="707886"/>
          </a:xfrm>
          <a:prstGeom prst="rect">
            <a:avLst/>
          </a:prstGeom>
          <a:noFill/>
        </p:spPr>
        <p:txBody>
          <a:bodyPr wrap="none" rtlCol="0">
            <a:spAutoFit/>
          </a:bodyPr>
          <a:lstStyle/>
          <a:p>
            <a:endParaRPr lang="en-US" sz="4000" b="1">
              <a:solidFill>
                <a:schemeClr val="accent1"/>
              </a:solidFill>
              <a:latin typeface="+mj-lt"/>
            </a:endParaRPr>
          </a:p>
        </p:txBody>
      </p:sp>
      <p:sp>
        <p:nvSpPr>
          <p:cNvPr id="35" name="TextBox 34">
            <a:extLst>
              <a:ext uri="{FF2B5EF4-FFF2-40B4-BE49-F238E27FC236}">
                <a16:creationId xmlns:a16="http://schemas.microsoft.com/office/drawing/2014/main" id="{EA0D3047-857D-5942-9C0C-6B18E20D69BA}"/>
              </a:ext>
            </a:extLst>
          </p:cNvPr>
          <p:cNvSpPr txBox="1"/>
          <p:nvPr/>
        </p:nvSpPr>
        <p:spPr>
          <a:xfrm>
            <a:off x="521019" y="532180"/>
            <a:ext cx="4378635" cy="1323439"/>
          </a:xfrm>
          <a:prstGeom prst="rect">
            <a:avLst/>
          </a:prstGeom>
          <a:noFill/>
        </p:spPr>
        <p:txBody>
          <a:bodyPr wrap="none" lIns="91440" tIns="45720" rIns="91440" bIns="45720" rtlCol="0" anchor="t">
            <a:spAutoFit/>
          </a:bodyPr>
          <a:lstStyle/>
          <a:p>
            <a:r>
              <a:rPr lang="en-US" altLang="zh-CN" sz="4000" b="1">
                <a:solidFill>
                  <a:srgbClr val="86BC24"/>
                </a:solidFill>
                <a:latin typeface="+mj-lt"/>
                <a:ea typeface="等线"/>
              </a:rPr>
              <a:t>TABLE</a:t>
            </a:r>
            <a:r>
              <a:rPr lang="zh-CN" altLang="en-US" sz="4000" b="1">
                <a:solidFill>
                  <a:srgbClr val="86BC24"/>
                </a:solidFill>
                <a:latin typeface="+mj-lt"/>
                <a:ea typeface="等线"/>
              </a:rPr>
              <a:t> </a:t>
            </a:r>
            <a:r>
              <a:rPr lang="en-US" altLang="zh-CN" sz="4000" b="1">
                <a:solidFill>
                  <a:srgbClr val="86BC24"/>
                </a:solidFill>
                <a:latin typeface="+mj-lt"/>
                <a:ea typeface="等线"/>
              </a:rPr>
              <a:t>OF</a:t>
            </a:r>
            <a:r>
              <a:rPr lang="zh-CN" altLang="en-US" sz="4000" b="1">
                <a:solidFill>
                  <a:srgbClr val="86BC24"/>
                </a:solidFill>
                <a:latin typeface="+mj-lt"/>
                <a:ea typeface="等线"/>
              </a:rPr>
              <a:t> </a:t>
            </a:r>
            <a:r>
              <a:rPr lang="en-US" altLang="zh-CN" sz="4000" b="1">
                <a:solidFill>
                  <a:srgbClr val="86BC24"/>
                </a:solidFill>
                <a:latin typeface="+mj-lt"/>
                <a:ea typeface="等线"/>
              </a:rPr>
              <a:t>CONTENTS</a:t>
            </a:r>
            <a:endParaRPr lang="en-US" sz="4000" b="1">
              <a:solidFill>
                <a:srgbClr val="86BC24"/>
              </a:solidFill>
              <a:latin typeface="+mj-lt"/>
              <a:ea typeface="等线"/>
            </a:endParaRPr>
          </a:p>
          <a:p>
            <a:endParaRPr lang="en-US" sz="4000" b="1">
              <a:solidFill>
                <a:schemeClr val="accent1"/>
              </a:solidFill>
              <a:latin typeface="+mj-lt"/>
            </a:endParaRPr>
          </a:p>
        </p:txBody>
      </p:sp>
    </p:spTree>
    <p:extLst>
      <p:ext uri="{BB962C8B-B14F-4D97-AF65-F5344CB8AC3E}">
        <p14:creationId xmlns:p14="http://schemas.microsoft.com/office/powerpoint/2010/main" val="2455880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A5AF15-83F5-ADB3-E4D0-A0F6A8D6EAB2}"/>
              </a:ext>
            </a:extLst>
          </p:cNvPr>
          <p:cNvSpPr txBox="1"/>
          <p:nvPr/>
        </p:nvSpPr>
        <p:spPr>
          <a:xfrm>
            <a:off x="187296" y="131713"/>
            <a:ext cx="5661938" cy="707886"/>
          </a:xfrm>
          <a:prstGeom prst="rect">
            <a:avLst/>
          </a:prstGeom>
          <a:noFill/>
        </p:spPr>
        <p:txBody>
          <a:bodyPr wrap="square" lIns="91440" tIns="45720" rIns="91440" bIns="45720" rtlCol="0" anchor="t">
            <a:spAutoFit/>
          </a:bodyPr>
          <a:lstStyle/>
          <a:p>
            <a:r>
              <a:rPr lang="en-US" altLang="zh-CN" sz="4000" b="1">
                <a:solidFill>
                  <a:schemeClr val="accent1"/>
                </a:solidFill>
                <a:latin typeface="+mj-lt"/>
                <a:ea typeface="等线"/>
              </a:rPr>
              <a:t> CPI- Model Evaluation</a:t>
            </a:r>
            <a:endParaRPr lang="en-US" sz="4000" b="1">
              <a:solidFill>
                <a:schemeClr val="accent1"/>
              </a:solidFill>
              <a:latin typeface="+mj-lt"/>
            </a:endParaRPr>
          </a:p>
        </p:txBody>
      </p:sp>
      <p:pic>
        <p:nvPicPr>
          <p:cNvPr id="6" name="Picture 6" descr="Graphical user interface, text&#10;&#10;Description automatically generated">
            <a:extLst>
              <a:ext uri="{FF2B5EF4-FFF2-40B4-BE49-F238E27FC236}">
                <a16:creationId xmlns:a16="http://schemas.microsoft.com/office/drawing/2014/main" id="{B8461C64-C29F-5500-41C6-769A713059E6}"/>
              </a:ext>
            </a:extLst>
          </p:cNvPr>
          <p:cNvPicPr>
            <a:picLocks noChangeAspect="1"/>
          </p:cNvPicPr>
          <p:nvPr/>
        </p:nvPicPr>
        <p:blipFill rotWithShape="1">
          <a:blip r:embed="rId2"/>
          <a:srcRect t="19127" r="55832" b="12332"/>
          <a:stretch/>
        </p:blipFill>
        <p:spPr>
          <a:xfrm>
            <a:off x="1070078" y="1623280"/>
            <a:ext cx="3754839" cy="2470852"/>
          </a:xfrm>
          <a:prstGeom prst="rect">
            <a:avLst/>
          </a:prstGeom>
        </p:spPr>
      </p:pic>
      <p:pic>
        <p:nvPicPr>
          <p:cNvPr id="7" name="Picture 7" descr="Shape&#10;&#10;Description automatically generated">
            <a:extLst>
              <a:ext uri="{FF2B5EF4-FFF2-40B4-BE49-F238E27FC236}">
                <a16:creationId xmlns:a16="http://schemas.microsoft.com/office/drawing/2014/main" id="{7E09B403-312E-B95D-D33B-A0CC88864F42}"/>
              </a:ext>
            </a:extLst>
          </p:cNvPr>
          <p:cNvPicPr>
            <a:picLocks noChangeAspect="1"/>
          </p:cNvPicPr>
          <p:nvPr/>
        </p:nvPicPr>
        <p:blipFill>
          <a:blip r:embed="rId3"/>
          <a:stretch>
            <a:fillRect/>
          </a:stretch>
        </p:blipFill>
        <p:spPr>
          <a:xfrm>
            <a:off x="6576558" y="4340301"/>
            <a:ext cx="4738713" cy="2354834"/>
          </a:xfrm>
          <a:prstGeom prst="rect">
            <a:avLst/>
          </a:prstGeom>
        </p:spPr>
      </p:pic>
      <p:pic>
        <p:nvPicPr>
          <p:cNvPr id="8" name="Picture 6" descr="Graphical user interface, text&#10;&#10;Description automatically generated">
            <a:extLst>
              <a:ext uri="{FF2B5EF4-FFF2-40B4-BE49-F238E27FC236}">
                <a16:creationId xmlns:a16="http://schemas.microsoft.com/office/drawing/2014/main" id="{41801B51-0B90-51E1-1806-56F80BE81974}"/>
              </a:ext>
            </a:extLst>
          </p:cNvPr>
          <p:cNvPicPr>
            <a:picLocks noChangeAspect="1"/>
          </p:cNvPicPr>
          <p:nvPr/>
        </p:nvPicPr>
        <p:blipFill rotWithShape="1">
          <a:blip r:embed="rId2"/>
          <a:srcRect l="55832" t="19056" r="-1067" b="11720"/>
          <a:stretch/>
        </p:blipFill>
        <p:spPr>
          <a:xfrm>
            <a:off x="997772" y="4265252"/>
            <a:ext cx="3893996" cy="2506201"/>
          </a:xfrm>
          <a:prstGeom prst="rect">
            <a:avLst/>
          </a:prstGeom>
        </p:spPr>
      </p:pic>
      <p:cxnSp>
        <p:nvCxnSpPr>
          <p:cNvPr id="9" name="Straight Arrow Connector 8">
            <a:extLst>
              <a:ext uri="{FF2B5EF4-FFF2-40B4-BE49-F238E27FC236}">
                <a16:creationId xmlns:a16="http://schemas.microsoft.com/office/drawing/2014/main" id="{902539E7-61ED-93A4-81BF-4BD385AB2173}"/>
              </a:ext>
            </a:extLst>
          </p:cNvPr>
          <p:cNvCxnSpPr/>
          <p:nvPr/>
        </p:nvCxnSpPr>
        <p:spPr>
          <a:xfrm>
            <a:off x="6167194" y="1770398"/>
            <a:ext cx="33373" cy="4644304"/>
          </a:xfrm>
          <a:prstGeom prst="straightConnector1">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E25AB9-A704-A4E6-B5D0-E03590228346}"/>
              </a:ext>
            </a:extLst>
          </p:cNvPr>
          <p:cNvSpPr txBox="1"/>
          <p:nvPr/>
        </p:nvSpPr>
        <p:spPr>
          <a:xfrm>
            <a:off x="857041" y="1318691"/>
            <a:ext cx="34662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cs typeface="Calibri"/>
            </a:endParaRPr>
          </a:p>
        </p:txBody>
      </p:sp>
      <p:sp>
        <p:nvSpPr>
          <p:cNvPr id="11" name="Rectangle 10">
            <a:extLst>
              <a:ext uri="{FF2B5EF4-FFF2-40B4-BE49-F238E27FC236}">
                <a16:creationId xmlns:a16="http://schemas.microsoft.com/office/drawing/2014/main" id="{B5544E17-6CCF-4317-BC1F-C986B10B7195}"/>
              </a:ext>
            </a:extLst>
          </p:cNvPr>
          <p:cNvSpPr/>
          <p:nvPr/>
        </p:nvSpPr>
        <p:spPr>
          <a:xfrm>
            <a:off x="1786388" y="1505505"/>
            <a:ext cx="2224817" cy="2113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ea typeface="+mn-lt"/>
              <a:cs typeface="+mn-lt"/>
            </a:endParaRPr>
          </a:p>
          <a:p>
            <a:r>
              <a:rPr lang="en-US" sz="1200" dirty="0">
                <a:ea typeface="+mn-lt"/>
                <a:cs typeface="+mn-lt"/>
              </a:rPr>
              <a:t>    Multivariate Time series - VAR</a:t>
            </a:r>
            <a:endParaRPr lang="en-US" sz="1200" dirty="0">
              <a:cs typeface="Calibri"/>
            </a:endParaRPr>
          </a:p>
          <a:p>
            <a:pPr algn="ctr"/>
            <a:endParaRPr lang="en-US" sz="1600" dirty="0">
              <a:cs typeface="Calibri"/>
            </a:endParaRPr>
          </a:p>
        </p:txBody>
      </p:sp>
      <p:sp>
        <p:nvSpPr>
          <p:cNvPr id="13" name="Rectangle 12">
            <a:extLst>
              <a:ext uri="{FF2B5EF4-FFF2-40B4-BE49-F238E27FC236}">
                <a16:creationId xmlns:a16="http://schemas.microsoft.com/office/drawing/2014/main" id="{7B590A21-7590-DBA5-694A-650795A2DE04}"/>
              </a:ext>
            </a:extLst>
          </p:cNvPr>
          <p:cNvSpPr/>
          <p:nvPr/>
        </p:nvSpPr>
        <p:spPr>
          <a:xfrm>
            <a:off x="1285803" y="4141913"/>
            <a:ext cx="3392845" cy="24473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ea typeface="+mn-lt"/>
              <a:cs typeface="+mn-lt"/>
            </a:endParaRPr>
          </a:p>
          <a:p>
            <a:r>
              <a:rPr lang="en-US" sz="1200">
                <a:ea typeface="+mn-lt"/>
                <a:cs typeface="+mn-lt"/>
              </a:rPr>
              <a:t>    Univariate TS with exogenous variables-  ARIMAX</a:t>
            </a:r>
            <a:endParaRPr lang="en-US" sz="1200">
              <a:cs typeface="Calibri"/>
            </a:endParaRPr>
          </a:p>
          <a:p>
            <a:pPr algn="ctr"/>
            <a:endParaRPr lang="en-US" sz="1200">
              <a:cs typeface="Calibri"/>
            </a:endParaRPr>
          </a:p>
        </p:txBody>
      </p:sp>
      <p:graphicFrame>
        <p:nvGraphicFramePr>
          <p:cNvPr id="14" name="Table 14">
            <a:extLst>
              <a:ext uri="{FF2B5EF4-FFF2-40B4-BE49-F238E27FC236}">
                <a16:creationId xmlns:a16="http://schemas.microsoft.com/office/drawing/2014/main" id="{CF43FFF5-3383-C79F-B6A8-97EB68F7C293}"/>
              </a:ext>
            </a:extLst>
          </p:cNvPr>
          <p:cNvGraphicFramePr>
            <a:graphicFrameLocks noGrp="1"/>
          </p:cNvGraphicFramePr>
          <p:nvPr>
            <p:extLst>
              <p:ext uri="{D42A27DB-BD31-4B8C-83A1-F6EECF244321}">
                <p14:modId xmlns:p14="http://schemas.microsoft.com/office/powerpoint/2010/main" val="2879226576"/>
              </p:ext>
            </p:extLst>
          </p:nvPr>
        </p:nvGraphicFramePr>
        <p:xfrm>
          <a:off x="7141664" y="1646365"/>
          <a:ext cx="4119666" cy="2286000"/>
        </p:xfrm>
        <a:graphic>
          <a:graphicData uri="http://schemas.openxmlformats.org/drawingml/2006/table">
            <a:tbl>
              <a:tblPr firstRow="1" bandRow="1">
                <a:tableStyleId>{EB344D84-9AFB-497E-A393-DC336BA19D2E}</a:tableStyleId>
              </a:tblPr>
              <a:tblGrid>
                <a:gridCol w="1373222">
                  <a:extLst>
                    <a:ext uri="{9D8B030D-6E8A-4147-A177-3AD203B41FA5}">
                      <a16:colId xmlns:a16="http://schemas.microsoft.com/office/drawing/2014/main" val="3758230060"/>
                    </a:ext>
                  </a:extLst>
                </a:gridCol>
                <a:gridCol w="1373222">
                  <a:extLst>
                    <a:ext uri="{9D8B030D-6E8A-4147-A177-3AD203B41FA5}">
                      <a16:colId xmlns:a16="http://schemas.microsoft.com/office/drawing/2014/main" val="712716781"/>
                    </a:ext>
                  </a:extLst>
                </a:gridCol>
                <a:gridCol w="1373222">
                  <a:extLst>
                    <a:ext uri="{9D8B030D-6E8A-4147-A177-3AD203B41FA5}">
                      <a16:colId xmlns:a16="http://schemas.microsoft.com/office/drawing/2014/main" val="2609995969"/>
                    </a:ext>
                  </a:extLst>
                </a:gridCol>
              </a:tblGrid>
              <a:tr h="440126">
                <a:tc>
                  <a:txBody>
                    <a:bodyPr/>
                    <a:lstStyle/>
                    <a:p>
                      <a:pPr algn="ctr"/>
                      <a:endParaRPr lang="en-US" sz="1200" dirty="0"/>
                    </a:p>
                    <a:p>
                      <a:pPr lvl="0" algn="ctr">
                        <a:buNone/>
                      </a:pPr>
                      <a:endParaRPr lang="en-US" sz="1200" dirty="0"/>
                    </a:p>
                  </a:txBody>
                  <a:tcPr/>
                </a:tc>
                <a:tc>
                  <a:txBody>
                    <a:bodyPr/>
                    <a:lstStyle/>
                    <a:p>
                      <a:pPr algn="ctr"/>
                      <a:r>
                        <a:rPr lang="en-US" sz="1200"/>
                        <a:t>VAR- RMSE</a:t>
                      </a:r>
                    </a:p>
                  </a:txBody>
                  <a:tcPr/>
                </a:tc>
                <a:tc>
                  <a:txBody>
                    <a:bodyPr/>
                    <a:lstStyle/>
                    <a:p>
                      <a:pPr algn="ctr"/>
                      <a:r>
                        <a:rPr lang="en-US" sz="1200"/>
                        <a:t>ARIMAX- RMSE</a:t>
                      </a:r>
                    </a:p>
                  </a:txBody>
                  <a:tcPr/>
                </a:tc>
                <a:extLst>
                  <a:ext uri="{0D108BD9-81ED-4DB2-BD59-A6C34878D82A}">
                    <a16:rowId xmlns:a16="http://schemas.microsoft.com/office/drawing/2014/main" val="4135187126"/>
                  </a:ext>
                </a:extLst>
              </a:tr>
              <a:tr h="264075">
                <a:tc>
                  <a:txBody>
                    <a:bodyPr/>
                    <a:lstStyle/>
                    <a:p>
                      <a:pPr algn="ctr"/>
                      <a:r>
                        <a:rPr lang="en-US" sz="1200" dirty="0"/>
                        <a:t>All-items</a:t>
                      </a:r>
                    </a:p>
                  </a:txBody>
                  <a:tcPr/>
                </a:tc>
                <a:tc>
                  <a:txBody>
                    <a:bodyPr/>
                    <a:lstStyle/>
                    <a:p>
                      <a:pPr lvl="0" algn="ctr">
                        <a:buNone/>
                      </a:pPr>
                      <a:r>
                        <a:rPr lang="en-US" sz="1200" b="0" i="0" u="none" strike="noStrike" noProof="0">
                          <a:latin typeface="Calibri"/>
                        </a:rPr>
                        <a:t>2.69</a:t>
                      </a:r>
                      <a:endParaRPr lang="en-US"/>
                    </a:p>
                  </a:txBody>
                  <a:tcPr/>
                </a:tc>
                <a:tc>
                  <a:txBody>
                    <a:bodyPr/>
                    <a:lstStyle/>
                    <a:p>
                      <a:pPr lvl="0" algn="ctr">
                        <a:buNone/>
                      </a:pPr>
                      <a:r>
                        <a:rPr lang="en-US" sz="1200"/>
                        <a:t>0.31</a:t>
                      </a:r>
                      <a:endParaRPr lang="en-US"/>
                    </a:p>
                  </a:txBody>
                  <a:tcPr/>
                </a:tc>
                <a:extLst>
                  <a:ext uri="{0D108BD9-81ED-4DB2-BD59-A6C34878D82A}">
                    <a16:rowId xmlns:a16="http://schemas.microsoft.com/office/drawing/2014/main" val="196022319"/>
                  </a:ext>
                </a:extLst>
              </a:tr>
              <a:tr h="264075">
                <a:tc>
                  <a:txBody>
                    <a:bodyPr/>
                    <a:lstStyle/>
                    <a:p>
                      <a:pPr algn="ctr"/>
                      <a:r>
                        <a:rPr lang="en-US" sz="1200" dirty="0"/>
                        <a:t>Food 5</a:t>
                      </a:r>
                    </a:p>
                  </a:txBody>
                  <a:tcPr/>
                </a:tc>
                <a:tc>
                  <a:txBody>
                    <a:bodyPr/>
                    <a:lstStyle/>
                    <a:p>
                      <a:pPr lvl="0" algn="ctr">
                        <a:buNone/>
                      </a:pPr>
                      <a:r>
                        <a:rPr lang="en-US" sz="1200" b="0" i="0" u="none" strike="noStrike" noProof="0">
                          <a:latin typeface="Calibri"/>
                        </a:rPr>
                        <a:t>2.81</a:t>
                      </a:r>
                      <a:endParaRPr lang="en-US"/>
                    </a:p>
                  </a:txBody>
                  <a:tcPr/>
                </a:tc>
                <a:tc>
                  <a:txBody>
                    <a:bodyPr/>
                    <a:lstStyle/>
                    <a:p>
                      <a:pPr lvl="0" algn="ctr">
                        <a:buNone/>
                      </a:pPr>
                      <a:r>
                        <a:rPr lang="en-US" sz="1200"/>
                        <a:t>0.38</a:t>
                      </a:r>
                      <a:endParaRPr lang="en-US"/>
                    </a:p>
                  </a:txBody>
                  <a:tcPr/>
                </a:tc>
                <a:extLst>
                  <a:ext uri="{0D108BD9-81ED-4DB2-BD59-A6C34878D82A}">
                    <a16:rowId xmlns:a16="http://schemas.microsoft.com/office/drawing/2014/main" val="3802458128"/>
                  </a:ext>
                </a:extLst>
              </a:tr>
              <a:tr h="264075">
                <a:tc>
                  <a:txBody>
                    <a:bodyPr/>
                    <a:lstStyle/>
                    <a:p>
                      <a:pPr algn="ctr"/>
                      <a:r>
                        <a:rPr lang="en-US" sz="1200" dirty="0"/>
                        <a:t>Shelter</a:t>
                      </a:r>
                    </a:p>
                  </a:txBody>
                  <a:tcPr/>
                </a:tc>
                <a:tc>
                  <a:txBody>
                    <a:bodyPr/>
                    <a:lstStyle/>
                    <a:p>
                      <a:pPr lvl="0" algn="ctr">
                        <a:buNone/>
                      </a:pPr>
                      <a:r>
                        <a:rPr lang="en-US" sz="1200" b="0" i="0" u="none" strike="noStrike" noProof="0" dirty="0">
                          <a:latin typeface="Calibri"/>
                        </a:rPr>
                        <a:t>4.31</a:t>
                      </a:r>
                      <a:endParaRPr lang="en-US" dirty="0"/>
                    </a:p>
                  </a:txBody>
                  <a:tcPr/>
                </a:tc>
                <a:tc>
                  <a:txBody>
                    <a:bodyPr/>
                    <a:lstStyle/>
                    <a:p>
                      <a:pPr lvl="0" algn="ctr">
                        <a:buNone/>
                      </a:pPr>
                      <a:r>
                        <a:rPr lang="en-US" sz="1200"/>
                        <a:t>0.91</a:t>
                      </a:r>
                    </a:p>
                  </a:txBody>
                  <a:tcPr/>
                </a:tc>
                <a:extLst>
                  <a:ext uri="{0D108BD9-81ED-4DB2-BD59-A6C34878D82A}">
                    <a16:rowId xmlns:a16="http://schemas.microsoft.com/office/drawing/2014/main" val="890292547"/>
                  </a:ext>
                </a:extLst>
              </a:tr>
              <a:tr h="264075">
                <a:tc>
                  <a:txBody>
                    <a:bodyPr/>
                    <a:lstStyle/>
                    <a:p>
                      <a:pPr algn="ctr"/>
                      <a:r>
                        <a:rPr lang="en-US" sz="1200"/>
                        <a:t>Household operations</a:t>
                      </a:r>
                    </a:p>
                  </a:txBody>
                  <a:tcPr/>
                </a:tc>
                <a:tc>
                  <a:txBody>
                    <a:bodyPr/>
                    <a:lstStyle/>
                    <a:p>
                      <a:pPr algn="ctr"/>
                      <a:r>
                        <a:rPr lang="en-US" sz="1200" dirty="0"/>
                        <a:t>3.88</a:t>
                      </a:r>
                    </a:p>
                  </a:txBody>
                  <a:tcPr/>
                </a:tc>
                <a:tc>
                  <a:txBody>
                    <a:bodyPr/>
                    <a:lstStyle/>
                    <a:p>
                      <a:pPr lvl="0" algn="ctr">
                        <a:buNone/>
                      </a:pPr>
                      <a:r>
                        <a:rPr lang="en-US" sz="1200"/>
                        <a:t>0.52</a:t>
                      </a:r>
                      <a:endParaRPr lang="en-US"/>
                    </a:p>
                  </a:txBody>
                  <a:tcPr/>
                </a:tc>
                <a:extLst>
                  <a:ext uri="{0D108BD9-81ED-4DB2-BD59-A6C34878D82A}">
                    <a16:rowId xmlns:a16="http://schemas.microsoft.com/office/drawing/2014/main" val="502811005"/>
                  </a:ext>
                </a:extLst>
              </a:tr>
              <a:tr h="264075">
                <a:tc>
                  <a:txBody>
                    <a:bodyPr/>
                    <a:lstStyle/>
                    <a:p>
                      <a:pPr algn="ctr"/>
                      <a:r>
                        <a:rPr lang="en-US" sz="1200"/>
                        <a:t>Transportation</a:t>
                      </a:r>
                    </a:p>
                  </a:txBody>
                  <a:tcPr/>
                </a:tc>
                <a:tc>
                  <a:txBody>
                    <a:bodyPr/>
                    <a:lstStyle/>
                    <a:p>
                      <a:pPr algn="ctr"/>
                      <a:r>
                        <a:rPr lang="en-US" sz="1200" dirty="0"/>
                        <a:t>4.32</a:t>
                      </a:r>
                    </a:p>
                  </a:txBody>
                  <a:tcPr/>
                </a:tc>
                <a:tc>
                  <a:txBody>
                    <a:bodyPr/>
                    <a:lstStyle/>
                    <a:p>
                      <a:pPr lvl="0" algn="ctr">
                        <a:buNone/>
                      </a:pPr>
                      <a:r>
                        <a:rPr lang="en-US" sz="1200"/>
                        <a:t>1.2</a:t>
                      </a:r>
                      <a:endParaRPr lang="en-US"/>
                    </a:p>
                  </a:txBody>
                  <a:tcPr/>
                </a:tc>
                <a:extLst>
                  <a:ext uri="{0D108BD9-81ED-4DB2-BD59-A6C34878D82A}">
                    <a16:rowId xmlns:a16="http://schemas.microsoft.com/office/drawing/2014/main" val="472684309"/>
                  </a:ext>
                </a:extLst>
              </a:tr>
              <a:tr h="264075">
                <a:tc>
                  <a:txBody>
                    <a:bodyPr/>
                    <a:lstStyle/>
                    <a:p>
                      <a:pPr algn="ctr"/>
                      <a:r>
                        <a:rPr lang="en-US" sz="1200"/>
                        <a:t>Education</a:t>
                      </a:r>
                    </a:p>
                  </a:txBody>
                  <a:tcPr/>
                </a:tc>
                <a:tc>
                  <a:txBody>
                    <a:bodyPr/>
                    <a:lstStyle/>
                    <a:p>
                      <a:pPr algn="ctr"/>
                      <a:r>
                        <a:rPr lang="en-US" sz="1200" dirty="0"/>
                        <a:t>3.78</a:t>
                      </a:r>
                    </a:p>
                  </a:txBody>
                  <a:tcPr/>
                </a:tc>
                <a:tc>
                  <a:txBody>
                    <a:bodyPr/>
                    <a:lstStyle/>
                    <a:p>
                      <a:pPr lvl="0" algn="ctr">
                        <a:buNone/>
                      </a:pPr>
                      <a:r>
                        <a:rPr lang="en-US" sz="1200" dirty="0"/>
                        <a:t>1.3</a:t>
                      </a:r>
                      <a:endParaRPr lang="en-US" dirty="0"/>
                    </a:p>
                  </a:txBody>
                  <a:tcPr/>
                </a:tc>
                <a:extLst>
                  <a:ext uri="{0D108BD9-81ED-4DB2-BD59-A6C34878D82A}">
                    <a16:rowId xmlns:a16="http://schemas.microsoft.com/office/drawing/2014/main" val="257531963"/>
                  </a:ext>
                </a:extLst>
              </a:tr>
            </a:tbl>
          </a:graphicData>
        </a:graphic>
      </p:graphicFrame>
      <p:sp>
        <p:nvSpPr>
          <p:cNvPr id="15" name="TextBox 14">
            <a:extLst>
              <a:ext uri="{FF2B5EF4-FFF2-40B4-BE49-F238E27FC236}">
                <a16:creationId xmlns:a16="http://schemas.microsoft.com/office/drawing/2014/main" id="{FCCA30D9-005A-6D4C-2CFD-F4C47D95632D}"/>
              </a:ext>
            </a:extLst>
          </p:cNvPr>
          <p:cNvSpPr txBox="1"/>
          <p:nvPr/>
        </p:nvSpPr>
        <p:spPr>
          <a:xfrm>
            <a:off x="335948" y="803159"/>
            <a:ext cx="85944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a:cs typeface="Calibri"/>
              </a:rPr>
              <a:t>Following are the two approaches for modelling: Multivariate time series and Univariate time series with exogenous variables.</a:t>
            </a:r>
            <a:endParaRPr lang="en-US">
              <a:cs typeface="Calibri" panose="020F0502020204030204"/>
            </a:endParaRPr>
          </a:p>
          <a:p>
            <a:pPr marL="171450" indent="-171450">
              <a:buFont typeface="Arial" panose="020B0604020202020204" pitchFamily="34" charset="0"/>
              <a:buChar char="•"/>
            </a:pPr>
            <a:r>
              <a:rPr lang="en-US" sz="1200">
                <a:cs typeface="Calibri"/>
              </a:rPr>
              <a:t>After trying twelve different models evaluated two best algorithm from each approach for evaluation. </a:t>
            </a:r>
          </a:p>
        </p:txBody>
      </p:sp>
      <p:sp>
        <p:nvSpPr>
          <p:cNvPr id="16" name="Rectangle 15">
            <a:extLst>
              <a:ext uri="{FF2B5EF4-FFF2-40B4-BE49-F238E27FC236}">
                <a16:creationId xmlns:a16="http://schemas.microsoft.com/office/drawing/2014/main" id="{47A7BB3B-E071-967C-AD88-2C37387E8841}"/>
              </a:ext>
            </a:extLst>
          </p:cNvPr>
          <p:cNvSpPr/>
          <p:nvPr/>
        </p:nvSpPr>
        <p:spPr>
          <a:xfrm>
            <a:off x="8672198" y="1388702"/>
            <a:ext cx="1190277" cy="23360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600">
              <a:ea typeface="+mn-lt"/>
              <a:cs typeface="+mn-lt"/>
            </a:endParaRPr>
          </a:p>
          <a:p>
            <a:r>
              <a:rPr lang="en-US" sz="1200">
                <a:ea typeface="+mn-lt"/>
                <a:cs typeface="+mn-lt"/>
              </a:rPr>
              <a:t>    RMSE TABLE</a:t>
            </a:r>
            <a:endParaRPr lang="en-US" sz="1200">
              <a:cs typeface="Calibri"/>
            </a:endParaRPr>
          </a:p>
          <a:p>
            <a:pPr algn="ctr"/>
            <a:endParaRPr lang="en-US" sz="1600">
              <a:cs typeface="Calibri"/>
            </a:endParaRPr>
          </a:p>
        </p:txBody>
      </p:sp>
      <p:sp>
        <p:nvSpPr>
          <p:cNvPr id="17" name="Rectangle 16">
            <a:extLst>
              <a:ext uri="{FF2B5EF4-FFF2-40B4-BE49-F238E27FC236}">
                <a16:creationId xmlns:a16="http://schemas.microsoft.com/office/drawing/2014/main" id="{58048263-9918-42D7-D035-28CC4ED461CE}"/>
              </a:ext>
            </a:extLst>
          </p:cNvPr>
          <p:cNvSpPr/>
          <p:nvPr/>
        </p:nvSpPr>
        <p:spPr>
          <a:xfrm>
            <a:off x="8483088" y="4147475"/>
            <a:ext cx="1713109" cy="2391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600">
              <a:ea typeface="+mn-lt"/>
              <a:cs typeface="+mn-lt"/>
            </a:endParaRPr>
          </a:p>
          <a:p>
            <a:r>
              <a:rPr lang="en-US" sz="1200">
                <a:ea typeface="+mn-lt"/>
                <a:cs typeface="+mn-lt"/>
              </a:rPr>
              <a:t>   Alternative Evaluation</a:t>
            </a:r>
            <a:endParaRPr lang="en-US" sz="1200">
              <a:cs typeface="Calibri"/>
            </a:endParaRPr>
          </a:p>
          <a:p>
            <a:pPr algn="ctr"/>
            <a:endParaRPr lang="en-US" sz="1600">
              <a:cs typeface="Calibri"/>
            </a:endParaRPr>
          </a:p>
        </p:txBody>
      </p:sp>
      <p:pic>
        <p:nvPicPr>
          <p:cNvPr id="18" name="Graphic 18" descr="Checkmark with solid fill">
            <a:extLst>
              <a:ext uri="{FF2B5EF4-FFF2-40B4-BE49-F238E27FC236}">
                <a16:creationId xmlns:a16="http://schemas.microsoft.com/office/drawing/2014/main" id="{AE8ADB47-8F69-EA4B-FA2F-90B0783D98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8901" y="1837141"/>
            <a:ext cx="246956" cy="241394"/>
          </a:xfrm>
          <a:prstGeom prst="rect">
            <a:avLst/>
          </a:prstGeom>
        </p:spPr>
      </p:pic>
      <p:sp>
        <p:nvSpPr>
          <p:cNvPr id="19" name="Oval 18">
            <a:extLst>
              <a:ext uri="{FF2B5EF4-FFF2-40B4-BE49-F238E27FC236}">
                <a16:creationId xmlns:a16="http://schemas.microsoft.com/office/drawing/2014/main" id="{BF92E9FD-A132-0248-E1E7-022A3750D3B2}"/>
              </a:ext>
            </a:extLst>
          </p:cNvPr>
          <p:cNvSpPr/>
          <p:nvPr/>
        </p:nvSpPr>
        <p:spPr>
          <a:xfrm>
            <a:off x="471660" y="2660323"/>
            <a:ext cx="333724" cy="3059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1</a:t>
            </a:r>
          </a:p>
        </p:txBody>
      </p:sp>
      <p:sp>
        <p:nvSpPr>
          <p:cNvPr id="20" name="Oval 19">
            <a:extLst>
              <a:ext uri="{FF2B5EF4-FFF2-40B4-BE49-F238E27FC236}">
                <a16:creationId xmlns:a16="http://schemas.microsoft.com/office/drawing/2014/main" id="{4CB9C0AD-6E60-5136-3E8B-C2C80609FE63}"/>
              </a:ext>
            </a:extLst>
          </p:cNvPr>
          <p:cNvSpPr/>
          <p:nvPr/>
        </p:nvSpPr>
        <p:spPr>
          <a:xfrm>
            <a:off x="488346" y="5285608"/>
            <a:ext cx="317038" cy="31703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2</a:t>
            </a:r>
            <a:endParaRPr lang="en-US"/>
          </a:p>
        </p:txBody>
      </p:sp>
    </p:spTree>
    <p:extLst>
      <p:ext uri="{BB962C8B-B14F-4D97-AF65-F5344CB8AC3E}">
        <p14:creationId xmlns:p14="http://schemas.microsoft.com/office/powerpoint/2010/main" val="1204981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44AC-9338-0540-9151-6E43178FAD8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latin typeface="+mj-lt"/>
              </a:rPr>
              <a:t>USE CASE 3: </a:t>
            </a:r>
            <a:r>
              <a:rPr lang="en-US" altLang="zh-CN">
                <a:solidFill>
                  <a:schemeClr val="tx1"/>
                </a:solidFill>
                <a:latin typeface="+mj-lt"/>
              </a:rPr>
              <a:t>HOUSING</a:t>
            </a:r>
            <a:r>
              <a:rPr lang="zh-CN" altLang="en-US">
                <a:solidFill>
                  <a:schemeClr val="tx1"/>
                </a:solidFill>
                <a:latin typeface="+mj-lt"/>
              </a:rPr>
              <a:t> </a:t>
            </a:r>
            <a:r>
              <a:rPr lang="en-US" altLang="zh-CN">
                <a:solidFill>
                  <a:schemeClr val="tx1"/>
                </a:solidFill>
                <a:latin typeface="+mj-lt"/>
              </a:rPr>
              <a:t>PRICE</a:t>
            </a:r>
            <a:r>
              <a:rPr lang="en-US">
                <a:solidFill>
                  <a:schemeClr val="tx1"/>
                </a:solidFill>
                <a:latin typeface="+mj-lt"/>
              </a:rPr>
              <a:t> </a:t>
            </a:r>
            <a:endParaRPr lang="en-US" sz="4800">
              <a:solidFill>
                <a:schemeClr val="tx1"/>
              </a:solidFill>
              <a:latin typeface="+mj-lt"/>
            </a:endParaRPr>
          </a:p>
        </p:txBody>
      </p:sp>
      <p:sp>
        <p:nvSpPr>
          <p:cNvPr id="4" name="Text Placeholder 3">
            <a:extLst>
              <a:ext uri="{FF2B5EF4-FFF2-40B4-BE49-F238E27FC236}">
                <a16:creationId xmlns:a16="http://schemas.microsoft.com/office/drawing/2014/main" id="{EE7F47A1-FAF2-2E4B-9BA1-D8FB94B625B3}"/>
              </a:ext>
            </a:extLst>
          </p:cNvPr>
          <p:cNvSpPr>
            <a:spLocks noGrp="1"/>
          </p:cNvSpPr>
          <p:nvPr>
            <p:ph type="body" sz="quarter" idx="15"/>
          </p:nvPr>
        </p:nvSpPr>
        <p:spPr>
          <a:xfrm>
            <a:off x="477980" y="5131566"/>
            <a:ext cx="4023359" cy="1208141"/>
          </a:xfrm>
        </p:spPr>
        <p:txBody>
          <a:bodyPr vert="horz" lIns="91440" tIns="45720" rIns="91440" bIns="45720" rtlCol="0">
            <a:normAutofit/>
          </a:bodyPr>
          <a:lstStyle/>
          <a:p>
            <a:r>
              <a:rPr lang="en-US" altLang="zh-CN" sz="2400">
                <a:latin typeface="+mn-lt"/>
                <a:ea typeface="+mn-ea"/>
              </a:rPr>
              <a:t>Prediction</a:t>
            </a:r>
            <a:r>
              <a:rPr lang="zh-CN" altLang="en-US" sz="2400">
                <a:latin typeface="+mn-lt"/>
                <a:ea typeface="+mn-ea"/>
              </a:rPr>
              <a:t> </a:t>
            </a:r>
            <a:r>
              <a:rPr lang="en-US" altLang="zh-CN" sz="2400">
                <a:latin typeface="+mn-lt"/>
                <a:ea typeface="+mn-ea"/>
              </a:rPr>
              <a:t>based</a:t>
            </a:r>
            <a:r>
              <a:rPr lang="zh-CN" altLang="en-US" sz="2400">
                <a:latin typeface="+mn-lt"/>
                <a:ea typeface="+mn-ea"/>
              </a:rPr>
              <a:t> </a:t>
            </a:r>
            <a:r>
              <a:rPr lang="en-US" altLang="zh-CN" sz="2400">
                <a:latin typeface="+mn-lt"/>
                <a:ea typeface="+mn-ea"/>
              </a:rPr>
              <a:t>on</a:t>
            </a:r>
            <a:r>
              <a:rPr lang="zh-CN" altLang="en-US" sz="2400">
                <a:latin typeface="+mn-lt"/>
                <a:ea typeface="+mn-ea"/>
              </a:rPr>
              <a:t> </a:t>
            </a:r>
            <a:r>
              <a:rPr lang="en-US" altLang="zh-CN" sz="2400">
                <a:latin typeface="+mn-lt"/>
                <a:ea typeface="+mn-ea"/>
              </a:rPr>
              <a:t>credit</a:t>
            </a:r>
            <a:r>
              <a:rPr lang="zh-CN" altLang="en-US" sz="2400">
                <a:latin typeface="+mn-lt"/>
                <a:ea typeface="+mn-ea"/>
              </a:rPr>
              <a:t> </a:t>
            </a:r>
            <a:r>
              <a:rPr lang="en-US" altLang="zh-CN" sz="2400">
                <a:latin typeface="+mn-lt"/>
                <a:ea typeface="+mn-ea"/>
              </a:rPr>
              <a:t>products</a:t>
            </a:r>
            <a:r>
              <a:rPr lang="zh-CN" altLang="en-US" sz="2400">
                <a:latin typeface="+mn-lt"/>
                <a:ea typeface="+mn-ea"/>
              </a:rPr>
              <a:t> </a:t>
            </a:r>
            <a:r>
              <a:rPr lang="en-US" altLang="zh-CN" sz="2400">
                <a:latin typeface="+mn-lt"/>
                <a:ea typeface="+mn-ea"/>
              </a:rPr>
              <a:t>&amp;</a:t>
            </a:r>
            <a:r>
              <a:rPr lang="zh-CN" altLang="en-US" sz="2400">
                <a:latin typeface="+mn-lt"/>
                <a:ea typeface="+mn-ea"/>
              </a:rPr>
              <a:t> </a:t>
            </a:r>
            <a:r>
              <a:rPr lang="en-US" altLang="zh-CN" sz="2400">
                <a:latin typeface="+mn-lt"/>
                <a:ea typeface="+mn-ea"/>
              </a:rPr>
              <a:t>TSX</a:t>
            </a:r>
          </a:p>
          <a:p>
            <a:endParaRPr lang="en-US" sz="2400">
              <a:latin typeface="+mn-lt"/>
              <a:ea typeface="+mn-ea"/>
            </a:endParaRPr>
          </a:p>
        </p:txBody>
      </p:sp>
    </p:spTree>
    <p:extLst>
      <p:ext uri="{BB962C8B-B14F-4D97-AF65-F5344CB8AC3E}">
        <p14:creationId xmlns:p14="http://schemas.microsoft.com/office/powerpoint/2010/main" val="59567957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E1D1C782-230D-4C6C-BE33-D9D960AA7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12" name="Object 11" hidden="1">
                        <a:extLst>
                          <a:ext uri="{FF2B5EF4-FFF2-40B4-BE49-F238E27FC236}">
                            <a16:creationId xmlns:a16="http://schemas.microsoft.com/office/drawing/2014/main" id="{E1D1C782-230D-4C6C-BE33-D9D960AA7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EF1CA1EA-A34B-4B5E-A3B1-BAEB9E519E8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a:sym typeface="Chronicle Display Black"/>
            </a:endParaRPr>
          </a:p>
        </p:txBody>
      </p:sp>
      <p:pic>
        <p:nvPicPr>
          <p:cNvPr id="2" name="Picture 1">
            <a:extLst>
              <a:ext uri="{FF2B5EF4-FFF2-40B4-BE49-F238E27FC236}">
                <a16:creationId xmlns:a16="http://schemas.microsoft.com/office/drawing/2014/main" id="{613A2181-4250-479A-8CED-FE46E833B01C}"/>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250730" y="-438"/>
            <a:ext cx="6941270" cy="6858000"/>
          </a:xfrm>
          <a:prstGeom prst="rect">
            <a:avLst/>
          </a:prstGeom>
        </p:spPr>
      </p:pic>
      <p:sp>
        <p:nvSpPr>
          <p:cNvPr id="3" name="Rectangle 2">
            <a:extLst>
              <a:ext uri="{FF2B5EF4-FFF2-40B4-BE49-F238E27FC236}">
                <a16:creationId xmlns:a16="http://schemas.microsoft.com/office/drawing/2014/main" id="{D68D7171-3B7F-4B94-98DA-A0BE303ABB51}"/>
              </a:ext>
            </a:extLst>
          </p:cNvPr>
          <p:cNvSpPr/>
          <p:nvPr/>
        </p:nvSpPr>
        <p:spPr>
          <a:xfrm>
            <a:off x="1" y="487740"/>
            <a:ext cx="6549656" cy="5818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cxnSp>
        <p:nvCxnSpPr>
          <p:cNvPr id="6" name="Straight Connector 5">
            <a:extLst>
              <a:ext uri="{FF2B5EF4-FFF2-40B4-BE49-F238E27FC236}">
                <a16:creationId xmlns:a16="http://schemas.microsoft.com/office/drawing/2014/main" id="{DAD066B3-D227-4B23-8E54-93F052AF9ED1}"/>
              </a:ext>
            </a:extLst>
          </p:cNvPr>
          <p:cNvCxnSpPr>
            <a:cxnSpLocks/>
          </p:cNvCxnSpPr>
          <p:nvPr/>
        </p:nvCxnSpPr>
        <p:spPr>
          <a:xfrm>
            <a:off x="6485859" y="487740"/>
            <a:ext cx="0" cy="5818057"/>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D1612FCF-0073-4CE2-BBD3-6122C0DF5292}"/>
              </a:ext>
            </a:extLst>
          </p:cNvPr>
          <p:cNvSpPr>
            <a:spLocks noGrp="1"/>
          </p:cNvSpPr>
          <p:nvPr>
            <p:ph type="body" sz="quarter" idx="15"/>
          </p:nvPr>
        </p:nvSpPr>
        <p:spPr>
          <a:xfrm>
            <a:off x="914400" y="432967"/>
            <a:ext cx="3355848" cy="203200"/>
          </a:xfrm>
        </p:spPr>
        <p:txBody>
          <a:bodyPr/>
          <a:lstStyle/>
          <a:p>
            <a:r>
              <a:rPr lang="en-US"/>
              <a:t>Statement</a:t>
            </a:r>
          </a:p>
          <a:p>
            <a:endParaRPr lang="en-US"/>
          </a:p>
        </p:txBody>
      </p:sp>
      <p:sp>
        <p:nvSpPr>
          <p:cNvPr id="15" name="TextBox 1">
            <a:extLst>
              <a:ext uri="{FF2B5EF4-FFF2-40B4-BE49-F238E27FC236}">
                <a16:creationId xmlns:a16="http://schemas.microsoft.com/office/drawing/2014/main" id="{9A2B115F-A1A6-2E82-1772-38B5101B75DE}"/>
              </a:ext>
            </a:extLst>
          </p:cNvPr>
          <p:cNvSpPr txBox="1"/>
          <p:nvPr/>
        </p:nvSpPr>
        <p:spPr>
          <a:xfrm>
            <a:off x="697095" y="1595641"/>
            <a:ext cx="6847368" cy="338554"/>
          </a:xfrm>
          <a:prstGeom prst="rect">
            <a:avLst/>
          </a:prstGeom>
          <a:noFill/>
        </p:spPr>
        <p:txBody>
          <a:bodyPr wrap="square" rtlCol="0">
            <a:spAutoFit/>
          </a:bodyPr>
          <a:lstStyle/>
          <a:p>
            <a:r>
              <a:rPr lang="en-US" altLang="zh-CN" sz="1600" b="1">
                <a:solidFill>
                  <a:schemeClr val="accent3"/>
                </a:solidFill>
                <a:ea typeface="Open Sans" panose="020B0606030504020204" pitchFamily="34" charset="0"/>
                <a:cs typeface="Open Sans" panose="020B0606030504020204" pitchFamily="34" charset="0"/>
              </a:rPr>
              <a:t>WHAT</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IS</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NEW</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HOUSING</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PRICE</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INDEX</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(NHPI)?</a:t>
            </a:r>
            <a:r>
              <a:rPr lang="zh-CN" altLang="en-US" sz="1600" b="1">
                <a:solidFill>
                  <a:schemeClr val="accent3"/>
                </a:solidFill>
                <a:ea typeface="Open Sans" panose="020B0606030504020204" pitchFamily="34" charset="0"/>
                <a:cs typeface="Open Sans" panose="020B0606030504020204" pitchFamily="34" charset="0"/>
              </a:rPr>
              <a:t> </a:t>
            </a:r>
            <a:endParaRPr lang="en-CA" sz="1600" b="1">
              <a:solidFill>
                <a:schemeClr val="accent3"/>
              </a:solidFill>
              <a:ea typeface="Open Sans" panose="020B0606030504020204" pitchFamily="34" charset="0"/>
              <a:cs typeface="Open Sans" panose="020B0606030504020204" pitchFamily="34" charset="0"/>
            </a:endParaRPr>
          </a:p>
        </p:txBody>
      </p:sp>
      <p:sp>
        <p:nvSpPr>
          <p:cNvPr id="16" name="Title 1">
            <a:extLst>
              <a:ext uri="{FF2B5EF4-FFF2-40B4-BE49-F238E27FC236}">
                <a16:creationId xmlns:a16="http://schemas.microsoft.com/office/drawing/2014/main" id="{902F7FC2-B7E9-9F5F-CDBF-CB469E870ECB}"/>
              </a:ext>
            </a:extLst>
          </p:cNvPr>
          <p:cNvSpPr txBox="1">
            <a:spLocks/>
          </p:cNvSpPr>
          <p:nvPr/>
        </p:nvSpPr>
        <p:spPr>
          <a:xfrm>
            <a:off x="555686" y="1876490"/>
            <a:ext cx="5035288" cy="1176452"/>
          </a:xfrm>
          <a:prstGeom prst="rect">
            <a:avLst/>
          </a:prstGeom>
          <a:ln w="12700">
            <a:miter lim="400000"/>
          </a:ln>
        </p:spPr>
        <p:txBody>
          <a:bodyPr vert="horz" lIns="274320" tIns="91440" rIns="274320" bIns="91440" rtlCol="0" anchor="ctr" anchorCtr="0">
            <a:noAutofit/>
          </a:bodyPr>
          <a:lstStyle>
            <a:lvl1pPr marL="0" marR="0" indent="0" algn="l" defTabSz="914400" rtl="0" latinLnBrk="0">
              <a:lnSpc>
                <a:spcPct val="80000"/>
              </a:lnSpc>
              <a:spcBef>
                <a:spcPts val="0"/>
              </a:spcBef>
              <a:spcAft>
                <a:spcPts val="0"/>
              </a:spcAft>
              <a:buClrTx/>
              <a:buSzTx/>
              <a:buFontTx/>
              <a:buNone/>
              <a:tabLst/>
              <a:defRPr lang="en-US" sz="3600" b="0" i="0" u="none" strike="noStrike" cap="none" spc="-75" baseline="0" dirty="0">
                <a:ln>
                  <a:noFill/>
                </a:ln>
                <a:solidFill>
                  <a:srgbClr val="000000"/>
                </a:solidFill>
                <a:uFillTx/>
                <a:latin typeface="Chronicle Display Black"/>
                <a:ea typeface="Chronicle Display Black"/>
                <a:cs typeface="Chronicle Display Black"/>
                <a:sym typeface="Chronicle Display Black"/>
              </a:defRPr>
            </a:lvl1pPr>
            <a:lvl2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2pPr>
            <a:lvl3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3pPr>
            <a:lvl4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4pPr>
            <a:lvl5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5pPr>
            <a:lvl6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6pPr>
            <a:lvl7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7pPr>
            <a:lvl8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8pPr>
            <a:lvl9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9pPr>
          </a:lstStyle>
          <a:p>
            <a:pPr marL="285750" indent="-285750">
              <a:lnSpc>
                <a:spcPct val="100000"/>
              </a:lnSpc>
              <a:spcBef>
                <a:spcPts val="1200"/>
              </a:spcBef>
              <a:spcAft>
                <a:spcPts val="1200"/>
              </a:spcAft>
              <a:buFont typeface="Arial" panose="020B0604020202020204" pitchFamily="34" charset="0"/>
              <a:buChar char="•"/>
            </a:pPr>
            <a:r>
              <a:rPr lang="en-US" altLang="zh-CN" sz="1400">
                <a:solidFill>
                  <a:schemeClr val="tx1"/>
                </a:solidFill>
                <a:latin typeface="+mn-lt"/>
                <a:ea typeface="Open Sans" panose="020B0606030504020204" pitchFamily="34" charset="0"/>
                <a:cs typeface="Open Sans" panose="020B0606030504020204" pitchFamily="34" charset="0"/>
              </a:rPr>
              <a:t>Measures</a:t>
            </a:r>
            <a:r>
              <a:rPr lang="en-CA" sz="1400">
                <a:solidFill>
                  <a:schemeClr val="tx1"/>
                </a:solidFill>
                <a:latin typeface="+mn-lt"/>
                <a:ea typeface="Open Sans" panose="020B0606030504020204" pitchFamily="34" charset="0"/>
                <a:cs typeface="Open Sans" panose="020B0606030504020204" pitchFamily="34" charset="0"/>
              </a:rPr>
              <a:t> the change in selling prices for new homes</a:t>
            </a:r>
          </a:p>
          <a:p>
            <a:pPr marL="285750" indent="-285750">
              <a:lnSpc>
                <a:spcPct val="100000"/>
              </a:lnSpc>
              <a:spcBef>
                <a:spcPts val="1200"/>
              </a:spcBef>
              <a:spcAft>
                <a:spcPts val="1200"/>
              </a:spcAft>
              <a:buFont typeface="Arial" panose="020B0604020202020204" pitchFamily="34" charset="0"/>
              <a:buChar char="•"/>
            </a:pPr>
            <a:r>
              <a:rPr lang="en-US" altLang="zh-CN" sz="1400">
                <a:solidFill>
                  <a:schemeClr val="tx1"/>
                </a:solidFill>
                <a:latin typeface="+mn-lt"/>
                <a:ea typeface="Open Sans" panose="020B0606030504020204" pitchFamily="34" charset="0"/>
                <a:cs typeface="Open Sans" panose="020B0606030504020204" pitchFamily="34" charset="0"/>
              </a:rPr>
              <a:t>A</a:t>
            </a:r>
            <a:r>
              <a:rPr lang="zh-CN" altLang="en-US" sz="1400">
                <a:solidFill>
                  <a:schemeClr val="tx1"/>
                </a:solidFill>
                <a:latin typeface="+mn-lt"/>
                <a:ea typeface="Open Sans" panose="020B0606030504020204" pitchFamily="34" charset="0"/>
                <a:cs typeface="Open Sans" panose="020B0606030504020204" pitchFamily="34" charset="0"/>
              </a:rPr>
              <a:t> </a:t>
            </a:r>
            <a:r>
              <a:rPr lang="en-CA" sz="1400">
                <a:solidFill>
                  <a:schemeClr val="tx1"/>
                </a:solidFill>
                <a:latin typeface="+mn-lt"/>
                <a:ea typeface="Open Sans" panose="020B0606030504020204" pitchFamily="34" charset="0"/>
                <a:cs typeface="Open Sans" panose="020B0606030504020204" pitchFamily="34" charset="0"/>
              </a:rPr>
              <a:t>leading indicator of health in the housing sector</a:t>
            </a:r>
          </a:p>
        </p:txBody>
      </p:sp>
      <p:sp>
        <p:nvSpPr>
          <p:cNvPr id="18" name="Title 1">
            <a:extLst>
              <a:ext uri="{FF2B5EF4-FFF2-40B4-BE49-F238E27FC236}">
                <a16:creationId xmlns:a16="http://schemas.microsoft.com/office/drawing/2014/main" id="{476B377E-7111-5FFF-EEEA-7F30577EA348}"/>
              </a:ext>
            </a:extLst>
          </p:cNvPr>
          <p:cNvSpPr txBox="1">
            <a:spLocks/>
          </p:cNvSpPr>
          <p:nvPr/>
        </p:nvSpPr>
        <p:spPr>
          <a:xfrm>
            <a:off x="555686" y="3802384"/>
            <a:ext cx="5000988" cy="2748423"/>
          </a:xfrm>
          <a:prstGeom prst="rect">
            <a:avLst/>
          </a:prstGeom>
          <a:ln w="12700">
            <a:miter lim="400000"/>
          </a:ln>
        </p:spPr>
        <p:txBody>
          <a:bodyPr vert="horz" lIns="274320" tIns="91440" rIns="274320" bIns="91440" rtlCol="0" anchor="ctr" anchorCtr="0">
            <a:noAutofit/>
          </a:bodyPr>
          <a:lstStyle>
            <a:lvl1pPr marL="0" marR="0" indent="0" algn="l" defTabSz="914400" rtl="0" latinLnBrk="0">
              <a:lnSpc>
                <a:spcPct val="80000"/>
              </a:lnSpc>
              <a:spcBef>
                <a:spcPts val="0"/>
              </a:spcBef>
              <a:spcAft>
                <a:spcPts val="0"/>
              </a:spcAft>
              <a:buClrTx/>
              <a:buSzTx/>
              <a:buFontTx/>
              <a:buNone/>
              <a:tabLst/>
              <a:defRPr lang="en-US" sz="3600" b="0" i="0" u="none" strike="noStrike" cap="none" spc="-75" baseline="0" dirty="0">
                <a:ln>
                  <a:noFill/>
                </a:ln>
                <a:solidFill>
                  <a:srgbClr val="000000"/>
                </a:solidFill>
                <a:uFillTx/>
                <a:latin typeface="Chronicle Display Black"/>
                <a:ea typeface="Chronicle Display Black"/>
                <a:cs typeface="Chronicle Display Black"/>
                <a:sym typeface="Chronicle Display Black"/>
              </a:defRPr>
            </a:lvl1pPr>
            <a:lvl2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2pPr>
            <a:lvl3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3pPr>
            <a:lvl4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4pPr>
            <a:lvl5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5pPr>
            <a:lvl6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6pPr>
            <a:lvl7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7pPr>
            <a:lvl8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8pPr>
            <a:lvl9pPr marL="0" marR="0" indent="0" algn="l" defTabSz="914400" rtl="0" latinLnBrk="0">
              <a:lnSpc>
                <a:spcPct val="80000"/>
              </a:lnSpc>
              <a:spcBef>
                <a:spcPts val="0"/>
              </a:spcBef>
              <a:spcAft>
                <a:spcPts val="0"/>
              </a:spcAft>
              <a:buClrTx/>
              <a:buSzTx/>
              <a:buFontTx/>
              <a:buNone/>
              <a:tabLst/>
              <a:defRPr sz="4800" b="0" i="0" u="none" strike="noStrike" cap="none" spc="-100" baseline="0">
                <a:ln>
                  <a:noFill/>
                </a:ln>
                <a:solidFill>
                  <a:srgbClr val="000000"/>
                </a:solidFill>
                <a:uFillTx/>
                <a:latin typeface="Chronicle Display Black"/>
                <a:ea typeface="Chronicle Display Black"/>
                <a:cs typeface="Chronicle Display Black"/>
                <a:sym typeface="Chronicle Display Black"/>
              </a:defRPr>
            </a:lvl9pPr>
          </a:lstStyle>
          <a:p>
            <a:pPr marL="285750" indent="-285750">
              <a:lnSpc>
                <a:spcPct val="150000"/>
              </a:lnSpc>
              <a:buFont typeface="Arial" panose="020B0604020202020204" pitchFamily="34" charset="0"/>
              <a:buChar char="•"/>
            </a:pPr>
            <a:r>
              <a:rPr lang="en-CA" sz="1400" b="1">
                <a:solidFill>
                  <a:schemeClr val="tx1"/>
                </a:solidFill>
                <a:latin typeface="+mn-lt"/>
                <a:ea typeface="Open Sans" panose="020B0606030504020204" pitchFamily="34" charset="0"/>
                <a:cs typeface="Open Sans" panose="020B0606030504020204" pitchFamily="34" charset="0"/>
              </a:rPr>
              <a:t>Real estate is a big part of the Canadian economy!  </a:t>
            </a:r>
          </a:p>
          <a:p>
            <a:pPr marL="285750" indent="-285750">
              <a:lnSpc>
                <a:spcPct val="150000"/>
              </a:lnSpc>
              <a:buFont typeface="Arial" panose="020B0604020202020204" pitchFamily="34" charset="0"/>
              <a:buChar char="•"/>
            </a:pPr>
            <a:r>
              <a:rPr lang="en-US" altLang="zh-CN" sz="1400">
                <a:solidFill>
                  <a:schemeClr val="tx1"/>
                </a:solidFill>
                <a:latin typeface="+mn-lt"/>
                <a:ea typeface="Open Sans" panose="020B0606030504020204" pitchFamily="34" charset="0"/>
                <a:cs typeface="Open Sans" panose="020B0606030504020204" pitchFamily="34" charset="0"/>
              </a:rPr>
              <a:t>A</a:t>
            </a:r>
            <a:r>
              <a:rPr lang="zh-CN" altLang="en-US" sz="1400">
                <a:solidFill>
                  <a:schemeClr val="tx1"/>
                </a:solidFill>
                <a:latin typeface="+mn-lt"/>
                <a:ea typeface="Open Sans" panose="020B0606030504020204" pitchFamily="34" charset="0"/>
                <a:cs typeface="Open Sans" panose="020B0606030504020204" pitchFamily="34" charset="0"/>
              </a:rPr>
              <a:t> </a:t>
            </a:r>
            <a:r>
              <a:rPr lang="en-US" sz="1400">
                <a:solidFill>
                  <a:schemeClr val="tx1"/>
                </a:solidFill>
                <a:latin typeface="+mn-lt"/>
                <a:ea typeface="Open Sans" panose="020B0606030504020204" pitchFamily="34" charset="0"/>
                <a:cs typeface="Open Sans" panose="020B0606030504020204" pitchFamily="34" charset="0"/>
              </a:rPr>
              <a:t>healthy development of the real estate economy affects the economic development (total GDP) of the entire country</a:t>
            </a:r>
          </a:p>
          <a:p>
            <a:pPr marL="285750" indent="-285750">
              <a:lnSpc>
                <a:spcPct val="150000"/>
              </a:lnSpc>
              <a:buFont typeface="Arial" panose="020B0604020202020204" pitchFamily="34" charset="0"/>
              <a:buChar char="•"/>
            </a:pPr>
            <a:r>
              <a:rPr lang="en-US" altLang="zh-CN" sz="1400">
                <a:solidFill>
                  <a:schemeClr val="tx1"/>
                </a:solidFill>
                <a:latin typeface="+mn-lt"/>
                <a:ea typeface="Open Sans" panose="020B0606030504020204" pitchFamily="34" charset="0"/>
                <a:cs typeface="Open Sans" panose="020B0606030504020204" pitchFamily="34" charset="0"/>
              </a:rPr>
              <a:t>Houses</a:t>
            </a:r>
            <a:r>
              <a:rPr lang="en-US" sz="1400">
                <a:solidFill>
                  <a:schemeClr val="tx1"/>
                </a:solidFill>
                <a:latin typeface="+mn-lt"/>
                <a:ea typeface="Open Sans" panose="020B0606030504020204" pitchFamily="34" charset="0"/>
                <a:cs typeface="Open Sans" panose="020B0606030504020204" pitchFamily="34" charset="0"/>
              </a:rPr>
              <a:t> are often a substantial source of household wealth</a:t>
            </a:r>
            <a:endParaRPr lang="en-CA" sz="1400">
              <a:solidFill>
                <a:schemeClr val="tx1"/>
              </a:solidFill>
              <a:latin typeface="+mn-lt"/>
              <a:ea typeface="Open Sans" panose="020B0606030504020204" pitchFamily="34" charset="0"/>
              <a:cs typeface="Open Sans" panose="020B0606030504020204" pitchFamily="34" charset="0"/>
            </a:endParaRPr>
          </a:p>
          <a:p>
            <a:pPr marL="285750" indent="-285750">
              <a:lnSpc>
                <a:spcPct val="150000"/>
              </a:lnSpc>
              <a:buFont typeface="Arial" panose="020B0604020202020204" pitchFamily="34" charset="0"/>
              <a:buChar char="•"/>
            </a:pPr>
            <a:r>
              <a:rPr lang="en-US" altLang="zh-CN" sz="1400">
                <a:solidFill>
                  <a:schemeClr val="tx1"/>
                </a:solidFill>
                <a:latin typeface="+mn-lt"/>
                <a:ea typeface="Open Sans" panose="020B0606030504020204" pitchFamily="34" charset="0"/>
                <a:cs typeface="Open Sans" panose="020B0606030504020204" pitchFamily="34" charset="0"/>
              </a:rPr>
              <a:t>H</a:t>
            </a:r>
            <a:r>
              <a:rPr lang="en-CA" altLang="zh-CN" sz="1400" err="1">
                <a:solidFill>
                  <a:schemeClr val="tx1"/>
                </a:solidFill>
                <a:latin typeface="+mn-lt"/>
                <a:ea typeface="Open Sans" panose="020B0606030504020204" pitchFamily="34" charset="0"/>
                <a:cs typeface="Open Sans" panose="020B0606030504020204" pitchFamily="34" charset="0"/>
              </a:rPr>
              <a:t>ousing</a:t>
            </a:r>
            <a:r>
              <a:rPr lang="en-CA" altLang="zh-CN" sz="1400">
                <a:solidFill>
                  <a:schemeClr val="tx1"/>
                </a:solidFill>
                <a:latin typeface="+mn-lt"/>
                <a:ea typeface="Open Sans" panose="020B0606030504020204" pitchFamily="34" charset="0"/>
                <a:cs typeface="Open Sans" panose="020B0606030504020204" pitchFamily="34" charset="0"/>
              </a:rPr>
              <a:t> construction provides widespread employment</a:t>
            </a:r>
          </a:p>
          <a:p>
            <a:pPr>
              <a:lnSpc>
                <a:spcPct val="100000"/>
              </a:lnSpc>
              <a:spcBef>
                <a:spcPts val="1200"/>
              </a:spcBef>
              <a:spcAft>
                <a:spcPts val="1200"/>
              </a:spcAft>
            </a:pPr>
            <a:endParaRPr lang="en-US" sz="1400">
              <a:solidFill>
                <a:schemeClr val="tx1"/>
              </a:solidFill>
              <a:latin typeface="+mn-lt"/>
              <a:ea typeface="Open Sans" panose="020B0606030504020204" pitchFamily="34" charset="0"/>
              <a:cs typeface="Open Sans" panose="020B0606030504020204" pitchFamily="34" charset="0"/>
            </a:endParaRPr>
          </a:p>
        </p:txBody>
      </p:sp>
      <p:sp>
        <p:nvSpPr>
          <p:cNvPr id="17" name="TextBox 1">
            <a:extLst>
              <a:ext uri="{FF2B5EF4-FFF2-40B4-BE49-F238E27FC236}">
                <a16:creationId xmlns:a16="http://schemas.microsoft.com/office/drawing/2014/main" id="{C8A7E8A8-01C7-78FF-2BD0-464CDD60DFA6}"/>
              </a:ext>
            </a:extLst>
          </p:cNvPr>
          <p:cNvSpPr txBox="1"/>
          <p:nvPr/>
        </p:nvSpPr>
        <p:spPr>
          <a:xfrm>
            <a:off x="738429" y="3729748"/>
            <a:ext cx="4588272" cy="338554"/>
          </a:xfrm>
          <a:prstGeom prst="rect">
            <a:avLst/>
          </a:prstGeom>
          <a:noFill/>
        </p:spPr>
        <p:txBody>
          <a:bodyPr wrap="square" rtlCol="0">
            <a:spAutoFit/>
          </a:bodyPr>
          <a:lstStyle/>
          <a:p>
            <a:r>
              <a:rPr lang="en-US" altLang="zh-CN" sz="1600" b="1">
                <a:solidFill>
                  <a:schemeClr val="accent3"/>
                </a:solidFill>
                <a:ea typeface="Open Sans" panose="020B0606030504020204" pitchFamily="34" charset="0"/>
                <a:cs typeface="Open Sans" panose="020B0606030504020204" pitchFamily="34" charset="0"/>
              </a:rPr>
              <a:t>WHY</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IS</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THIS</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IMPORTANT?</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WHY</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WE</a:t>
            </a:r>
            <a:r>
              <a:rPr lang="zh-CN" altLang="en-US" sz="1600" b="1">
                <a:solidFill>
                  <a:schemeClr val="accent3"/>
                </a:solidFill>
                <a:ea typeface="Open Sans" panose="020B0606030504020204" pitchFamily="34" charset="0"/>
                <a:cs typeface="Open Sans" panose="020B0606030504020204" pitchFamily="34" charset="0"/>
              </a:rPr>
              <a:t> </a:t>
            </a:r>
            <a:r>
              <a:rPr lang="en-US" altLang="zh-CN" sz="1600" b="1">
                <a:solidFill>
                  <a:schemeClr val="accent3"/>
                </a:solidFill>
                <a:ea typeface="Open Sans" panose="020B0606030504020204" pitchFamily="34" charset="0"/>
                <a:cs typeface="Open Sans" panose="020B0606030504020204" pitchFamily="34" charset="0"/>
              </a:rPr>
              <a:t>CARE?</a:t>
            </a:r>
            <a:r>
              <a:rPr lang="zh-CN" altLang="en-US" sz="1600" b="1">
                <a:solidFill>
                  <a:schemeClr val="accent3"/>
                </a:solidFill>
                <a:ea typeface="Open Sans" panose="020B0606030504020204" pitchFamily="34" charset="0"/>
                <a:cs typeface="Open Sans" panose="020B0606030504020204" pitchFamily="34" charset="0"/>
              </a:rPr>
              <a:t>  </a:t>
            </a:r>
            <a:endParaRPr lang="en-CA" sz="1600" b="1">
              <a:solidFill>
                <a:schemeClr val="accent3"/>
              </a:solidFill>
              <a:ea typeface="Open Sans" panose="020B0606030504020204" pitchFamily="34" charset="0"/>
              <a:cs typeface="Open Sans" panose="020B0606030504020204" pitchFamily="34" charset="0"/>
            </a:endParaRPr>
          </a:p>
        </p:txBody>
      </p:sp>
      <p:pic>
        <p:nvPicPr>
          <p:cNvPr id="22" name="Picture 40" descr="Shape&#10;&#10;Description automatically generated">
            <a:extLst>
              <a:ext uri="{FF2B5EF4-FFF2-40B4-BE49-F238E27FC236}">
                <a16:creationId xmlns:a16="http://schemas.microsoft.com/office/drawing/2014/main" id="{5EB5B306-83F0-0445-80EF-C20BF5C0485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520855" y="6267527"/>
            <a:ext cx="1518736" cy="283280"/>
          </a:xfrm>
          <a:prstGeom prst="rect">
            <a:avLst/>
          </a:prstGeom>
        </p:spPr>
      </p:pic>
      <p:sp>
        <p:nvSpPr>
          <p:cNvPr id="21" name="TextBox 20">
            <a:extLst>
              <a:ext uri="{FF2B5EF4-FFF2-40B4-BE49-F238E27FC236}">
                <a16:creationId xmlns:a16="http://schemas.microsoft.com/office/drawing/2014/main" id="{68C1CD2A-0351-4C4E-AB43-9B7EAFF6D9A8}"/>
              </a:ext>
            </a:extLst>
          </p:cNvPr>
          <p:cNvSpPr txBox="1"/>
          <p:nvPr/>
        </p:nvSpPr>
        <p:spPr>
          <a:xfrm>
            <a:off x="521019" y="532180"/>
            <a:ext cx="3441070" cy="707886"/>
          </a:xfrm>
          <a:prstGeom prst="rect">
            <a:avLst/>
          </a:prstGeom>
          <a:noFill/>
        </p:spPr>
        <p:txBody>
          <a:bodyPr wrap="none" rtlCol="0">
            <a:spAutoFit/>
          </a:bodyPr>
          <a:lstStyle/>
          <a:p>
            <a:r>
              <a:rPr lang="en-US" altLang="zh-CN" sz="4000" b="1">
                <a:solidFill>
                  <a:schemeClr val="accent1"/>
                </a:solidFill>
                <a:latin typeface="+mj-lt"/>
              </a:rPr>
              <a:t>INTRODUCTION</a:t>
            </a:r>
            <a:endParaRPr lang="en-US" sz="4000" b="1">
              <a:solidFill>
                <a:schemeClr val="accent1"/>
              </a:solidFill>
              <a:latin typeface="+mj-lt"/>
            </a:endParaRPr>
          </a:p>
        </p:txBody>
      </p:sp>
    </p:spTree>
    <p:extLst>
      <p:ext uri="{BB962C8B-B14F-4D97-AF65-F5344CB8AC3E}">
        <p14:creationId xmlns:p14="http://schemas.microsoft.com/office/powerpoint/2010/main" val="3806904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50CFF-0CBE-964D-9493-5DF28192B79A}"/>
              </a:ext>
            </a:extLst>
          </p:cNvPr>
          <p:cNvSpPr>
            <a:spLocks noGrp="1"/>
          </p:cNvSpPr>
          <p:nvPr>
            <p:ph type="body" sz="quarter" idx="15"/>
          </p:nvPr>
        </p:nvSpPr>
        <p:spPr/>
        <p:txBody>
          <a:bodyPr lIns="365760" rIns="365760"/>
          <a:lstStyle/>
          <a:p>
            <a:r>
              <a:rPr lang="en-US" altLang="zh-CN" b="1">
                <a:solidFill>
                  <a:schemeClr val="accent3"/>
                </a:solidFill>
                <a:latin typeface="+mn-lt"/>
              </a:rPr>
              <a:t>GOVERNMENT</a:t>
            </a:r>
          </a:p>
          <a:p>
            <a:r>
              <a:rPr lang="en-US" altLang="zh-CN">
                <a:solidFill>
                  <a:prstClr val="black"/>
                </a:solidFill>
                <a:latin typeface="+mn-lt"/>
              </a:rPr>
              <a:t>Prediction</a:t>
            </a:r>
            <a:r>
              <a:rPr lang="zh-CN" altLang="en-US">
                <a:solidFill>
                  <a:prstClr val="black"/>
                </a:solidFill>
                <a:latin typeface="+mn-lt"/>
              </a:rPr>
              <a:t> </a:t>
            </a:r>
            <a:r>
              <a:rPr lang="en-US" altLang="zh-CN">
                <a:solidFill>
                  <a:prstClr val="black"/>
                </a:solidFill>
                <a:latin typeface="+mn-lt"/>
              </a:rPr>
              <a:t>can help</a:t>
            </a:r>
            <a:r>
              <a:rPr lang="zh-CN" altLang="en-US">
                <a:solidFill>
                  <a:prstClr val="black"/>
                </a:solidFill>
                <a:latin typeface="+mn-lt"/>
              </a:rPr>
              <a:t> </a:t>
            </a:r>
            <a:r>
              <a:rPr lang="en-US" altLang="zh-CN">
                <a:solidFill>
                  <a:prstClr val="black"/>
                </a:solidFill>
                <a:latin typeface="+mn-lt"/>
              </a:rPr>
              <a:t>manage the real estate economy</a:t>
            </a:r>
            <a:r>
              <a:rPr lang="zh-CN" altLang="en-US">
                <a:solidFill>
                  <a:prstClr val="black"/>
                </a:solidFill>
                <a:latin typeface="+mn-lt"/>
              </a:rPr>
              <a:t> </a:t>
            </a:r>
            <a:r>
              <a:rPr lang="en-US" altLang="zh-CN">
                <a:solidFill>
                  <a:prstClr val="black"/>
                </a:solidFill>
                <a:latin typeface="+mn-lt"/>
              </a:rPr>
              <a:t>of</a:t>
            </a:r>
            <a:r>
              <a:rPr lang="zh-CN" altLang="en-US">
                <a:solidFill>
                  <a:prstClr val="black"/>
                </a:solidFill>
                <a:latin typeface="+mn-lt"/>
              </a:rPr>
              <a:t> </a:t>
            </a:r>
            <a:r>
              <a:rPr lang="en-US" altLang="zh-CN">
                <a:solidFill>
                  <a:prstClr val="black"/>
                </a:solidFill>
                <a:latin typeface="+mn-lt"/>
              </a:rPr>
              <a:t>the</a:t>
            </a:r>
            <a:r>
              <a:rPr lang="zh-CN" altLang="en-US">
                <a:solidFill>
                  <a:prstClr val="black"/>
                </a:solidFill>
                <a:latin typeface="+mn-lt"/>
              </a:rPr>
              <a:t> </a:t>
            </a:r>
            <a:r>
              <a:rPr lang="en-US" altLang="zh-CN">
                <a:solidFill>
                  <a:prstClr val="black"/>
                </a:solidFill>
                <a:latin typeface="+mn-lt"/>
              </a:rPr>
              <a:t>country</a:t>
            </a:r>
          </a:p>
          <a:p>
            <a:endParaRPr lang="en-US">
              <a:latin typeface="+mn-lt"/>
            </a:endParaRPr>
          </a:p>
        </p:txBody>
      </p:sp>
      <p:sp>
        <p:nvSpPr>
          <p:cNvPr id="3" name="Text Placeholder 2">
            <a:extLst>
              <a:ext uri="{FF2B5EF4-FFF2-40B4-BE49-F238E27FC236}">
                <a16:creationId xmlns:a16="http://schemas.microsoft.com/office/drawing/2014/main" id="{10C3EF8B-F63C-4E4F-9A0C-7E57D7846CA0}"/>
              </a:ext>
            </a:extLst>
          </p:cNvPr>
          <p:cNvSpPr>
            <a:spLocks noGrp="1"/>
          </p:cNvSpPr>
          <p:nvPr>
            <p:ph type="body" sz="quarter" idx="16"/>
          </p:nvPr>
        </p:nvSpPr>
        <p:spPr/>
        <p:txBody>
          <a:bodyPr lIns="365760" rIns="365760"/>
          <a:lstStyle/>
          <a:p>
            <a:pPr>
              <a:spcAft>
                <a:spcPts val="600"/>
              </a:spcAft>
              <a:defRPr/>
            </a:pPr>
            <a:r>
              <a:rPr lang="en-US" altLang="zh-CN" b="1">
                <a:solidFill>
                  <a:schemeClr val="accent3"/>
                </a:solidFill>
                <a:latin typeface="+mn-lt"/>
              </a:rPr>
              <a:t>HOMEOWNERS</a:t>
            </a:r>
            <a:r>
              <a:rPr lang="zh-CN" altLang="en-US">
                <a:solidFill>
                  <a:schemeClr val="accent3"/>
                </a:solidFill>
                <a:latin typeface="+mn-lt"/>
              </a:rPr>
              <a:t> </a:t>
            </a:r>
            <a:endParaRPr lang="en-CA" altLang="zh-CN">
              <a:solidFill>
                <a:schemeClr val="accent3"/>
              </a:solidFill>
              <a:latin typeface="+mn-lt"/>
            </a:endParaRPr>
          </a:p>
          <a:p>
            <a:pPr>
              <a:spcAft>
                <a:spcPts val="600"/>
              </a:spcAft>
              <a:defRPr/>
            </a:pPr>
            <a:r>
              <a:rPr lang="en-US" altLang="zh-CN">
                <a:solidFill>
                  <a:prstClr val="black"/>
                </a:solidFill>
                <a:latin typeface="+mn-lt"/>
              </a:rPr>
              <a:t>Prediction</a:t>
            </a:r>
            <a:r>
              <a:rPr lang="zh-CN" altLang="en-US">
                <a:solidFill>
                  <a:prstClr val="black"/>
                </a:solidFill>
                <a:latin typeface="+mn-lt"/>
              </a:rPr>
              <a:t> </a:t>
            </a:r>
            <a:r>
              <a:rPr lang="en-US" altLang="zh-CN">
                <a:solidFill>
                  <a:prstClr val="black"/>
                </a:solidFill>
                <a:latin typeface="+mn-lt"/>
              </a:rPr>
              <a:t>can</a:t>
            </a:r>
            <a:r>
              <a:rPr lang="zh-CN" altLang="en-US">
                <a:solidFill>
                  <a:prstClr val="black"/>
                </a:solidFill>
                <a:latin typeface="+mn-lt"/>
              </a:rPr>
              <a:t> </a:t>
            </a:r>
            <a:r>
              <a:rPr lang="en-US" altLang="zh-CN">
                <a:solidFill>
                  <a:prstClr val="black"/>
                </a:solidFill>
                <a:latin typeface="+mn-lt"/>
              </a:rPr>
              <a:t>help</a:t>
            </a:r>
            <a:r>
              <a:rPr lang="zh-CN" altLang="en-US">
                <a:solidFill>
                  <a:prstClr val="black"/>
                </a:solidFill>
                <a:latin typeface="+mn-lt"/>
              </a:rPr>
              <a:t> </a:t>
            </a:r>
            <a:r>
              <a:rPr lang="en-US" altLang="zh-CN">
                <a:solidFill>
                  <a:prstClr val="black"/>
                </a:solidFill>
              </a:rPr>
              <a:t>manage</a:t>
            </a:r>
            <a:r>
              <a:rPr lang="zh-CN" altLang="en-US">
                <a:solidFill>
                  <a:prstClr val="black"/>
                </a:solidFill>
                <a:latin typeface="+mn-lt"/>
              </a:rPr>
              <a:t> </a:t>
            </a:r>
            <a:r>
              <a:rPr lang="en-US" altLang="zh-CN">
                <a:solidFill>
                  <a:prstClr val="black"/>
                </a:solidFill>
                <a:latin typeface="+mn-lt"/>
              </a:rPr>
              <a:t>their</a:t>
            </a:r>
            <a:r>
              <a:rPr lang="zh-CN" altLang="en-US">
                <a:solidFill>
                  <a:prstClr val="black"/>
                </a:solidFill>
                <a:latin typeface="+mn-lt"/>
              </a:rPr>
              <a:t> </a:t>
            </a:r>
            <a:r>
              <a:rPr lang="en-US" altLang="zh-CN">
                <a:solidFill>
                  <a:prstClr val="black"/>
                </a:solidFill>
                <a:latin typeface="+mn-lt"/>
              </a:rPr>
              <a:t>assets,</a:t>
            </a:r>
            <a:r>
              <a:rPr lang="zh-CN" altLang="en-US">
                <a:solidFill>
                  <a:prstClr val="black"/>
                </a:solidFill>
                <a:latin typeface="+mn-lt"/>
              </a:rPr>
              <a:t> </a:t>
            </a:r>
            <a:r>
              <a:rPr lang="en-US" altLang="zh-CN">
                <a:solidFill>
                  <a:prstClr val="black"/>
                </a:solidFill>
                <a:latin typeface="+mn-lt"/>
              </a:rPr>
              <a:t>personal</a:t>
            </a:r>
            <a:r>
              <a:rPr lang="zh-CN" altLang="en-US">
                <a:solidFill>
                  <a:prstClr val="black"/>
                </a:solidFill>
                <a:latin typeface="+mn-lt"/>
              </a:rPr>
              <a:t> </a:t>
            </a:r>
            <a:r>
              <a:rPr lang="en-US" altLang="zh-CN">
                <a:solidFill>
                  <a:prstClr val="black"/>
                </a:solidFill>
                <a:latin typeface="+mn-lt"/>
              </a:rPr>
              <a:t>investments,</a:t>
            </a:r>
            <a:r>
              <a:rPr lang="zh-CN" altLang="en-US">
                <a:solidFill>
                  <a:prstClr val="black"/>
                </a:solidFill>
                <a:latin typeface="+mn-lt"/>
              </a:rPr>
              <a:t> </a:t>
            </a:r>
            <a:r>
              <a:rPr lang="en-US" altLang="zh-CN">
                <a:solidFill>
                  <a:prstClr val="black"/>
                </a:solidFill>
                <a:latin typeface="+mn-lt"/>
              </a:rPr>
              <a:t>etc.</a:t>
            </a:r>
            <a:r>
              <a:rPr lang="zh-CN" altLang="en-US">
                <a:solidFill>
                  <a:prstClr val="black"/>
                </a:solidFill>
                <a:latin typeface="+mn-lt"/>
              </a:rPr>
              <a:t> </a:t>
            </a:r>
            <a:endParaRPr lang="en-CA" altLang="zh-CN">
              <a:solidFill>
                <a:prstClr val="black"/>
              </a:solidFill>
              <a:latin typeface="+mn-lt"/>
            </a:endParaRPr>
          </a:p>
        </p:txBody>
      </p:sp>
      <p:sp>
        <p:nvSpPr>
          <p:cNvPr id="4" name="Text Placeholder 3">
            <a:extLst>
              <a:ext uri="{FF2B5EF4-FFF2-40B4-BE49-F238E27FC236}">
                <a16:creationId xmlns:a16="http://schemas.microsoft.com/office/drawing/2014/main" id="{3B34F58D-52B9-704E-930B-BCFDD8EFB06A}"/>
              </a:ext>
            </a:extLst>
          </p:cNvPr>
          <p:cNvSpPr>
            <a:spLocks noGrp="1"/>
          </p:cNvSpPr>
          <p:nvPr>
            <p:ph type="body" sz="quarter" idx="17"/>
          </p:nvPr>
        </p:nvSpPr>
        <p:spPr>
          <a:xfrm>
            <a:off x="8153400" y="4774194"/>
            <a:ext cx="4038600" cy="1639248"/>
          </a:xfrm>
        </p:spPr>
        <p:txBody>
          <a:bodyPr lIns="365760" rIns="365760"/>
          <a:lstStyle/>
          <a:p>
            <a:r>
              <a:rPr lang="en-US" altLang="zh-CN" b="1">
                <a:solidFill>
                  <a:schemeClr val="accent3"/>
                </a:solidFill>
                <a:latin typeface="+mn-lt"/>
              </a:rPr>
              <a:t>REAL</a:t>
            </a:r>
            <a:r>
              <a:rPr lang="zh-CN" altLang="en-US" b="1">
                <a:solidFill>
                  <a:schemeClr val="accent3"/>
                </a:solidFill>
                <a:latin typeface="+mn-lt"/>
              </a:rPr>
              <a:t> </a:t>
            </a:r>
            <a:r>
              <a:rPr lang="en-US" altLang="zh-CN" b="1">
                <a:solidFill>
                  <a:schemeClr val="accent3"/>
                </a:solidFill>
                <a:latin typeface="+mn-lt"/>
              </a:rPr>
              <a:t>ESTATE</a:t>
            </a:r>
            <a:r>
              <a:rPr lang="zh-CN" altLang="en-US" b="1">
                <a:solidFill>
                  <a:schemeClr val="accent3"/>
                </a:solidFill>
                <a:latin typeface="+mn-lt"/>
              </a:rPr>
              <a:t> </a:t>
            </a:r>
            <a:r>
              <a:rPr lang="en-US" altLang="zh-CN" b="1">
                <a:solidFill>
                  <a:schemeClr val="accent3"/>
                </a:solidFill>
                <a:latin typeface="+mn-lt"/>
              </a:rPr>
              <a:t>COMPANIES,</a:t>
            </a:r>
            <a:r>
              <a:rPr lang="zh-CN" altLang="en-US" b="1">
                <a:solidFill>
                  <a:schemeClr val="accent3"/>
                </a:solidFill>
                <a:latin typeface="+mn-lt"/>
              </a:rPr>
              <a:t> </a:t>
            </a:r>
            <a:r>
              <a:rPr lang="en-US" altLang="zh-CN" b="1">
                <a:solidFill>
                  <a:schemeClr val="accent3"/>
                </a:solidFill>
                <a:latin typeface="+mn-lt"/>
              </a:rPr>
              <a:t>INVESTORS</a:t>
            </a:r>
            <a:r>
              <a:rPr lang="zh-CN" altLang="en-US" b="1">
                <a:solidFill>
                  <a:schemeClr val="accent3"/>
                </a:solidFill>
                <a:latin typeface="+mn-lt"/>
              </a:rPr>
              <a:t> </a:t>
            </a:r>
            <a:r>
              <a:rPr lang="en-US" altLang="zh-CN" b="1">
                <a:solidFill>
                  <a:schemeClr val="accent3"/>
                </a:solidFill>
                <a:latin typeface="+mn-lt"/>
              </a:rPr>
              <a:t>&amp;</a:t>
            </a:r>
            <a:r>
              <a:rPr lang="zh-CN" altLang="en-US" b="1">
                <a:solidFill>
                  <a:schemeClr val="accent3"/>
                </a:solidFill>
                <a:latin typeface="+mn-lt"/>
              </a:rPr>
              <a:t> </a:t>
            </a:r>
            <a:r>
              <a:rPr lang="en-US" altLang="zh-CN" b="1">
                <a:solidFill>
                  <a:schemeClr val="accent3"/>
                </a:solidFill>
                <a:latin typeface="+mn-lt"/>
              </a:rPr>
              <a:t>POTENTIAL</a:t>
            </a:r>
            <a:r>
              <a:rPr lang="zh-CN" altLang="en-US" b="1">
                <a:solidFill>
                  <a:schemeClr val="accent3"/>
                </a:solidFill>
                <a:latin typeface="+mn-lt"/>
              </a:rPr>
              <a:t> </a:t>
            </a:r>
            <a:r>
              <a:rPr lang="en-US" altLang="zh-CN" b="1">
                <a:solidFill>
                  <a:schemeClr val="accent3"/>
                </a:solidFill>
                <a:latin typeface="+mn-lt"/>
              </a:rPr>
              <a:t>HOUSE</a:t>
            </a:r>
            <a:r>
              <a:rPr lang="zh-CN" altLang="en-US" b="1">
                <a:solidFill>
                  <a:schemeClr val="accent3"/>
                </a:solidFill>
                <a:latin typeface="+mn-lt"/>
              </a:rPr>
              <a:t> </a:t>
            </a:r>
            <a:r>
              <a:rPr lang="en-US" altLang="zh-CN" b="1">
                <a:solidFill>
                  <a:schemeClr val="accent3"/>
                </a:solidFill>
                <a:latin typeface="+mn-lt"/>
              </a:rPr>
              <a:t>BUYERS</a:t>
            </a:r>
            <a:endParaRPr lang="en-US" b="1">
              <a:solidFill>
                <a:schemeClr val="accent3"/>
              </a:solidFill>
              <a:latin typeface="+mn-lt"/>
            </a:endParaRPr>
          </a:p>
          <a:p>
            <a:r>
              <a:rPr lang="en-US" altLang="zh-CN">
                <a:solidFill>
                  <a:srgbClr val="000000"/>
                </a:solidFill>
                <a:latin typeface="+mn-lt"/>
                <a:ea typeface="Verdana" panose="020B0604030504040204" pitchFamily="34" charset="0"/>
                <a:cs typeface="Verdana" panose="020B0604030504040204" pitchFamily="34" charset="0"/>
              </a:rPr>
              <a:t>P</a:t>
            </a:r>
            <a:r>
              <a:rPr kumimoji="0" lang="en-US" sz="1800" i="0" strike="noStrike" kern="1200" cap="none" spc="0" normalizeH="0" baseline="0" noProof="0">
                <a:ln>
                  <a:noFill/>
                </a:ln>
                <a:solidFill>
                  <a:srgbClr val="000000"/>
                </a:solidFill>
                <a:effectLst/>
                <a:uLnTx/>
                <a:uFillTx/>
                <a:latin typeface="+mn-lt"/>
                <a:ea typeface="Verdana" panose="020B0604030504040204" pitchFamily="34" charset="0"/>
                <a:cs typeface="Verdana" panose="020B0604030504040204" pitchFamily="34" charset="0"/>
              </a:rPr>
              <a:t>rediction </a:t>
            </a:r>
            <a:r>
              <a:rPr kumimoji="0" lang="en-US" sz="1800" b="0" i="0" u="none" strike="noStrike" kern="1200" cap="none" spc="0" normalizeH="0" baseline="0" noProof="0">
                <a:ln>
                  <a:noFill/>
                </a:ln>
                <a:solidFill>
                  <a:srgbClr val="000000"/>
                </a:solidFill>
                <a:effectLst/>
                <a:uLnTx/>
                <a:uFillTx/>
                <a:latin typeface="+mn-lt"/>
                <a:ea typeface="Verdana" panose="020B0604030504040204" pitchFamily="34" charset="0"/>
                <a:cs typeface="Verdana" panose="020B0604030504040204" pitchFamily="34" charset="0"/>
              </a:rPr>
              <a:t>can help</a:t>
            </a:r>
            <a:r>
              <a:rPr lang="zh-CN" altLang="en-US">
                <a:solidFill>
                  <a:srgbClr val="000000"/>
                </a:solidFill>
                <a:latin typeface="+mn-lt"/>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them</a:t>
            </a:r>
            <a:r>
              <a:rPr lang="zh-CN" altLang="en-US">
                <a:solidFill>
                  <a:srgbClr val="000000"/>
                </a:solidFill>
                <a:latin typeface="+mn-lt"/>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provide</a:t>
            </a:r>
            <a:r>
              <a:rPr lang="zh-CN" altLang="en-US">
                <a:solidFill>
                  <a:srgbClr val="000000"/>
                </a:solidFill>
                <a:latin typeface="+mn-lt"/>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useful</a:t>
            </a:r>
            <a:r>
              <a:rPr lang="zh-CN" altLang="en-US">
                <a:solidFill>
                  <a:srgbClr val="000000"/>
                </a:solidFill>
                <a:latin typeface="+mn-lt"/>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recommendations</a:t>
            </a:r>
            <a:r>
              <a:rPr lang="zh-CN" altLang="en-US">
                <a:solidFill>
                  <a:srgbClr val="000000"/>
                </a:solidFill>
                <a:latin typeface="+mn-lt"/>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to</a:t>
            </a:r>
            <a:r>
              <a:rPr lang="zh-CN" altLang="en-US">
                <a:solidFill>
                  <a:srgbClr val="000000"/>
                </a:solidFill>
                <a:latin typeface="+mn-lt"/>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the</a:t>
            </a:r>
            <a:r>
              <a:rPr lang="zh-CN" altLang="en-US">
                <a:solidFill>
                  <a:srgbClr val="000000"/>
                </a:solidFill>
                <a:latin typeface="+mn-lt"/>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customer</a:t>
            </a:r>
            <a:r>
              <a:rPr lang="en-US" altLang="zh-CN">
                <a:solidFill>
                  <a:srgbClr val="000000"/>
                </a:solidFill>
                <a:ea typeface="Verdana" panose="020B0604030504040204" pitchFamily="34" charset="0"/>
                <a:cs typeface="Verdana" panose="020B0604030504040204" pitchFamily="34" charset="0"/>
              </a:rPr>
              <a:t>s</a:t>
            </a:r>
            <a:r>
              <a:rPr lang="zh-CN" altLang="en-US">
                <a:solidFill>
                  <a:srgbClr val="000000"/>
                </a:solidFill>
                <a:ea typeface="Verdana" panose="020B0604030504040204" pitchFamily="34" charset="0"/>
                <a:cs typeface="Verdana" panose="020B0604030504040204" pitchFamily="34" charset="0"/>
              </a:rPr>
              <a:t> </a:t>
            </a:r>
            <a:r>
              <a:rPr lang="en-US" altLang="zh-CN">
                <a:solidFill>
                  <a:srgbClr val="000000"/>
                </a:solidFill>
                <a:ea typeface="Verdana" panose="020B0604030504040204" pitchFamily="34" charset="0"/>
                <a:cs typeface="Verdana" panose="020B0604030504040204" pitchFamily="34" charset="0"/>
              </a:rPr>
              <a:t>in</a:t>
            </a:r>
            <a:r>
              <a:rPr lang="zh-CN" altLang="en-US">
                <a:solidFill>
                  <a:srgbClr val="000000"/>
                </a:solidFill>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real</a:t>
            </a:r>
            <a:r>
              <a:rPr lang="zh-CN" altLang="en-US">
                <a:solidFill>
                  <a:srgbClr val="000000"/>
                </a:solidFill>
                <a:latin typeface="+mn-lt"/>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estate</a:t>
            </a:r>
            <a:r>
              <a:rPr lang="zh-CN" altLang="en-US">
                <a:solidFill>
                  <a:srgbClr val="000000"/>
                </a:solidFill>
                <a:latin typeface="+mn-lt"/>
                <a:ea typeface="Verdana" panose="020B0604030504040204" pitchFamily="34" charset="0"/>
                <a:cs typeface="Verdana" panose="020B0604030504040204" pitchFamily="34" charset="0"/>
              </a:rPr>
              <a:t> </a:t>
            </a:r>
            <a:r>
              <a:rPr lang="en-US" altLang="zh-CN">
                <a:solidFill>
                  <a:srgbClr val="000000"/>
                </a:solidFill>
                <a:latin typeface="+mn-lt"/>
                <a:ea typeface="Verdana" panose="020B0604030504040204" pitchFamily="34" charset="0"/>
                <a:cs typeface="Verdana" panose="020B0604030504040204" pitchFamily="34" charset="0"/>
              </a:rPr>
              <a:t>market</a:t>
            </a:r>
            <a:r>
              <a:rPr lang="zh-CN" altLang="en-US">
                <a:solidFill>
                  <a:srgbClr val="000000"/>
                </a:solidFill>
                <a:latin typeface="+mn-lt"/>
                <a:ea typeface="Verdana" panose="020B0604030504040204" pitchFamily="34" charset="0"/>
                <a:cs typeface="Verdana" panose="020B0604030504040204" pitchFamily="34" charset="0"/>
              </a:rPr>
              <a:t> </a:t>
            </a:r>
            <a:endParaRPr lang="en-US">
              <a:latin typeface="+mn-lt"/>
            </a:endParaRPr>
          </a:p>
        </p:txBody>
      </p:sp>
      <p:sp>
        <p:nvSpPr>
          <p:cNvPr id="9" name="TextBox 8">
            <a:extLst>
              <a:ext uri="{FF2B5EF4-FFF2-40B4-BE49-F238E27FC236}">
                <a16:creationId xmlns:a16="http://schemas.microsoft.com/office/drawing/2014/main" id="{FB19FBA9-1FA9-D642-AFEB-E3228FCED5FB}"/>
              </a:ext>
            </a:extLst>
          </p:cNvPr>
          <p:cNvSpPr txBox="1"/>
          <p:nvPr/>
        </p:nvSpPr>
        <p:spPr>
          <a:xfrm>
            <a:off x="521019" y="532180"/>
            <a:ext cx="4273734" cy="707886"/>
          </a:xfrm>
          <a:prstGeom prst="rect">
            <a:avLst/>
          </a:prstGeom>
          <a:noFill/>
        </p:spPr>
        <p:txBody>
          <a:bodyPr wrap="none" rtlCol="0">
            <a:spAutoFit/>
          </a:bodyPr>
          <a:lstStyle/>
          <a:p>
            <a:r>
              <a:rPr lang="en-US" altLang="zh-CN" sz="4000" b="1">
                <a:solidFill>
                  <a:schemeClr val="accent1"/>
                </a:solidFill>
                <a:latin typeface="+mj-lt"/>
              </a:rPr>
              <a:t>BUSINESS</a:t>
            </a:r>
            <a:r>
              <a:rPr lang="zh-CN" altLang="en-US" sz="4000" b="1">
                <a:solidFill>
                  <a:schemeClr val="accent1"/>
                </a:solidFill>
                <a:latin typeface="+mj-lt"/>
              </a:rPr>
              <a:t> </a:t>
            </a:r>
            <a:r>
              <a:rPr lang="en-US" altLang="zh-CN" sz="4000" b="1">
                <a:solidFill>
                  <a:schemeClr val="accent1"/>
                </a:solidFill>
                <a:latin typeface="+mj-lt"/>
              </a:rPr>
              <a:t>USE</a:t>
            </a:r>
            <a:r>
              <a:rPr lang="zh-CN" altLang="en-US" sz="4000" b="1">
                <a:solidFill>
                  <a:schemeClr val="accent1"/>
                </a:solidFill>
                <a:latin typeface="+mj-lt"/>
              </a:rPr>
              <a:t> </a:t>
            </a:r>
            <a:r>
              <a:rPr lang="en-US" altLang="zh-CN" sz="4000" b="1">
                <a:solidFill>
                  <a:schemeClr val="accent1"/>
                </a:solidFill>
                <a:latin typeface="+mj-lt"/>
              </a:rPr>
              <a:t>CASE</a:t>
            </a:r>
            <a:endParaRPr lang="en-US" sz="4000" b="1">
              <a:solidFill>
                <a:schemeClr val="accent1"/>
              </a:solidFill>
              <a:latin typeface="+mj-lt"/>
            </a:endParaRPr>
          </a:p>
        </p:txBody>
      </p:sp>
      <p:pic>
        <p:nvPicPr>
          <p:cNvPr id="32770" name="Picture 2" descr="​Government of Canada building.">
            <a:extLst>
              <a:ext uri="{FF2B5EF4-FFF2-40B4-BE49-F238E27FC236}">
                <a16:creationId xmlns:a16="http://schemas.microsoft.com/office/drawing/2014/main" id="{98C8B10C-0E4B-5541-897B-56C29610A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3225"/>
            <a:ext cx="4205900" cy="2617286"/>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omeowners Insurance | Synergy Insurance">
            <a:extLst>
              <a:ext uri="{FF2B5EF4-FFF2-40B4-BE49-F238E27FC236}">
                <a16:creationId xmlns:a16="http://schemas.microsoft.com/office/drawing/2014/main" id="{FE11DE3F-EFFA-4341-AF77-AD146123B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650" y="1843225"/>
            <a:ext cx="4038600" cy="2617286"/>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ow to Become a Real Estate Agent (2022) - Beth &amp; Ryan Waller">
            <a:extLst>
              <a:ext uri="{FF2B5EF4-FFF2-40B4-BE49-F238E27FC236}">
                <a16:creationId xmlns:a16="http://schemas.microsoft.com/office/drawing/2014/main" id="{8B7452FB-2333-C64F-B63D-17EA26A9A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8950" y="1843225"/>
            <a:ext cx="3993050" cy="261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775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4144A4-0BB1-4130-AAD3-EA5915B704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764144A4-0BB1-4130-AAD3-EA5915B704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3B127DC-BACE-42FC-8191-C078DA40A8A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cxnSp>
        <p:nvCxnSpPr>
          <p:cNvPr id="22" name="Straight Connector 21">
            <a:extLst>
              <a:ext uri="{FF2B5EF4-FFF2-40B4-BE49-F238E27FC236}">
                <a16:creationId xmlns:a16="http://schemas.microsoft.com/office/drawing/2014/main" id="{612FE059-AFC1-46E7-8440-CE6BBF420593}"/>
              </a:ext>
            </a:extLst>
          </p:cNvPr>
          <p:cNvCxnSpPr/>
          <p:nvPr/>
        </p:nvCxnSpPr>
        <p:spPr>
          <a:xfrm flipV="1">
            <a:off x="656545" y="1640103"/>
            <a:ext cx="10972800" cy="10154"/>
          </a:xfrm>
          <a:prstGeom prst="line">
            <a:avLst/>
          </a:prstGeom>
          <a:noFill/>
          <a:ln w="6350" cap="flat" cmpd="sng" algn="ctr">
            <a:solidFill>
              <a:srgbClr val="B4B4B4"/>
            </a:solidFill>
            <a:prstDash val="solid"/>
            <a:miter lim="800000"/>
          </a:ln>
          <a:effectLst/>
        </p:spPr>
      </p:cxnSp>
      <p:pic>
        <p:nvPicPr>
          <p:cNvPr id="30" name="Picture 29" descr="molecular strand.eps">
            <a:extLst>
              <a:ext uri="{FF2B5EF4-FFF2-40B4-BE49-F238E27FC236}">
                <a16:creationId xmlns:a16="http://schemas.microsoft.com/office/drawing/2014/main" id="{F14CF867-BA5E-4209-BE90-A4F87DB95F7F}"/>
              </a:ext>
            </a:extLst>
          </p:cNvPr>
          <p:cNvPicPr>
            <a:picLocks noChangeAspect="1"/>
          </p:cNvPicPr>
          <p:nvPr/>
        </p:nvPicPr>
        <p:blipFill rotWithShape="1">
          <a:blip r:embed="rId7">
            <a:extLst>
              <a:ext uri="{28A0092B-C50C-407E-A947-70E740481C1C}">
                <a14:useLocalDpi xmlns:a14="http://schemas.microsoft.com/office/drawing/2010/main" val="0"/>
              </a:ext>
            </a:extLst>
          </a:blip>
          <a:srcRect l="24342" r="24342"/>
          <a:stretch/>
        </p:blipFill>
        <p:spPr>
          <a:xfrm>
            <a:off x="0" y="2500807"/>
            <a:ext cx="12192000" cy="545769"/>
          </a:xfrm>
          <a:prstGeom prst="rect">
            <a:avLst/>
          </a:prstGeom>
          <a:ln>
            <a:noFill/>
          </a:ln>
        </p:spPr>
      </p:pic>
      <p:cxnSp>
        <p:nvCxnSpPr>
          <p:cNvPr id="31" name="Straight Connector 30">
            <a:extLst>
              <a:ext uri="{FF2B5EF4-FFF2-40B4-BE49-F238E27FC236}">
                <a16:creationId xmlns:a16="http://schemas.microsoft.com/office/drawing/2014/main" id="{633A1794-E4D5-452C-9854-D2BE42965D28}"/>
              </a:ext>
            </a:extLst>
          </p:cNvPr>
          <p:cNvCxnSpPr>
            <a:cxnSpLocks/>
          </p:cNvCxnSpPr>
          <p:nvPr/>
        </p:nvCxnSpPr>
        <p:spPr>
          <a:xfrm>
            <a:off x="1010755" y="2916311"/>
            <a:ext cx="0" cy="1450042"/>
          </a:xfrm>
          <a:prstGeom prst="line">
            <a:avLst/>
          </a:prstGeom>
          <a:noFill/>
          <a:ln w="6350" cap="flat" cmpd="sng" algn="ctr">
            <a:solidFill>
              <a:srgbClr val="B4B4B4"/>
            </a:solidFill>
            <a:prstDash val="solid"/>
            <a:miter lim="800000"/>
          </a:ln>
          <a:effectLst/>
        </p:spPr>
      </p:cxnSp>
      <p:cxnSp>
        <p:nvCxnSpPr>
          <p:cNvPr id="32" name="Straight Connector 31">
            <a:extLst>
              <a:ext uri="{FF2B5EF4-FFF2-40B4-BE49-F238E27FC236}">
                <a16:creationId xmlns:a16="http://schemas.microsoft.com/office/drawing/2014/main" id="{CB0F9717-1EDE-4E73-8379-B9EB9ABA9D4C}"/>
              </a:ext>
            </a:extLst>
          </p:cNvPr>
          <p:cNvCxnSpPr>
            <a:cxnSpLocks/>
          </p:cNvCxnSpPr>
          <p:nvPr/>
        </p:nvCxnSpPr>
        <p:spPr>
          <a:xfrm>
            <a:off x="4636723" y="2708576"/>
            <a:ext cx="0" cy="2577988"/>
          </a:xfrm>
          <a:prstGeom prst="line">
            <a:avLst/>
          </a:prstGeom>
          <a:noFill/>
          <a:ln w="6350" cap="flat" cmpd="sng" algn="ctr">
            <a:solidFill>
              <a:srgbClr val="B4B4B4"/>
            </a:solidFill>
            <a:prstDash val="solid"/>
            <a:miter lim="800000"/>
          </a:ln>
          <a:effectLst/>
        </p:spPr>
      </p:cxnSp>
      <p:cxnSp>
        <p:nvCxnSpPr>
          <p:cNvPr id="33" name="Straight Connector 32">
            <a:extLst>
              <a:ext uri="{FF2B5EF4-FFF2-40B4-BE49-F238E27FC236}">
                <a16:creationId xmlns:a16="http://schemas.microsoft.com/office/drawing/2014/main" id="{AD691667-8CCA-4FB2-AB96-EF71D9F5FA22}"/>
              </a:ext>
            </a:extLst>
          </p:cNvPr>
          <p:cNvCxnSpPr>
            <a:cxnSpLocks/>
          </p:cNvCxnSpPr>
          <p:nvPr/>
        </p:nvCxnSpPr>
        <p:spPr>
          <a:xfrm>
            <a:off x="8653320" y="2925309"/>
            <a:ext cx="0" cy="3332619"/>
          </a:xfrm>
          <a:prstGeom prst="line">
            <a:avLst/>
          </a:prstGeom>
          <a:noFill/>
          <a:ln w="6350" cap="flat" cmpd="sng" algn="ctr">
            <a:solidFill>
              <a:srgbClr val="B4B4B4"/>
            </a:solidFill>
            <a:prstDash val="solid"/>
            <a:miter lim="800000"/>
          </a:ln>
          <a:effectLst/>
        </p:spPr>
      </p:cxnSp>
      <p:sp>
        <p:nvSpPr>
          <p:cNvPr id="34" name="Oval 33">
            <a:extLst>
              <a:ext uri="{FF2B5EF4-FFF2-40B4-BE49-F238E27FC236}">
                <a16:creationId xmlns:a16="http://schemas.microsoft.com/office/drawing/2014/main" id="{F7B5DB85-1B32-444C-AD56-CFFE81B7F7B9}"/>
              </a:ext>
            </a:extLst>
          </p:cNvPr>
          <p:cNvSpPr/>
          <p:nvPr/>
        </p:nvSpPr>
        <p:spPr>
          <a:xfrm>
            <a:off x="4558216" y="2607426"/>
            <a:ext cx="162584" cy="162584"/>
          </a:xfrm>
          <a:prstGeom prst="ellipse">
            <a:avLst/>
          </a:prstGeom>
          <a:solidFill>
            <a:srgbClr val="B4B4B4"/>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35" name="Oval 34">
            <a:extLst>
              <a:ext uri="{FF2B5EF4-FFF2-40B4-BE49-F238E27FC236}">
                <a16:creationId xmlns:a16="http://schemas.microsoft.com/office/drawing/2014/main" id="{AF4CDA17-E100-4685-866E-11408DC53C67}"/>
              </a:ext>
            </a:extLst>
          </p:cNvPr>
          <p:cNvSpPr/>
          <p:nvPr/>
        </p:nvSpPr>
        <p:spPr>
          <a:xfrm>
            <a:off x="8575873" y="2834796"/>
            <a:ext cx="162584" cy="162584"/>
          </a:xfrm>
          <a:prstGeom prst="ellipse">
            <a:avLst/>
          </a:prstGeom>
          <a:solidFill>
            <a:srgbClr val="B4B4B4"/>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36" name="Oval 35">
            <a:extLst>
              <a:ext uri="{FF2B5EF4-FFF2-40B4-BE49-F238E27FC236}">
                <a16:creationId xmlns:a16="http://schemas.microsoft.com/office/drawing/2014/main" id="{72F0C43A-DC08-405D-90DE-2C8474B131CC}"/>
              </a:ext>
            </a:extLst>
          </p:cNvPr>
          <p:cNvSpPr/>
          <p:nvPr/>
        </p:nvSpPr>
        <p:spPr>
          <a:xfrm>
            <a:off x="932684" y="2747736"/>
            <a:ext cx="162584" cy="162584"/>
          </a:xfrm>
          <a:prstGeom prst="ellipse">
            <a:avLst/>
          </a:prstGeom>
          <a:solidFill>
            <a:srgbClr val="B4B4B4"/>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37" name="Rectangle 14">
            <a:extLst>
              <a:ext uri="{FF2B5EF4-FFF2-40B4-BE49-F238E27FC236}">
                <a16:creationId xmlns:a16="http://schemas.microsoft.com/office/drawing/2014/main" id="{9B7EED6E-DEB3-4E4B-B6B6-2965712F6A2F}"/>
              </a:ext>
            </a:extLst>
          </p:cNvPr>
          <p:cNvSpPr/>
          <p:nvPr/>
        </p:nvSpPr>
        <p:spPr>
          <a:xfrm>
            <a:off x="932684" y="2040349"/>
            <a:ext cx="2743200" cy="4572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all" spc="200" normalizeH="0" baseline="0" noProof="0">
                <a:ln>
                  <a:noFill/>
                </a:ln>
                <a:solidFill>
                  <a:schemeClr val="accent3"/>
                </a:solidFill>
                <a:effectLst/>
                <a:uLnTx/>
                <a:uFillTx/>
                <a:ea typeface="Open Sans" panose="020B0606030504020204" pitchFamily="34" charset="0"/>
                <a:cs typeface="Open Sans" panose="020B0606030504020204" pitchFamily="34" charset="0"/>
              </a:rPr>
              <a:t>Splitting dataset</a:t>
            </a:r>
          </a:p>
        </p:txBody>
      </p:sp>
      <p:sp>
        <p:nvSpPr>
          <p:cNvPr id="38" name="Rectangle 9">
            <a:extLst>
              <a:ext uri="{FF2B5EF4-FFF2-40B4-BE49-F238E27FC236}">
                <a16:creationId xmlns:a16="http://schemas.microsoft.com/office/drawing/2014/main" id="{5B26D93E-D679-174D-B24F-CB1C0DFB7CBC}"/>
              </a:ext>
            </a:extLst>
          </p:cNvPr>
          <p:cNvSpPr/>
          <p:nvPr/>
        </p:nvSpPr>
        <p:spPr>
          <a:xfrm>
            <a:off x="1095268" y="3371850"/>
            <a:ext cx="3541455" cy="994503"/>
          </a:xfrm>
          <a:prstGeom prst="rect">
            <a:avLst/>
          </a:prstGeom>
        </p:spPr>
        <p:txBody>
          <a:bodyPr wrap="square" lIns="91440" tIns="45720" rIns="91440" bIns="45720" anchor="t">
            <a:spAutoFit/>
          </a:bodyPr>
          <a:lstStyle/>
          <a:p>
            <a:pPr marR="0" lvl="0" algn="l" defTabSz="914400" rtl="0" eaLnBrk="1" fontAlgn="auto" latinLnBrk="0" hangingPunct="1">
              <a:spcBef>
                <a:spcPts val="0"/>
              </a:spcBef>
              <a:spcAft>
                <a:spcPts val="0"/>
              </a:spcAft>
              <a:buClrTx/>
              <a:buSzTx/>
              <a:tabLst/>
              <a:defRPr/>
            </a:pPr>
            <a:r>
              <a:rPr kumimoji="0" lang="en-US" altLang="zh-CN" sz="1600" b="1" i="0" u="none" strike="noStrike" kern="1200" cap="none" spc="0" normalizeH="0" baseline="0" noProof="0">
                <a:ln>
                  <a:noFill/>
                </a:ln>
                <a:solidFill>
                  <a:schemeClr val="accent2"/>
                </a:solidFill>
                <a:effectLst/>
                <a:uLnTx/>
                <a:uFillTx/>
                <a:ea typeface="Open Sans"/>
                <a:cs typeface="Open Sans"/>
              </a:rPr>
              <a:t>METHOD</a:t>
            </a:r>
            <a:endParaRPr kumimoji="0" lang="en-US" sz="1600" b="1" i="0" u="none" strike="noStrike" kern="1200" cap="none" spc="0" normalizeH="0" baseline="0" noProof="0">
              <a:ln>
                <a:noFill/>
              </a:ln>
              <a:solidFill>
                <a:schemeClr val="accent2"/>
              </a:solidFill>
              <a:effectLst/>
              <a:uLnTx/>
              <a:uFillTx/>
              <a:ea typeface="Open Sans"/>
              <a:cs typeface="Open Sans"/>
            </a:endParaRPr>
          </a:p>
          <a:p>
            <a:pPr>
              <a:defRPr/>
            </a:pPr>
            <a:r>
              <a:rPr kumimoji="0" lang="en-US" sz="1400" b="0" i="0" u="none" strike="noStrike" kern="1200" cap="none" spc="0" normalizeH="0" baseline="0" noProof="0">
                <a:ln>
                  <a:noFill/>
                </a:ln>
                <a:solidFill>
                  <a:srgbClr val="000000"/>
                </a:solidFill>
                <a:effectLst/>
                <a:uLnTx/>
                <a:uFillTx/>
                <a:ea typeface="Open Sans"/>
                <a:cs typeface="Open Sans"/>
              </a:rPr>
              <a:t>Use </a:t>
            </a:r>
            <a:r>
              <a:rPr lang="en-US" sz="1400">
                <a:solidFill>
                  <a:srgbClr val="000000"/>
                </a:solidFill>
                <a:ea typeface="Open Sans"/>
                <a:cs typeface="Open Sans"/>
              </a:rPr>
              <a:t>80% as training set and 20% as test set here</a:t>
            </a:r>
            <a:endParaRPr lang="en-US" sz="1400">
              <a:solidFill>
                <a:srgbClr val="000000"/>
              </a:solidFill>
              <a:ea typeface="Open Sans" panose="020B0606030504020204" pitchFamily="34" charset="0"/>
              <a:cs typeface="Open Sans" panose="020B0606030504020204" pitchFamily="34" charset="0"/>
            </a:endParaRPr>
          </a:p>
          <a:p>
            <a:pPr marR="0" lvl="0" algn="l" defTabSz="914400" rtl="0" eaLnBrk="1" fontAlgn="auto" latinLnBrk="0" hangingPunct="1">
              <a:lnSpc>
                <a:spcPct val="110000"/>
              </a:lnSpc>
              <a:spcBef>
                <a:spcPts val="0"/>
              </a:spcBef>
              <a:spcAft>
                <a:spcPts val="0"/>
              </a:spcAft>
              <a:buClrTx/>
              <a:buSzTx/>
              <a:tabLst/>
              <a:defRPr/>
            </a:pPr>
            <a:endParaRPr kumimoji="0" lang="en-US" sz="1400" b="0"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p:txBody>
      </p:sp>
      <p:sp>
        <p:nvSpPr>
          <p:cNvPr id="39" name="Rectangle 15">
            <a:extLst>
              <a:ext uri="{FF2B5EF4-FFF2-40B4-BE49-F238E27FC236}">
                <a16:creationId xmlns:a16="http://schemas.microsoft.com/office/drawing/2014/main" id="{617C6C0A-6756-6F4C-BEC7-5CF0CA5821C0}"/>
              </a:ext>
            </a:extLst>
          </p:cNvPr>
          <p:cNvSpPr/>
          <p:nvPr/>
        </p:nvSpPr>
        <p:spPr>
          <a:xfrm>
            <a:off x="4636723" y="2033175"/>
            <a:ext cx="3271334" cy="4572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b="1" cap="all" spc="200">
                <a:solidFill>
                  <a:schemeClr val="accent3"/>
                </a:solidFill>
                <a:ea typeface="Open Sans"/>
                <a:cs typeface="Open Sans"/>
              </a:rPr>
              <a:t>Variables</a:t>
            </a:r>
            <a:r>
              <a:rPr lang="en-US" b="1" cap="all" spc="200">
                <a:solidFill>
                  <a:schemeClr val="accent3"/>
                </a:solidFill>
                <a:ea typeface="Open Sans"/>
                <a:cs typeface="Open Sans"/>
              </a:rPr>
              <a:t> and </a:t>
            </a:r>
            <a:r>
              <a:rPr lang="en-US" altLang="zh-CN" b="1" cap="all" spc="200">
                <a:solidFill>
                  <a:schemeClr val="accent3"/>
                </a:solidFill>
                <a:ea typeface="Open Sans"/>
                <a:cs typeface="Open Sans"/>
              </a:rPr>
              <a:t>TARGET</a:t>
            </a:r>
            <a:endParaRPr lang="en-US" b="1" cap="all" spc="200">
              <a:solidFill>
                <a:schemeClr val="accent3"/>
              </a:solidFill>
              <a:ea typeface="Open Sans"/>
              <a:cs typeface="Open Sans"/>
            </a:endParaRPr>
          </a:p>
        </p:txBody>
      </p:sp>
      <p:sp>
        <p:nvSpPr>
          <p:cNvPr id="40" name="Rectangle 12">
            <a:extLst>
              <a:ext uri="{FF2B5EF4-FFF2-40B4-BE49-F238E27FC236}">
                <a16:creationId xmlns:a16="http://schemas.microsoft.com/office/drawing/2014/main" id="{C92B6DB9-4D86-9641-9836-9DFEDEA532C6}"/>
              </a:ext>
            </a:extLst>
          </p:cNvPr>
          <p:cNvSpPr/>
          <p:nvPr/>
        </p:nvSpPr>
        <p:spPr>
          <a:xfrm>
            <a:off x="4738736" y="3308336"/>
            <a:ext cx="3914583" cy="1815882"/>
          </a:xfrm>
          <a:prstGeom prst="rect">
            <a:avLst/>
          </a:prstGeom>
        </p:spPr>
        <p:txBody>
          <a:bodyPr wrap="square" lIns="91440" tIns="45720" rIns="91440" bIns="45720" anchor="t">
            <a:spAutoFit/>
          </a:bodyPr>
          <a:lstStyle/>
          <a:p>
            <a:pPr fontAlgn="base"/>
            <a:r>
              <a:rPr lang="en-US" altLang="zh-CN" sz="1600" b="1">
                <a:solidFill>
                  <a:schemeClr val="accent2"/>
                </a:solidFill>
                <a:ea typeface="Open Sans"/>
                <a:cs typeface="Open Sans"/>
              </a:rPr>
              <a:t>VARIABLES</a:t>
            </a:r>
            <a:endParaRPr lang="en-US" sz="1600" b="1">
              <a:solidFill>
                <a:schemeClr val="accent2"/>
              </a:solidFill>
              <a:ea typeface="Open Sans"/>
              <a:cs typeface="Open Sans"/>
            </a:endParaRPr>
          </a:p>
          <a:p>
            <a:pPr marL="285750" indent="-285750" fontAlgn="base">
              <a:buFont typeface="Arial" panose="020B0604020202020204" pitchFamily="34" charset="0"/>
              <a:buChar char="•"/>
            </a:pPr>
            <a:r>
              <a:rPr lang="en-US" sz="1400">
                <a:solidFill>
                  <a:srgbClr val="000000"/>
                </a:solidFill>
                <a:ea typeface="Open Sans"/>
                <a:cs typeface="Open Sans"/>
              </a:rPr>
              <a:t>Proportion of different credit products (includes mortgage, credit card, auto loan, etc.)</a:t>
            </a:r>
          </a:p>
          <a:p>
            <a:pPr marL="285750" indent="-285750" fontAlgn="base">
              <a:spcAft>
                <a:spcPts val="1200"/>
              </a:spcAft>
              <a:buFont typeface="Arial" panose="020B0604020202020204" pitchFamily="34" charset="0"/>
              <a:buChar char="•"/>
            </a:pPr>
            <a:r>
              <a:rPr lang="en-US" sz="1400">
                <a:solidFill>
                  <a:srgbClr val="000000"/>
                </a:solidFill>
                <a:ea typeface="Open Sans"/>
                <a:cs typeface="Open Sans"/>
              </a:rPr>
              <a:t>TSX (open, high, low, close, value, and volume)</a:t>
            </a:r>
          </a:p>
          <a:p>
            <a:pPr fontAlgn="base"/>
            <a:r>
              <a:rPr lang="en-US" altLang="zh-CN" sz="1600" b="1">
                <a:solidFill>
                  <a:schemeClr val="accent2"/>
                </a:solidFill>
                <a:ea typeface="Open Sans"/>
                <a:cs typeface="Open Sans"/>
              </a:rPr>
              <a:t>TARGET</a:t>
            </a:r>
            <a:endParaRPr lang="en-US" sz="1600" b="1">
              <a:solidFill>
                <a:schemeClr val="accent2"/>
              </a:solidFill>
              <a:ea typeface="Open Sans"/>
              <a:cs typeface="Open Sans"/>
            </a:endParaRPr>
          </a:p>
          <a:p>
            <a:pPr marL="285750" indent="-285750" fontAlgn="base">
              <a:buFont typeface="Arial" panose="020B0604020202020204" pitchFamily="34" charset="0"/>
              <a:buChar char="•"/>
            </a:pPr>
            <a:r>
              <a:rPr lang="en-US" sz="1400">
                <a:ea typeface="Open Sans"/>
                <a:cs typeface="Open Sans"/>
              </a:rPr>
              <a:t>House price index </a:t>
            </a:r>
            <a:endParaRPr lang="en-US" sz="1400">
              <a:ea typeface="Open Sans" panose="020B0606030504020204" pitchFamily="34" charset="0"/>
              <a:cs typeface="Open Sans" panose="020B0606030504020204" pitchFamily="34" charset="0"/>
            </a:endParaRPr>
          </a:p>
          <a:p>
            <a:pPr marL="285750" indent="-285750" fontAlgn="base">
              <a:buFont typeface="Arial" panose="020B0604020202020204" pitchFamily="34" charset="0"/>
              <a:buChar char="•"/>
            </a:pPr>
            <a:r>
              <a:rPr lang="en-US" sz="1400">
                <a:ea typeface="Open Sans"/>
                <a:cs typeface="Open Sans"/>
              </a:rPr>
              <a:t>Growth rate of house price index</a:t>
            </a:r>
          </a:p>
        </p:txBody>
      </p:sp>
      <p:sp>
        <p:nvSpPr>
          <p:cNvPr id="42" name="Rectangle 26">
            <a:extLst>
              <a:ext uri="{FF2B5EF4-FFF2-40B4-BE49-F238E27FC236}">
                <a16:creationId xmlns:a16="http://schemas.microsoft.com/office/drawing/2014/main" id="{0AD98EDF-16E5-D44C-B17E-12263C34F71E}"/>
              </a:ext>
            </a:extLst>
          </p:cNvPr>
          <p:cNvSpPr/>
          <p:nvPr/>
        </p:nvSpPr>
        <p:spPr>
          <a:xfrm>
            <a:off x="8385474" y="2037091"/>
            <a:ext cx="2743200" cy="457200"/>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all" spc="200" normalizeH="0" baseline="0" noProof="0">
                <a:ln>
                  <a:noFill/>
                </a:ln>
                <a:solidFill>
                  <a:schemeClr val="accent3"/>
                </a:solidFill>
                <a:effectLst/>
                <a:uLnTx/>
                <a:uFillTx/>
                <a:ea typeface="Open Sans" panose="020B0606030504020204" pitchFamily="34" charset="0"/>
                <a:cs typeface="Open Sans" panose="020B0606030504020204" pitchFamily="34" charset="0"/>
              </a:rPr>
              <a:t>Model selection</a:t>
            </a:r>
          </a:p>
        </p:txBody>
      </p:sp>
      <p:sp>
        <p:nvSpPr>
          <p:cNvPr id="45" name="Arc 42">
            <a:extLst>
              <a:ext uri="{FF2B5EF4-FFF2-40B4-BE49-F238E27FC236}">
                <a16:creationId xmlns:a16="http://schemas.microsoft.com/office/drawing/2014/main" id="{B36A5DE5-8983-D64F-A57D-FB2D63264B31}"/>
              </a:ext>
            </a:extLst>
          </p:cNvPr>
          <p:cNvSpPr/>
          <p:nvPr/>
        </p:nvSpPr>
        <p:spPr bwMode="gray">
          <a:xfrm>
            <a:off x="3599949" y="1788725"/>
            <a:ext cx="4927424" cy="1868192"/>
          </a:xfrm>
          <a:prstGeom prst="arc">
            <a:avLst>
              <a:gd name="adj1" fmla="val 11400237"/>
              <a:gd name="adj2" fmla="val 21235583"/>
            </a:avLst>
          </a:prstGeom>
          <a:ln w="381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endParaRPr lang="en-US">
              <a:solidFill>
                <a:srgbClr val="000000"/>
              </a:solidFill>
            </a:endParaRPr>
          </a:p>
        </p:txBody>
      </p:sp>
      <p:sp>
        <p:nvSpPr>
          <p:cNvPr id="43" name="Rectangle 13">
            <a:extLst>
              <a:ext uri="{FF2B5EF4-FFF2-40B4-BE49-F238E27FC236}">
                <a16:creationId xmlns:a16="http://schemas.microsoft.com/office/drawing/2014/main" id="{EAB1B13B-D8FE-0B45-9BC7-718B7E1B180A}"/>
              </a:ext>
            </a:extLst>
          </p:cNvPr>
          <p:cNvSpPr/>
          <p:nvPr/>
        </p:nvSpPr>
        <p:spPr>
          <a:xfrm>
            <a:off x="8785446" y="3333666"/>
            <a:ext cx="2747742" cy="2958117"/>
          </a:xfrm>
          <a:prstGeom prst="rect">
            <a:avLst/>
          </a:prstGeom>
        </p:spPr>
        <p:txBody>
          <a:bodyPr wrap="square" lIns="91440" tIns="45720" rIns="91440" bIns="45720" anchor="t">
            <a:spAutoFit/>
          </a:bodyPr>
          <a:lstStyle/>
          <a:p>
            <a:pPr marR="0" lvl="0" algn="l" defTabSz="914400" rtl="0" eaLnBrk="1" fontAlgn="auto" latinLnBrk="0" hangingPunct="1">
              <a:lnSpc>
                <a:spcPct val="110000"/>
              </a:lnSpc>
              <a:spcBef>
                <a:spcPts val="0"/>
              </a:spcBef>
              <a:spcAft>
                <a:spcPts val="0"/>
              </a:spcAft>
              <a:buClrTx/>
              <a:buSzTx/>
              <a:tabLst/>
              <a:defRPr/>
            </a:pPr>
            <a:r>
              <a:rPr kumimoji="0" lang="en-US" altLang="zh-CN" sz="1600" b="1" i="0" u="none" strike="noStrike" kern="1200" cap="none" spc="0" normalizeH="0" baseline="0" noProof="0">
                <a:ln>
                  <a:noFill/>
                </a:ln>
                <a:solidFill>
                  <a:schemeClr val="accent2"/>
                </a:solidFill>
                <a:effectLst/>
                <a:uLnTx/>
                <a:uFillTx/>
                <a:ea typeface="Open Sans"/>
                <a:cs typeface="Open Sans"/>
              </a:rPr>
              <a:t>BEST</a:t>
            </a:r>
            <a:r>
              <a:rPr kumimoji="0" lang="zh-CN" altLang="en-US" sz="1600" b="1" i="0" u="none" strike="noStrike" kern="1200" cap="none" spc="0" normalizeH="0" baseline="0" noProof="0">
                <a:ln>
                  <a:noFill/>
                </a:ln>
                <a:solidFill>
                  <a:schemeClr val="accent2"/>
                </a:solidFill>
                <a:effectLst/>
                <a:uLnTx/>
                <a:uFillTx/>
                <a:ea typeface="Open Sans" panose="020B0606030504020204" pitchFamily="34" charset="0"/>
                <a:cs typeface="Open Sans"/>
              </a:rPr>
              <a:t> </a:t>
            </a:r>
            <a:r>
              <a:rPr kumimoji="0" lang="en-US" altLang="zh-CN" sz="1600" b="1" i="0" u="none" strike="noStrike" kern="1200" cap="none" spc="0" normalizeH="0" baseline="0" noProof="0">
                <a:ln>
                  <a:noFill/>
                </a:ln>
                <a:solidFill>
                  <a:schemeClr val="accent2"/>
                </a:solidFill>
                <a:effectLst/>
                <a:uLnTx/>
                <a:uFillTx/>
                <a:ea typeface="Open Sans"/>
                <a:cs typeface="Open Sans"/>
              </a:rPr>
              <a:t>MODEL</a:t>
            </a:r>
            <a:endParaRPr lang="en-US" sz="1600" b="1" i="0" u="none" strike="noStrike" kern="1200" cap="none" spc="0" normalizeH="0" baseline="0" noProof="0">
              <a:ln>
                <a:noFill/>
              </a:ln>
              <a:solidFill>
                <a:schemeClr val="accent2"/>
              </a:solidFill>
              <a:effectLst/>
              <a:uLnTx/>
              <a:uFillTx/>
              <a:ea typeface="Open Sans"/>
              <a:cs typeface="Open Sans"/>
            </a:endParaRPr>
          </a:p>
          <a:p>
            <a:pPr>
              <a:lnSpc>
                <a:spcPct val="110000"/>
              </a:lnSpc>
              <a:defRPr/>
            </a:pPr>
            <a:r>
              <a:rPr kumimoji="0" lang="en-US" sz="1400" b="1" i="0" u="none" strike="noStrike" kern="1200" cap="none" spc="0" normalizeH="0" baseline="0" noProof="0">
                <a:ln>
                  <a:noFill/>
                </a:ln>
                <a:solidFill>
                  <a:srgbClr val="000000"/>
                </a:solidFill>
                <a:effectLst/>
                <a:uLnTx/>
                <a:uFillTx/>
                <a:ea typeface="Open Sans"/>
                <a:cs typeface="Open Sans"/>
              </a:rPr>
              <a:t>Gradient Boosting Decision Tree</a:t>
            </a:r>
            <a:r>
              <a:rPr kumimoji="0" lang="en-US" sz="1400" i="0" u="none" strike="noStrike" kern="1200" cap="none" spc="0" normalizeH="0" baseline="0" noProof="0">
                <a:ln>
                  <a:noFill/>
                </a:ln>
                <a:solidFill>
                  <a:srgbClr val="000000"/>
                </a:solidFill>
                <a:effectLst/>
                <a:uLnTx/>
                <a:uFillTx/>
                <a:ea typeface="Open Sans"/>
                <a:cs typeface="Open Sans"/>
              </a:rPr>
              <a:t> </a:t>
            </a:r>
            <a:r>
              <a:rPr lang="en-US" altLang="zh-CN" sz="1400">
                <a:solidFill>
                  <a:srgbClr val="000000"/>
                </a:solidFill>
                <a:ea typeface="Open Sans"/>
                <a:cs typeface="Open Sans"/>
              </a:rPr>
              <a:t>–</a:t>
            </a:r>
            <a:r>
              <a:rPr lang="zh-CN" altLang="en-US" sz="1400">
                <a:solidFill>
                  <a:srgbClr val="000000"/>
                </a:solidFill>
                <a:ea typeface="Open Sans"/>
                <a:cs typeface="Open Sans"/>
              </a:rPr>
              <a:t> </a:t>
            </a:r>
            <a:r>
              <a:rPr lang="en-US" altLang="zh-CN" sz="1400">
                <a:solidFill>
                  <a:srgbClr val="000000"/>
                </a:solidFill>
                <a:ea typeface="Open Sans"/>
                <a:cs typeface="Open Sans"/>
              </a:rPr>
              <a:t>errors</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are</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the</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lowest,</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MSE</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are</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0.509</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and</a:t>
            </a:r>
            <a:r>
              <a:rPr lang="zh-CN" altLang="en-US" sz="1400">
                <a:solidFill>
                  <a:srgbClr val="000000"/>
                </a:solidFill>
                <a:cs typeface="Open Sans"/>
              </a:rPr>
              <a:t> </a:t>
            </a:r>
            <a:r>
              <a:rPr lang="en-US" altLang="zh-CN" sz="1400">
                <a:solidFill>
                  <a:srgbClr val="000000"/>
                </a:solidFill>
                <a:ea typeface="Open Sans"/>
                <a:cs typeface="Open Sans"/>
              </a:rPr>
              <a:t>2.495e-06</a:t>
            </a:r>
            <a:endParaRPr lang="en-CA" altLang="zh-CN" sz="1400">
              <a:solidFill>
                <a:srgbClr val="000000"/>
              </a:solidFill>
              <a:ea typeface="Open Sans"/>
              <a:cs typeface="Open Sans"/>
            </a:endParaRPr>
          </a:p>
          <a:p>
            <a:pPr marR="0" lvl="0" algn="l" defTabSz="914400" rtl="0" eaLnBrk="1" fontAlgn="auto" latinLnBrk="0" hangingPunct="1">
              <a:lnSpc>
                <a:spcPct val="110000"/>
              </a:lnSpc>
              <a:spcBef>
                <a:spcPts val="0"/>
              </a:spcBef>
              <a:spcAft>
                <a:spcPts val="0"/>
              </a:spcAft>
              <a:buClrTx/>
              <a:buSzTx/>
              <a:tabLst/>
              <a:defRPr/>
            </a:pPr>
            <a:endParaRPr lang="en-CA" altLang="zh-CN" sz="1400">
              <a:solidFill>
                <a:srgbClr val="000000"/>
              </a:solidFill>
              <a:ea typeface="Open Sans" panose="020B0606030504020204" pitchFamily="34" charset="0"/>
              <a:cs typeface="Open Sans" panose="020B0606030504020204" pitchFamily="34" charset="0"/>
            </a:endParaRPr>
          </a:p>
          <a:p>
            <a:pPr marR="0" lvl="0" algn="l" defTabSz="914400" rtl="0" eaLnBrk="1" fontAlgn="auto" latinLnBrk="0" hangingPunct="1">
              <a:lnSpc>
                <a:spcPct val="110000"/>
              </a:lnSpc>
              <a:spcBef>
                <a:spcPts val="0"/>
              </a:spcBef>
              <a:spcAft>
                <a:spcPts val="0"/>
              </a:spcAft>
              <a:buClrTx/>
              <a:buSzTx/>
              <a:tabLst/>
              <a:defRPr/>
            </a:pPr>
            <a:r>
              <a:rPr lang="en-US" altLang="zh-CN" sz="1400">
                <a:solidFill>
                  <a:srgbClr val="000000"/>
                </a:solidFill>
                <a:ea typeface="Open Sans"/>
                <a:cs typeface="Open Sans"/>
              </a:rPr>
              <a:t>Advantages</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of</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GBDT:</a:t>
            </a:r>
          </a:p>
          <a:p>
            <a:pPr marL="285750" lvl="0" indent="-285750">
              <a:lnSpc>
                <a:spcPct val="110000"/>
              </a:lnSpc>
              <a:buFont typeface="Arial" panose="020B0604020202020204" pitchFamily="34" charset="0"/>
              <a:buChar char="•"/>
              <a:defRPr/>
            </a:pPr>
            <a:r>
              <a:rPr lang="en-US" altLang="zh-CN" sz="1400">
                <a:solidFill>
                  <a:srgbClr val="000000"/>
                </a:solidFill>
                <a:ea typeface="Open Sans"/>
                <a:cs typeface="Open Sans"/>
              </a:rPr>
              <a:t>Effectively prevent overfitting</a:t>
            </a:r>
          </a:p>
          <a:p>
            <a:pPr marL="285750" lvl="0" indent="-285750">
              <a:lnSpc>
                <a:spcPct val="110000"/>
              </a:lnSpc>
              <a:buFont typeface="Arial" panose="020B0604020202020204" pitchFamily="34" charset="0"/>
              <a:buChar char="•"/>
              <a:defRPr/>
            </a:pPr>
            <a:r>
              <a:rPr lang="en-US" altLang="zh-CN" sz="1400">
                <a:solidFill>
                  <a:srgbClr val="000000"/>
                </a:solidFill>
                <a:ea typeface="Open Sans"/>
                <a:cs typeface="Open Sans"/>
              </a:rPr>
              <a:t>Flexibility to handle various types of data, including continuous and discrete values</a:t>
            </a:r>
          </a:p>
          <a:p>
            <a:pPr marL="285750" lvl="0" indent="-285750">
              <a:lnSpc>
                <a:spcPct val="110000"/>
              </a:lnSpc>
              <a:buFont typeface="Arial" panose="020B0604020202020204" pitchFamily="34" charset="0"/>
              <a:buChar char="•"/>
              <a:defRPr/>
            </a:pPr>
            <a:r>
              <a:rPr lang="en-US" altLang="zh-CN" sz="1400">
                <a:solidFill>
                  <a:srgbClr val="000000"/>
                </a:solidFill>
                <a:ea typeface="Open Sans"/>
                <a:cs typeface="Open Sans"/>
              </a:rPr>
              <a:t>Use loss function, very robust to outliers</a:t>
            </a:r>
          </a:p>
        </p:txBody>
      </p:sp>
      <p:sp>
        <p:nvSpPr>
          <p:cNvPr id="26" name="Text Placeholder 2">
            <a:extLst>
              <a:ext uri="{FF2B5EF4-FFF2-40B4-BE49-F238E27FC236}">
                <a16:creationId xmlns:a16="http://schemas.microsoft.com/office/drawing/2014/main" id="{CA7CA36C-E2B7-4243-8F47-FFEA638E4E81}"/>
              </a:ext>
            </a:extLst>
          </p:cNvPr>
          <p:cNvSpPr>
            <a:spLocks noGrp="1"/>
          </p:cNvSpPr>
          <p:nvPr>
            <p:ph type="body" sz="quarter" idx="14"/>
          </p:nvPr>
        </p:nvSpPr>
        <p:spPr>
          <a:xfrm>
            <a:off x="656545" y="1223524"/>
            <a:ext cx="10362880" cy="475488"/>
          </a:xfrm>
        </p:spPr>
        <p:txBody>
          <a:bodyPr/>
          <a:lstStyle/>
          <a:p>
            <a:r>
              <a:rPr lang="en-US" altLang="zh-CN" sz="1600">
                <a:latin typeface="+mj-lt"/>
                <a:ea typeface="Open Sans" panose="020B0606030504020204" pitchFamily="34" charset="0"/>
                <a:cs typeface="Open Sans" panose="020B0606030504020204" pitchFamily="34" charset="0"/>
              </a:rPr>
              <a:t>REGRESSION</a:t>
            </a:r>
            <a:r>
              <a:rPr lang="zh-CN" altLang="en-US" sz="1600">
                <a:latin typeface="+mj-lt"/>
                <a:ea typeface="Open Sans" panose="020B0606030504020204" pitchFamily="34" charset="0"/>
                <a:cs typeface="Open Sans" panose="020B0606030504020204" pitchFamily="34" charset="0"/>
              </a:rPr>
              <a:t> </a:t>
            </a:r>
            <a:r>
              <a:rPr lang="en-US" altLang="zh-CN" sz="1600">
                <a:latin typeface="+mj-lt"/>
                <a:ea typeface="Open Sans" panose="020B0606030504020204" pitchFamily="34" charset="0"/>
                <a:cs typeface="Open Sans" panose="020B0606030504020204" pitchFamily="34" charset="0"/>
              </a:rPr>
              <a:t>MODEL</a:t>
            </a:r>
            <a:endParaRPr lang="en-US" sz="1600">
              <a:latin typeface="+mj-lt"/>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0658EB64-407B-DB47-BFC8-5E678DD3A1B3}"/>
              </a:ext>
            </a:extLst>
          </p:cNvPr>
          <p:cNvSpPr txBox="1"/>
          <p:nvPr/>
        </p:nvSpPr>
        <p:spPr>
          <a:xfrm>
            <a:off x="521019" y="532180"/>
            <a:ext cx="1848583" cy="707886"/>
          </a:xfrm>
          <a:prstGeom prst="rect">
            <a:avLst/>
          </a:prstGeom>
          <a:noFill/>
        </p:spPr>
        <p:txBody>
          <a:bodyPr wrap="none" lIns="91440" tIns="45720" rIns="91440" bIns="45720" rtlCol="0" anchor="t">
            <a:spAutoFit/>
          </a:bodyPr>
          <a:lstStyle/>
          <a:p>
            <a:r>
              <a:rPr lang="en-US" altLang="zh-CN" sz="4000" b="1">
                <a:solidFill>
                  <a:schemeClr val="accent1"/>
                </a:solidFill>
                <a:latin typeface="+mj-lt"/>
                <a:ea typeface="等线"/>
              </a:rPr>
              <a:t>MODEL</a:t>
            </a:r>
            <a:r>
              <a:rPr lang="zh-CN" altLang="en-US" sz="4000" b="1">
                <a:solidFill>
                  <a:schemeClr val="accent1"/>
                </a:solidFill>
                <a:latin typeface="+mj-lt"/>
                <a:ea typeface="等线"/>
              </a:rPr>
              <a:t> </a:t>
            </a:r>
            <a:endParaRPr lang="en-US" sz="4000" b="1">
              <a:solidFill>
                <a:schemeClr val="accent1"/>
              </a:solidFill>
              <a:latin typeface="+mj-lt"/>
              <a:ea typeface="等线"/>
            </a:endParaRPr>
          </a:p>
        </p:txBody>
      </p:sp>
    </p:spTree>
    <p:extLst>
      <p:ext uri="{BB962C8B-B14F-4D97-AF65-F5344CB8AC3E}">
        <p14:creationId xmlns:p14="http://schemas.microsoft.com/office/powerpoint/2010/main" val="3914500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gray">
          <a:xfrm>
            <a:off x="762835" y="2154709"/>
            <a:ext cx="3903413" cy="2563708"/>
          </a:xfrm>
          <a:prstGeom prst="rect">
            <a:avLst/>
          </a:prstGeom>
          <a:solidFill>
            <a:schemeClr val="bg1"/>
          </a:solidFill>
          <a:ln w="9525">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365760" rIns="88900" bIns="88900" rtlCol="0" anchor="t"/>
          <a:lstStyle/>
          <a:p>
            <a:pPr marL="114300" lvl="1" indent="-114300">
              <a:spcBef>
                <a:spcPts val="600"/>
              </a:spcBef>
              <a:buSzPct val="100000"/>
              <a:buFont typeface="Arial"/>
              <a:buChar char="•"/>
              <a:defRPr/>
            </a:pPr>
            <a:endParaRPr lang="en-US" sz="1000">
              <a:solidFill>
                <a:schemeClr val="tx1"/>
              </a:solidFill>
            </a:endParaRPr>
          </a:p>
        </p:txBody>
      </p:sp>
      <p:pic>
        <p:nvPicPr>
          <p:cNvPr id="50" name="Picture 2">
            <a:extLst>
              <a:ext uri="{FF2B5EF4-FFF2-40B4-BE49-F238E27FC236}">
                <a16:creationId xmlns:a16="http://schemas.microsoft.com/office/drawing/2014/main" id="{79B2871D-287C-C24F-8E72-3B167BD44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557" y="2209907"/>
            <a:ext cx="3414568" cy="24737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77" name="Rectangle 76"/>
          <p:cNvSpPr/>
          <p:nvPr/>
        </p:nvSpPr>
        <p:spPr bwMode="gray">
          <a:xfrm>
            <a:off x="774012" y="1828805"/>
            <a:ext cx="3903413" cy="378014"/>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CA" altLang="zh-CN" sz="1600">
                <a:ea typeface="Open Sans" panose="020B0606030504020204" pitchFamily="34" charset="0"/>
                <a:cs typeface="Open Sans" panose="020B0606030504020204" pitchFamily="34" charset="0"/>
              </a:rPr>
              <a:t>Predict the house price index</a:t>
            </a:r>
          </a:p>
        </p:txBody>
      </p:sp>
      <p:sp>
        <p:nvSpPr>
          <p:cNvPr id="78" name="Rectangle 77"/>
          <p:cNvSpPr/>
          <p:nvPr/>
        </p:nvSpPr>
        <p:spPr bwMode="gray">
          <a:xfrm>
            <a:off x="7053218" y="2206819"/>
            <a:ext cx="3881058" cy="2511598"/>
          </a:xfrm>
          <a:prstGeom prst="rect">
            <a:avLst/>
          </a:prstGeom>
          <a:solidFill>
            <a:schemeClr val="bg1"/>
          </a:solidFill>
          <a:ln w="9525">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lstStyle/>
          <a:p>
            <a:pPr marL="114300" lvl="1" indent="-114300">
              <a:spcBef>
                <a:spcPts val="600"/>
              </a:spcBef>
              <a:buSzPct val="100000"/>
              <a:buFont typeface="Arial"/>
              <a:buChar char="•"/>
              <a:defRPr/>
            </a:pPr>
            <a:endParaRPr lang="en-US" sz="1000">
              <a:solidFill>
                <a:schemeClr val="tx1"/>
              </a:solidFill>
            </a:endParaRPr>
          </a:p>
        </p:txBody>
      </p:sp>
      <p:sp>
        <p:nvSpPr>
          <p:cNvPr id="79" name="Rectangle 78"/>
          <p:cNvSpPr/>
          <p:nvPr/>
        </p:nvSpPr>
        <p:spPr bwMode="gray">
          <a:xfrm>
            <a:off x="7053218" y="1828805"/>
            <a:ext cx="3903413" cy="378014"/>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CA" altLang="zh-CN" sz="1600">
                <a:ea typeface="Open Sans" panose="020B0606030504020204" pitchFamily="34" charset="0"/>
                <a:cs typeface="Open Sans" panose="020B0606030504020204" pitchFamily="34" charset="0"/>
              </a:rPr>
              <a:t>Predict the growth rate of house price index</a:t>
            </a:r>
          </a:p>
        </p:txBody>
      </p:sp>
      <p:pic>
        <p:nvPicPr>
          <p:cNvPr id="51" name="Picture 4">
            <a:extLst>
              <a:ext uri="{FF2B5EF4-FFF2-40B4-BE49-F238E27FC236}">
                <a16:creationId xmlns:a16="http://schemas.microsoft.com/office/drawing/2014/main" id="{232E8D83-BC6D-5840-B15A-B66EC6216B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6902" y="2284917"/>
            <a:ext cx="3314822" cy="2433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a:extLst>
              <a:ext uri="{FF2B5EF4-FFF2-40B4-BE49-F238E27FC236}">
                <a16:creationId xmlns:a16="http://schemas.microsoft.com/office/drawing/2014/main" id="{823FB0F6-3A9C-A247-8936-439E7B7BB904}"/>
              </a:ext>
            </a:extLst>
          </p:cNvPr>
          <p:cNvSpPr>
            <a:spLocks noGrp="1"/>
          </p:cNvSpPr>
          <p:nvPr>
            <p:ph type="body" sz="quarter" idx="14"/>
          </p:nvPr>
        </p:nvSpPr>
        <p:spPr>
          <a:xfrm>
            <a:off x="616106" y="1255078"/>
            <a:ext cx="10362880" cy="475488"/>
          </a:xfrm>
        </p:spPr>
        <p:txBody>
          <a:bodyPr/>
          <a:lstStyle/>
          <a:p>
            <a:r>
              <a:rPr lang="en-US" altLang="zh-CN" sz="1600">
                <a:latin typeface="+mj-lt"/>
                <a:ea typeface="Open Sans" panose="020B0606030504020204" pitchFamily="34" charset="0"/>
                <a:cs typeface="Open Sans" panose="020B0606030504020204" pitchFamily="34" charset="0"/>
              </a:rPr>
              <a:t>REGRESSION</a:t>
            </a:r>
            <a:r>
              <a:rPr lang="zh-CN" altLang="en-US" sz="1600">
                <a:latin typeface="+mj-lt"/>
                <a:ea typeface="Open Sans" panose="020B0606030504020204" pitchFamily="34" charset="0"/>
                <a:cs typeface="Open Sans" panose="020B0606030504020204" pitchFamily="34" charset="0"/>
              </a:rPr>
              <a:t> </a:t>
            </a:r>
            <a:r>
              <a:rPr lang="en-US" altLang="zh-CN" sz="1600">
                <a:latin typeface="+mj-lt"/>
                <a:ea typeface="Open Sans" panose="020B0606030504020204" pitchFamily="34" charset="0"/>
                <a:cs typeface="Open Sans" panose="020B0606030504020204" pitchFamily="34" charset="0"/>
              </a:rPr>
              <a:t>MODEL</a:t>
            </a:r>
            <a:endParaRPr lang="en-US" sz="1600">
              <a:latin typeface="+mj-lt"/>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DE79490E-3B50-D84A-B54A-1CAAB94D12DD}"/>
              </a:ext>
            </a:extLst>
          </p:cNvPr>
          <p:cNvSpPr txBox="1"/>
          <p:nvPr/>
        </p:nvSpPr>
        <p:spPr>
          <a:xfrm>
            <a:off x="521019" y="532180"/>
            <a:ext cx="5335628" cy="707886"/>
          </a:xfrm>
          <a:prstGeom prst="rect">
            <a:avLst/>
          </a:prstGeom>
          <a:noFill/>
        </p:spPr>
        <p:txBody>
          <a:bodyPr wrap="none" rtlCol="0">
            <a:spAutoFit/>
          </a:bodyPr>
          <a:lstStyle/>
          <a:p>
            <a:r>
              <a:rPr lang="en-US" altLang="zh-CN" sz="4000" b="1">
                <a:solidFill>
                  <a:schemeClr val="accent1"/>
                </a:solidFill>
                <a:latin typeface="+mj-lt"/>
              </a:rPr>
              <a:t>EVALUATION</a:t>
            </a:r>
            <a:r>
              <a:rPr lang="zh-CN" altLang="en-US" sz="4000" b="1">
                <a:solidFill>
                  <a:schemeClr val="accent1"/>
                </a:solidFill>
                <a:latin typeface="+mj-lt"/>
              </a:rPr>
              <a:t> </a:t>
            </a:r>
            <a:r>
              <a:rPr lang="en-US" altLang="zh-CN" sz="4000" b="1">
                <a:solidFill>
                  <a:schemeClr val="accent1"/>
                </a:solidFill>
                <a:latin typeface="+mj-lt"/>
              </a:rPr>
              <a:t>OF</a:t>
            </a:r>
            <a:r>
              <a:rPr lang="zh-CN" altLang="en-US" sz="4000" b="1">
                <a:solidFill>
                  <a:schemeClr val="accent1"/>
                </a:solidFill>
                <a:latin typeface="+mj-lt"/>
              </a:rPr>
              <a:t> </a:t>
            </a:r>
            <a:r>
              <a:rPr lang="en-US" altLang="zh-CN" sz="4000" b="1">
                <a:solidFill>
                  <a:schemeClr val="accent1"/>
                </a:solidFill>
                <a:latin typeface="+mj-lt"/>
              </a:rPr>
              <a:t>RESULTS</a:t>
            </a:r>
            <a:endParaRPr lang="en-US" sz="4000" b="1">
              <a:solidFill>
                <a:schemeClr val="accent1"/>
              </a:solidFill>
              <a:latin typeface="+mj-lt"/>
            </a:endParaRPr>
          </a:p>
        </p:txBody>
      </p:sp>
      <p:graphicFrame>
        <p:nvGraphicFramePr>
          <p:cNvPr id="9" name="Table 9">
            <a:extLst>
              <a:ext uri="{FF2B5EF4-FFF2-40B4-BE49-F238E27FC236}">
                <a16:creationId xmlns:a16="http://schemas.microsoft.com/office/drawing/2014/main" id="{E5330F77-FDE0-D148-B40A-38FB8266D7BB}"/>
              </a:ext>
            </a:extLst>
          </p:cNvPr>
          <p:cNvGraphicFramePr>
            <a:graphicFrameLocks noGrp="1"/>
          </p:cNvGraphicFramePr>
          <p:nvPr>
            <p:extLst>
              <p:ext uri="{D42A27DB-BD31-4B8C-83A1-F6EECF244321}">
                <p14:modId xmlns:p14="http://schemas.microsoft.com/office/powerpoint/2010/main" val="1400041353"/>
              </p:ext>
            </p:extLst>
          </p:nvPr>
        </p:nvGraphicFramePr>
        <p:xfrm>
          <a:off x="738372" y="5068186"/>
          <a:ext cx="3953955" cy="1402080"/>
        </p:xfrm>
        <a:graphic>
          <a:graphicData uri="http://schemas.openxmlformats.org/drawingml/2006/table">
            <a:tbl>
              <a:tblPr firstRow="1" bandRow="1">
                <a:tableStyleId>{8799B23B-EC83-4686-B30A-512413B5E67A}</a:tableStyleId>
              </a:tblPr>
              <a:tblGrid>
                <a:gridCol w="3154325">
                  <a:extLst>
                    <a:ext uri="{9D8B030D-6E8A-4147-A177-3AD203B41FA5}">
                      <a16:colId xmlns:a16="http://schemas.microsoft.com/office/drawing/2014/main" val="4155894626"/>
                    </a:ext>
                  </a:extLst>
                </a:gridCol>
                <a:gridCol w="799630">
                  <a:extLst>
                    <a:ext uri="{9D8B030D-6E8A-4147-A177-3AD203B41FA5}">
                      <a16:colId xmlns:a16="http://schemas.microsoft.com/office/drawing/2014/main" val="1071453731"/>
                    </a:ext>
                  </a:extLst>
                </a:gridCol>
              </a:tblGrid>
              <a:tr h="231931">
                <a:tc>
                  <a:txBody>
                    <a:bodyPr/>
                    <a:lstStyle/>
                    <a:p>
                      <a:r>
                        <a:rPr lang="en-US" altLang="zh-CN" sz="1200">
                          <a:solidFill>
                            <a:srgbClr val="0062AC"/>
                          </a:solidFill>
                        </a:rPr>
                        <a:t>Model</a:t>
                      </a:r>
                      <a:endParaRPr lang="en-US" sz="1200">
                        <a:solidFill>
                          <a:srgbClr val="0062AC"/>
                        </a:solidFill>
                      </a:endParaRPr>
                    </a:p>
                  </a:txBody>
                  <a:tcPr/>
                </a:tc>
                <a:tc>
                  <a:txBody>
                    <a:bodyPr/>
                    <a:lstStyle/>
                    <a:p>
                      <a:r>
                        <a:rPr lang="en-US" altLang="zh-CN" sz="1200">
                          <a:solidFill>
                            <a:srgbClr val="0062AC"/>
                          </a:solidFill>
                        </a:rPr>
                        <a:t>MSE</a:t>
                      </a:r>
                      <a:endParaRPr lang="en-US" sz="1200">
                        <a:solidFill>
                          <a:srgbClr val="0062AC"/>
                        </a:solidFill>
                      </a:endParaRPr>
                    </a:p>
                  </a:txBody>
                  <a:tcPr/>
                </a:tc>
                <a:extLst>
                  <a:ext uri="{0D108BD9-81ED-4DB2-BD59-A6C34878D82A}">
                    <a16:rowId xmlns:a16="http://schemas.microsoft.com/office/drawing/2014/main" val="1096445654"/>
                  </a:ext>
                </a:extLst>
              </a:tr>
              <a:tr h="230622">
                <a:tc>
                  <a:txBody>
                    <a:bodyPr/>
                    <a:lstStyle/>
                    <a:p>
                      <a:r>
                        <a:rPr lang="en-US" altLang="zh-CN" sz="1200"/>
                        <a:t>XGBoost</a:t>
                      </a:r>
                      <a:endParaRPr lang="en-US" sz="1200" err="1"/>
                    </a:p>
                  </a:txBody>
                  <a:tcPr/>
                </a:tc>
                <a:tc>
                  <a:txBody>
                    <a:bodyPr/>
                    <a:lstStyle/>
                    <a:p>
                      <a:r>
                        <a:rPr lang="en-US" altLang="zh-CN" sz="1200"/>
                        <a:t>1.244</a:t>
                      </a:r>
                      <a:endParaRPr lang="en-US" sz="1200"/>
                    </a:p>
                  </a:txBody>
                  <a:tcPr/>
                </a:tc>
                <a:extLst>
                  <a:ext uri="{0D108BD9-81ED-4DB2-BD59-A6C34878D82A}">
                    <a16:rowId xmlns:a16="http://schemas.microsoft.com/office/drawing/2014/main" val="3951921527"/>
                  </a:ext>
                </a:extLst>
              </a:tr>
              <a:tr h="230622">
                <a:tc>
                  <a:txBody>
                    <a:bodyPr/>
                    <a:lstStyle/>
                    <a:p>
                      <a:r>
                        <a:rPr lang="en-US" altLang="zh-CN" sz="1200"/>
                        <a:t>KNeighbors</a:t>
                      </a:r>
                      <a:endParaRPr lang="en-US" sz="1200" err="1"/>
                    </a:p>
                  </a:txBody>
                  <a:tcPr/>
                </a:tc>
                <a:tc>
                  <a:txBody>
                    <a:bodyPr/>
                    <a:lstStyle/>
                    <a:p>
                      <a:r>
                        <a:rPr lang="en-US" altLang="zh-CN" sz="1200"/>
                        <a:t>1.138</a:t>
                      </a:r>
                      <a:endParaRPr lang="en-US" sz="1200"/>
                    </a:p>
                  </a:txBody>
                  <a:tcPr/>
                </a:tc>
                <a:extLst>
                  <a:ext uri="{0D108BD9-81ED-4DB2-BD59-A6C34878D82A}">
                    <a16:rowId xmlns:a16="http://schemas.microsoft.com/office/drawing/2014/main" val="1307634772"/>
                  </a:ext>
                </a:extLst>
              </a:tr>
              <a:tr h="230622">
                <a:tc>
                  <a:txBody>
                    <a:bodyPr/>
                    <a:lstStyle/>
                    <a:p>
                      <a:r>
                        <a:rPr lang="en-US" altLang="zh-CN" sz="1200"/>
                        <a:t>Decision</a:t>
                      </a:r>
                      <a:r>
                        <a:rPr lang="zh-CN" altLang="en-US" sz="1200"/>
                        <a:t> </a:t>
                      </a:r>
                      <a:r>
                        <a:rPr lang="en-US" altLang="zh-CN" sz="1200"/>
                        <a:t>Tree</a:t>
                      </a:r>
                      <a:endParaRPr lang="en-US" sz="1200"/>
                    </a:p>
                  </a:txBody>
                  <a:tcPr/>
                </a:tc>
                <a:tc>
                  <a:txBody>
                    <a:bodyPr/>
                    <a:lstStyle/>
                    <a:p>
                      <a:r>
                        <a:rPr lang="en-US" altLang="zh-CN" sz="1200"/>
                        <a:t>0.898</a:t>
                      </a:r>
                      <a:endParaRPr lang="en-US" sz="1200"/>
                    </a:p>
                  </a:txBody>
                  <a:tcPr/>
                </a:tc>
                <a:extLst>
                  <a:ext uri="{0D108BD9-81ED-4DB2-BD59-A6C34878D82A}">
                    <a16:rowId xmlns:a16="http://schemas.microsoft.com/office/drawing/2014/main" val="1659705326"/>
                  </a:ext>
                </a:extLst>
              </a:tr>
              <a:tr h="230622">
                <a:tc>
                  <a:txBody>
                    <a:bodyPr/>
                    <a:lstStyle/>
                    <a:p>
                      <a:r>
                        <a:rPr lang="en-US" altLang="zh-CN" sz="1400" b="1"/>
                        <a:t>Gradient</a:t>
                      </a:r>
                      <a:r>
                        <a:rPr lang="zh-CN" altLang="en-US" sz="1400" b="1"/>
                        <a:t> </a:t>
                      </a:r>
                      <a:r>
                        <a:rPr lang="en-US" altLang="zh-CN" sz="1400" b="1"/>
                        <a:t>Boosting</a:t>
                      </a:r>
                      <a:r>
                        <a:rPr lang="zh-CN" altLang="en-US" sz="1400" b="1"/>
                        <a:t> </a:t>
                      </a:r>
                      <a:r>
                        <a:rPr lang="en-US" altLang="zh-CN" sz="1400" b="1"/>
                        <a:t>Decision</a:t>
                      </a:r>
                      <a:r>
                        <a:rPr lang="zh-CN" altLang="en-US" sz="1400" b="1"/>
                        <a:t> </a:t>
                      </a:r>
                      <a:r>
                        <a:rPr lang="en-US" altLang="zh-CN" sz="1400" b="1"/>
                        <a:t>Tree</a:t>
                      </a:r>
                      <a:endParaRPr lang="en-US" sz="1400" b="1"/>
                    </a:p>
                  </a:txBody>
                  <a:tcPr/>
                </a:tc>
                <a:tc>
                  <a:txBody>
                    <a:bodyPr/>
                    <a:lstStyle/>
                    <a:p>
                      <a:r>
                        <a:rPr lang="en-US" altLang="zh-CN" sz="1400" b="1"/>
                        <a:t>0.509</a:t>
                      </a:r>
                      <a:endParaRPr lang="en-US" sz="1400" b="1"/>
                    </a:p>
                  </a:txBody>
                  <a:tcPr/>
                </a:tc>
                <a:extLst>
                  <a:ext uri="{0D108BD9-81ED-4DB2-BD59-A6C34878D82A}">
                    <a16:rowId xmlns:a16="http://schemas.microsoft.com/office/drawing/2014/main" val="3788754038"/>
                  </a:ext>
                </a:extLst>
              </a:tr>
            </a:tbl>
          </a:graphicData>
        </a:graphic>
      </p:graphicFrame>
      <p:graphicFrame>
        <p:nvGraphicFramePr>
          <p:cNvPr id="25" name="Table 9">
            <a:extLst>
              <a:ext uri="{FF2B5EF4-FFF2-40B4-BE49-F238E27FC236}">
                <a16:creationId xmlns:a16="http://schemas.microsoft.com/office/drawing/2014/main" id="{F75CBE76-069C-484C-A36A-0873FC97B00C}"/>
              </a:ext>
            </a:extLst>
          </p:cNvPr>
          <p:cNvGraphicFramePr>
            <a:graphicFrameLocks noGrp="1"/>
          </p:cNvGraphicFramePr>
          <p:nvPr>
            <p:extLst>
              <p:ext uri="{D42A27DB-BD31-4B8C-83A1-F6EECF244321}">
                <p14:modId xmlns:p14="http://schemas.microsoft.com/office/powerpoint/2010/main" val="360073426"/>
              </p:ext>
            </p:extLst>
          </p:nvPr>
        </p:nvGraphicFramePr>
        <p:xfrm>
          <a:off x="7075574" y="5065909"/>
          <a:ext cx="3881058" cy="1402080"/>
        </p:xfrm>
        <a:graphic>
          <a:graphicData uri="http://schemas.openxmlformats.org/drawingml/2006/table">
            <a:tbl>
              <a:tblPr firstRow="1" bandRow="1">
                <a:tableStyleId>{8799B23B-EC83-4686-B30A-512413B5E67A}</a:tableStyleId>
              </a:tblPr>
              <a:tblGrid>
                <a:gridCol w="2826415">
                  <a:extLst>
                    <a:ext uri="{9D8B030D-6E8A-4147-A177-3AD203B41FA5}">
                      <a16:colId xmlns:a16="http://schemas.microsoft.com/office/drawing/2014/main" val="4155894626"/>
                    </a:ext>
                  </a:extLst>
                </a:gridCol>
                <a:gridCol w="1054643">
                  <a:extLst>
                    <a:ext uri="{9D8B030D-6E8A-4147-A177-3AD203B41FA5}">
                      <a16:colId xmlns:a16="http://schemas.microsoft.com/office/drawing/2014/main" val="1071453731"/>
                    </a:ext>
                  </a:extLst>
                </a:gridCol>
              </a:tblGrid>
              <a:tr h="251386">
                <a:tc>
                  <a:txBody>
                    <a:bodyPr/>
                    <a:lstStyle/>
                    <a:p>
                      <a:r>
                        <a:rPr lang="en-US" altLang="zh-CN" sz="1200">
                          <a:solidFill>
                            <a:srgbClr val="0062AC"/>
                          </a:solidFill>
                        </a:rPr>
                        <a:t>Model</a:t>
                      </a:r>
                      <a:endParaRPr lang="en-US" sz="1200">
                        <a:solidFill>
                          <a:srgbClr val="0062AC"/>
                        </a:solidFill>
                      </a:endParaRPr>
                    </a:p>
                  </a:txBody>
                  <a:tcPr/>
                </a:tc>
                <a:tc>
                  <a:txBody>
                    <a:bodyPr/>
                    <a:lstStyle/>
                    <a:p>
                      <a:r>
                        <a:rPr lang="en-US" altLang="zh-CN" sz="1200">
                          <a:solidFill>
                            <a:srgbClr val="0062AC"/>
                          </a:solidFill>
                        </a:rPr>
                        <a:t>MSE</a:t>
                      </a:r>
                      <a:endParaRPr lang="en-US" sz="1200">
                        <a:solidFill>
                          <a:srgbClr val="0062AC"/>
                        </a:solidFill>
                      </a:endParaRPr>
                    </a:p>
                  </a:txBody>
                  <a:tcPr/>
                </a:tc>
                <a:extLst>
                  <a:ext uri="{0D108BD9-81ED-4DB2-BD59-A6C34878D82A}">
                    <a16:rowId xmlns:a16="http://schemas.microsoft.com/office/drawing/2014/main" val="1096445654"/>
                  </a:ext>
                </a:extLst>
              </a:tr>
              <a:tr h="251386">
                <a:tc>
                  <a:txBody>
                    <a:bodyPr/>
                    <a:lstStyle/>
                    <a:p>
                      <a:r>
                        <a:rPr lang="en-US" altLang="zh-CN" sz="1200"/>
                        <a:t>KNeighbors</a:t>
                      </a:r>
                      <a:endParaRPr lang="en-US" sz="1200" err="1"/>
                    </a:p>
                  </a:txBody>
                  <a:tcPr/>
                </a:tc>
                <a:tc>
                  <a:txBody>
                    <a:bodyPr/>
                    <a:lstStyle/>
                    <a:p>
                      <a:r>
                        <a:rPr lang="en-US" altLang="zh-CN" sz="1200"/>
                        <a:t>9.323e-06</a:t>
                      </a:r>
                      <a:endParaRPr lang="en-US" sz="1200"/>
                    </a:p>
                  </a:txBody>
                  <a:tcPr/>
                </a:tc>
                <a:extLst>
                  <a:ext uri="{0D108BD9-81ED-4DB2-BD59-A6C34878D82A}">
                    <a16:rowId xmlns:a16="http://schemas.microsoft.com/office/drawing/2014/main" val="3951921527"/>
                  </a:ext>
                </a:extLst>
              </a:tr>
              <a:tr h="251386">
                <a:tc>
                  <a:txBody>
                    <a:bodyPr/>
                    <a:lstStyle/>
                    <a:p>
                      <a:r>
                        <a:rPr lang="en-US" altLang="zh-CN" sz="1200"/>
                        <a:t>XGBoost</a:t>
                      </a:r>
                      <a:endParaRPr lang="en-US" sz="1200" err="1"/>
                    </a:p>
                  </a:txBody>
                  <a:tcPr/>
                </a:tc>
                <a:tc>
                  <a:txBody>
                    <a:bodyPr/>
                    <a:lstStyle/>
                    <a:p>
                      <a:r>
                        <a:rPr lang="en-US" altLang="zh-CN" sz="1200"/>
                        <a:t>2.808e-06</a:t>
                      </a:r>
                      <a:endParaRPr lang="en-US" sz="1200"/>
                    </a:p>
                  </a:txBody>
                  <a:tcPr/>
                </a:tc>
                <a:extLst>
                  <a:ext uri="{0D108BD9-81ED-4DB2-BD59-A6C34878D82A}">
                    <a16:rowId xmlns:a16="http://schemas.microsoft.com/office/drawing/2014/main" val="1307634772"/>
                  </a:ext>
                </a:extLst>
              </a:tr>
              <a:tr h="251386">
                <a:tc>
                  <a:txBody>
                    <a:bodyPr/>
                    <a:lstStyle/>
                    <a:p>
                      <a:r>
                        <a:rPr lang="en-US" altLang="zh-CN" sz="1200"/>
                        <a:t>Decision</a:t>
                      </a:r>
                      <a:r>
                        <a:rPr lang="zh-CN" altLang="en-US" sz="1200"/>
                        <a:t> </a:t>
                      </a:r>
                      <a:r>
                        <a:rPr lang="en-US" altLang="zh-CN" sz="1200"/>
                        <a:t>Tree</a:t>
                      </a:r>
                      <a:endParaRPr lang="en-US" sz="1200"/>
                    </a:p>
                  </a:txBody>
                  <a:tcPr/>
                </a:tc>
                <a:tc>
                  <a:txBody>
                    <a:bodyPr/>
                    <a:lstStyle/>
                    <a:p>
                      <a:r>
                        <a:rPr lang="en-US" altLang="zh-CN" sz="1200"/>
                        <a:t>2.638e-06</a:t>
                      </a:r>
                      <a:endParaRPr lang="en-US" sz="1200"/>
                    </a:p>
                  </a:txBody>
                  <a:tcPr/>
                </a:tc>
                <a:extLst>
                  <a:ext uri="{0D108BD9-81ED-4DB2-BD59-A6C34878D82A}">
                    <a16:rowId xmlns:a16="http://schemas.microsoft.com/office/drawing/2014/main" val="1659705326"/>
                  </a:ext>
                </a:extLst>
              </a:tr>
              <a:tr h="251386">
                <a:tc>
                  <a:txBody>
                    <a:bodyPr/>
                    <a:lstStyle/>
                    <a:p>
                      <a:r>
                        <a:rPr lang="en-US" altLang="zh-CN" sz="1400" b="1"/>
                        <a:t>Gradient</a:t>
                      </a:r>
                      <a:r>
                        <a:rPr lang="zh-CN" altLang="en-US" sz="1400" b="1"/>
                        <a:t> </a:t>
                      </a:r>
                      <a:r>
                        <a:rPr lang="en-US" altLang="zh-CN" sz="1400" b="1"/>
                        <a:t>Boosting</a:t>
                      </a:r>
                      <a:r>
                        <a:rPr lang="zh-CN" altLang="en-US" sz="1400" b="1"/>
                        <a:t> </a:t>
                      </a:r>
                      <a:r>
                        <a:rPr lang="en-US" altLang="zh-CN" sz="1400" b="1"/>
                        <a:t>Decision</a:t>
                      </a:r>
                      <a:r>
                        <a:rPr lang="zh-CN" altLang="en-US" sz="1400" b="1"/>
                        <a:t> </a:t>
                      </a:r>
                      <a:r>
                        <a:rPr lang="en-US" altLang="zh-CN" sz="1400" b="1"/>
                        <a:t>Tree</a:t>
                      </a:r>
                      <a:endParaRPr lang="en-US" sz="1400" b="1"/>
                    </a:p>
                  </a:txBody>
                  <a:tcPr/>
                </a:tc>
                <a:tc>
                  <a:txBody>
                    <a:bodyPr/>
                    <a:lstStyle/>
                    <a:p>
                      <a:r>
                        <a:rPr lang="en-US" altLang="zh-CN" sz="1400" b="1"/>
                        <a:t>2.495e-06</a:t>
                      </a:r>
                      <a:endParaRPr lang="en-US" sz="1400" b="1"/>
                    </a:p>
                  </a:txBody>
                  <a:tcPr/>
                </a:tc>
                <a:extLst>
                  <a:ext uri="{0D108BD9-81ED-4DB2-BD59-A6C34878D82A}">
                    <a16:rowId xmlns:a16="http://schemas.microsoft.com/office/drawing/2014/main" val="3788754038"/>
                  </a:ext>
                </a:extLst>
              </a:tr>
            </a:tbl>
          </a:graphicData>
        </a:graphic>
      </p:graphicFrame>
      <p:cxnSp>
        <p:nvCxnSpPr>
          <p:cNvPr id="11" name="Straight Connector 10">
            <a:extLst>
              <a:ext uri="{FF2B5EF4-FFF2-40B4-BE49-F238E27FC236}">
                <a16:creationId xmlns:a16="http://schemas.microsoft.com/office/drawing/2014/main" id="{588E8D83-FDB6-054B-979E-52E035A0BD69}"/>
              </a:ext>
            </a:extLst>
          </p:cNvPr>
          <p:cNvCxnSpPr/>
          <p:nvPr/>
        </p:nvCxnSpPr>
        <p:spPr>
          <a:xfrm>
            <a:off x="6097148" y="1627944"/>
            <a:ext cx="0" cy="5008804"/>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082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4144A4-0BB1-4130-AAD3-EA5915B704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764144A4-0BB1-4130-AAD3-EA5915B704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3B127DC-BACE-42FC-8191-C078DA40A8A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pic>
        <p:nvPicPr>
          <p:cNvPr id="30" name="Picture 29" descr="molecular strand.eps">
            <a:extLst>
              <a:ext uri="{FF2B5EF4-FFF2-40B4-BE49-F238E27FC236}">
                <a16:creationId xmlns:a16="http://schemas.microsoft.com/office/drawing/2014/main" id="{F14CF867-BA5E-4209-BE90-A4F87DB95F7F}"/>
              </a:ext>
            </a:extLst>
          </p:cNvPr>
          <p:cNvPicPr>
            <a:picLocks noChangeAspect="1"/>
          </p:cNvPicPr>
          <p:nvPr/>
        </p:nvPicPr>
        <p:blipFill rotWithShape="1">
          <a:blip r:embed="rId7">
            <a:extLst>
              <a:ext uri="{28A0092B-C50C-407E-A947-70E740481C1C}">
                <a14:useLocalDpi xmlns:a14="http://schemas.microsoft.com/office/drawing/2010/main" val="0"/>
              </a:ext>
            </a:extLst>
          </a:blip>
          <a:srcRect l="24342" r="24342"/>
          <a:stretch/>
        </p:blipFill>
        <p:spPr>
          <a:xfrm>
            <a:off x="0" y="2500807"/>
            <a:ext cx="12192000" cy="545769"/>
          </a:xfrm>
          <a:prstGeom prst="rect">
            <a:avLst/>
          </a:prstGeom>
        </p:spPr>
      </p:pic>
      <p:cxnSp>
        <p:nvCxnSpPr>
          <p:cNvPr id="31" name="Straight Connector 30">
            <a:extLst>
              <a:ext uri="{FF2B5EF4-FFF2-40B4-BE49-F238E27FC236}">
                <a16:creationId xmlns:a16="http://schemas.microsoft.com/office/drawing/2014/main" id="{633A1794-E4D5-452C-9854-D2BE42965D28}"/>
              </a:ext>
            </a:extLst>
          </p:cNvPr>
          <p:cNvCxnSpPr>
            <a:cxnSpLocks/>
          </p:cNvCxnSpPr>
          <p:nvPr/>
        </p:nvCxnSpPr>
        <p:spPr>
          <a:xfrm>
            <a:off x="1010755" y="2916311"/>
            <a:ext cx="0" cy="1258398"/>
          </a:xfrm>
          <a:prstGeom prst="line">
            <a:avLst/>
          </a:prstGeom>
          <a:noFill/>
          <a:ln w="6350" cap="flat" cmpd="sng" algn="ctr">
            <a:solidFill>
              <a:srgbClr val="B4B4B4"/>
            </a:solidFill>
            <a:prstDash val="solid"/>
            <a:miter lim="800000"/>
          </a:ln>
          <a:effectLst/>
        </p:spPr>
      </p:cxnSp>
      <p:cxnSp>
        <p:nvCxnSpPr>
          <p:cNvPr id="32" name="Straight Connector 31">
            <a:extLst>
              <a:ext uri="{FF2B5EF4-FFF2-40B4-BE49-F238E27FC236}">
                <a16:creationId xmlns:a16="http://schemas.microsoft.com/office/drawing/2014/main" id="{CB0F9717-1EDE-4E73-8379-B9EB9ABA9D4C}"/>
              </a:ext>
            </a:extLst>
          </p:cNvPr>
          <p:cNvCxnSpPr>
            <a:cxnSpLocks/>
          </p:cNvCxnSpPr>
          <p:nvPr/>
        </p:nvCxnSpPr>
        <p:spPr>
          <a:xfrm>
            <a:off x="4636723" y="2708576"/>
            <a:ext cx="0" cy="2563413"/>
          </a:xfrm>
          <a:prstGeom prst="line">
            <a:avLst/>
          </a:prstGeom>
          <a:noFill/>
          <a:ln w="6350" cap="flat" cmpd="sng" algn="ctr">
            <a:solidFill>
              <a:srgbClr val="B4B4B4"/>
            </a:solidFill>
            <a:prstDash val="solid"/>
            <a:miter lim="800000"/>
          </a:ln>
          <a:effectLst/>
        </p:spPr>
      </p:cxnSp>
      <p:cxnSp>
        <p:nvCxnSpPr>
          <p:cNvPr id="33" name="Straight Connector 32">
            <a:extLst>
              <a:ext uri="{FF2B5EF4-FFF2-40B4-BE49-F238E27FC236}">
                <a16:creationId xmlns:a16="http://schemas.microsoft.com/office/drawing/2014/main" id="{AD691667-8CCA-4FB2-AB96-EF71D9F5FA22}"/>
              </a:ext>
            </a:extLst>
          </p:cNvPr>
          <p:cNvCxnSpPr>
            <a:cxnSpLocks/>
          </p:cNvCxnSpPr>
          <p:nvPr/>
        </p:nvCxnSpPr>
        <p:spPr>
          <a:xfrm>
            <a:off x="8653320" y="2925309"/>
            <a:ext cx="3845" cy="2579379"/>
          </a:xfrm>
          <a:prstGeom prst="line">
            <a:avLst/>
          </a:prstGeom>
          <a:noFill/>
          <a:ln w="6350" cap="flat" cmpd="sng" algn="ctr">
            <a:solidFill>
              <a:srgbClr val="B4B4B4"/>
            </a:solidFill>
            <a:prstDash val="solid"/>
            <a:miter lim="800000"/>
          </a:ln>
          <a:effectLst/>
        </p:spPr>
      </p:cxnSp>
      <p:sp>
        <p:nvSpPr>
          <p:cNvPr id="34" name="Oval 33">
            <a:extLst>
              <a:ext uri="{FF2B5EF4-FFF2-40B4-BE49-F238E27FC236}">
                <a16:creationId xmlns:a16="http://schemas.microsoft.com/office/drawing/2014/main" id="{F7B5DB85-1B32-444C-AD56-CFFE81B7F7B9}"/>
              </a:ext>
            </a:extLst>
          </p:cNvPr>
          <p:cNvSpPr/>
          <p:nvPr/>
        </p:nvSpPr>
        <p:spPr>
          <a:xfrm>
            <a:off x="4558216" y="2607426"/>
            <a:ext cx="162584" cy="162584"/>
          </a:xfrm>
          <a:prstGeom prst="ellipse">
            <a:avLst/>
          </a:prstGeom>
          <a:solidFill>
            <a:srgbClr val="B4B4B4"/>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35" name="Oval 34">
            <a:extLst>
              <a:ext uri="{FF2B5EF4-FFF2-40B4-BE49-F238E27FC236}">
                <a16:creationId xmlns:a16="http://schemas.microsoft.com/office/drawing/2014/main" id="{AF4CDA17-E100-4685-866E-11408DC53C67}"/>
              </a:ext>
            </a:extLst>
          </p:cNvPr>
          <p:cNvSpPr/>
          <p:nvPr/>
        </p:nvSpPr>
        <p:spPr>
          <a:xfrm>
            <a:off x="8575873" y="2834796"/>
            <a:ext cx="162584" cy="162584"/>
          </a:xfrm>
          <a:prstGeom prst="ellipse">
            <a:avLst/>
          </a:prstGeom>
          <a:solidFill>
            <a:srgbClr val="B4B4B4"/>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36" name="Oval 35">
            <a:extLst>
              <a:ext uri="{FF2B5EF4-FFF2-40B4-BE49-F238E27FC236}">
                <a16:creationId xmlns:a16="http://schemas.microsoft.com/office/drawing/2014/main" id="{72F0C43A-DC08-405D-90DE-2C8474B131CC}"/>
              </a:ext>
            </a:extLst>
          </p:cNvPr>
          <p:cNvSpPr/>
          <p:nvPr/>
        </p:nvSpPr>
        <p:spPr>
          <a:xfrm>
            <a:off x="932684" y="2747736"/>
            <a:ext cx="162584" cy="162584"/>
          </a:xfrm>
          <a:prstGeom prst="ellipse">
            <a:avLst/>
          </a:prstGeom>
          <a:solidFill>
            <a:srgbClr val="B4B4B4"/>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37" name="Rectangle 14">
            <a:extLst>
              <a:ext uri="{FF2B5EF4-FFF2-40B4-BE49-F238E27FC236}">
                <a16:creationId xmlns:a16="http://schemas.microsoft.com/office/drawing/2014/main" id="{9B7EED6E-DEB3-4E4B-B6B6-2965712F6A2F}"/>
              </a:ext>
            </a:extLst>
          </p:cNvPr>
          <p:cNvSpPr/>
          <p:nvPr/>
        </p:nvSpPr>
        <p:spPr>
          <a:xfrm>
            <a:off x="856749" y="2073706"/>
            <a:ext cx="2743200" cy="4572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all" spc="200" normalizeH="0" baseline="0" noProof="0">
                <a:ln>
                  <a:noFill/>
                </a:ln>
                <a:solidFill>
                  <a:schemeClr val="accent3"/>
                </a:solidFill>
                <a:effectLst/>
                <a:uLnTx/>
                <a:uFillTx/>
                <a:ea typeface="Open Sans"/>
                <a:cs typeface="Open Sans"/>
              </a:rPr>
              <a:t>Splitting dataset</a:t>
            </a:r>
          </a:p>
        </p:txBody>
      </p:sp>
      <p:sp>
        <p:nvSpPr>
          <p:cNvPr id="38" name="Rectangle 9">
            <a:extLst>
              <a:ext uri="{FF2B5EF4-FFF2-40B4-BE49-F238E27FC236}">
                <a16:creationId xmlns:a16="http://schemas.microsoft.com/office/drawing/2014/main" id="{5B26D93E-D679-174D-B24F-CB1C0DFB7CBC}"/>
              </a:ext>
            </a:extLst>
          </p:cNvPr>
          <p:cNvSpPr/>
          <p:nvPr/>
        </p:nvSpPr>
        <p:spPr>
          <a:xfrm>
            <a:off x="1095268" y="3371850"/>
            <a:ext cx="3541455" cy="994503"/>
          </a:xfrm>
          <a:prstGeom prst="rect">
            <a:avLst/>
          </a:prstGeom>
        </p:spPr>
        <p:txBody>
          <a:bodyPr wrap="square" lIns="91440" tIns="45720" rIns="91440" bIns="45720" anchor="t">
            <a:spAutoFit/>
          </a:bodyPr>
          <a:lstStyle/>
          <a:p>
            <a:pPr marR="0" lvl="0" algn="l" defTabSz="914400" rtl="0" eaLnBrk="1" fontAlgn="auto" latinLnBrk="0" hangingPunct="1">
              <a:spcBef>
                <a:spcPts val="0"/>
              </a:spcBef>
              <a:spcAft>
                <a:spcPts val="0"/>
              </a:spcAft>
              <a:buClrTx/>
              <a:buSzTx/>
              <a:tabLst/>
              <a:defRPr/>
            </a:pPr>
            <a:r>
              <a:rPr kumimoji="0" lang="en-US" altLang="zh-CN" sz="1600" b="1" i="0" u="none" strike="noStrike" kern="1200" cap="none" spc="0" normalizeH="0" baseline="0" noProof="0">
                <a:ln>
                  <a:noFill/>
                </a:ln>
                <a:solidFill>
                  <a:schemeClr val="accent2"/>
                </a:solidFill>
                <a:effectLst/>
                <a:uLnTx/>
                <a:uFillTx/>
                <a:ea typeface="Open Sans"/>
                <a:cs typeface="Open Sans"/>
              </a:rPr>
              <a:t>METHOD</a:t>
            </a:r>
            <a:endParaRPr kumimoji="0" lang="en-US" sz="1600" b="1" i="0" u="none" strike="noStrike" kern="1200" cap="none" spc="0" normalizeH="0" baseline="0" noProof="0">
              <a:ln>
                <a:noFill/>
              </a:ln>
              <a:solidFill>
                <a:schemeClr val="accent2"/>
              </a:solidFill>
              <a:effectLst/>
              <a:uLnTx/>
              <a:uFillTx/>
              <a:ea typeface="Open Sans"/>
              <a:cs typeface="Open Sans"/>
            </a:endParaRPr>
          </a:p>
          <a:p>
            <a:pPr>
              <a:defRPr/>
            </a:pPr>
            <a:r>
              <a:rPr kumimoji="0" lang="en-US" sz="1400" b="0" i="0" u="none" strike="noStrike" kern="1200" cap="none" spc="0" normalizeH="0" baseline="0" noProof="0">
                <a:ln>
                  <a:noFill/>
                </a:ln>
                <a:solidFill>
                  <a:srgbClr val="000000"/>
                </a:solidFill>
                <a:effectLst/>
                <a:uLnTx/>
                <a:uFillTx/>
                <a:ea typeface="Open Sans"/>
                <a:cs typeface="Open Sans"/>
              </a:rPr>
              <a:t>Use </a:t>
            </a:r>
            <a:r>
              <a:rPr lang="en-US" sz="1400">
                <a:solidFill>
                  <a:srgbClr val="000000"/>
                </a:solidFill>
                <a:ea typeface="Open Sans"/>
                <a:cs typeface="Open Sans"/>
              </a:rPr>
              <a:t>80% as training set and 20% as test set here </a:t>
            </a:r>
            <a:endParaRPr lang="en-US" sz="1400">
              <a:solidFill>
                <a:srgbClr val="000000"/>
              </a:solidFill>
              <a:ea typeface="Open Sans" panose="020B0606030504020204" pitchFamily="34" charset="0"/>
              <a:cs typeface="Open Sans" panose="020B0606030504020204" pitchFamily="34" charset="0"/>
            </a:endParaRPr>
          </a:p>
          <a:p>
            <a:pPr marR="0" lvl="0" algn="l" defTabSz="914400" rtl="0" eaLnBrk="1" fontAlgn="auto" latinLnBrk="0" hangingPunct="1">
              <a:lnSpc>
                <a:spcPct val="110000"/>
              </a:lnSpc>
              <a:spcBef>
                <a:spcPts val="0"/>
              </a:spcBef>
              <a:spcAft>
                <a:spcPts val="0"/>
              </a:spcAft>
              <a:buClrTx/>
              <a:buSzTx/>
              <a:tabLst/>
              <a:defRPr/>
            </a:pPr>
            <a:endParaRPr kumimoji="0" lang="en-US" sz="1400" b="0"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p:txBody>
      </p:sp>
      <p:sp>
        <p:nvSpPr>
          <p:cNvPr id="39" name="Rectangle 15">
            <a:extLst>
              <a:ext uri="{FF2B5EF4-FFF2-40B4-BE49-F238E27FC236}">
                <a16:creationId xmlns:a16="http://schemas.microsoft.com/office/drawing/2014/main" id="{617C6C0A-6756-6F4C-BEC7-5CF0CA5821C0}"/>
              </a:ext>
            </a:extLst>
          </p:cNvPr>
          <p:cNvSpPr/>
          <p:nvPr/>
        </p:nvSpPr>
        <p:spPr>
          <a:xfrm>
            <a:off x="4585711" y="2057679"/>
            <a:ext cx="3271334" cy="4572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b="1" cap="all" spc="200">
                <a:solidFill>
                  <a:schemeClr val="accent3"/>
                </a:solidFill>
                <a:ea typeface="Open Sans"/>
                <a:cs typeface="Open Sans"/>
              </a:rPr>
              <a:t>Variables</a:t>
            </a:r>
            <a:r>
              <a:rPr kumimoji="0" lang="en-US" b="1" i="0" u="none" strike="noStrike" kern="1200" cap="all" spc="200" normalizeH="0" baseline="0" noProof="0">
                <a:ln>
                  <a:noFill/>
                </a:ln>
                <a:solidFill>
                  <a:schemeClr val="accent3"/>
                </a:solidFill>
                <a:effectLst/>
                <a:uLnTx/>
                <a:uFillTx/>
                <a:ea typeface="Open Sans"/>
                <a:cs typeface="Open Sans"/>
              </a:rPr>
              <a:t> and </a:t>
            </a:r>
            <a:r>
              <a:rPr lang="en-US" altLang="zh-CN" b="1" cap="all" spc="200">
                <a:solidFill>
                  <a:schemeClr val="accent3"/>
                </a:solidFill>
                <a:ea typeface="Open Sans"/>
                <a:cs typeface="Open Sans"/>
              </a:rPr>
              <a:t>TARGET</a:t>
            </a:r>
            <a:endParaRPr kumimoji="0" lang="en-US" b="1" i="0" u="none" strike="noStrike" kern="1200" cap="all" spc="200" normalizeH="0" baseline="0" noProof="0">
              <a:ln>
                <a:noFill/>
              </a:ln>
              <a:solidFill>
                <a:schemeClr val="accent3"/>
              </a:solidFill>
              <a:effectLst/>
              <a:uLnTx/>
              <a:uFillTx/>
              <a:ea typeface="Open Sans"/>
              <a:cs typeface="Open Sans"/>
            </a:endParaRPr>
          </a:p>
        </p:txBody>
      </p:sp>
      <p:sp>
        <p:nvSpPr>
          <p:cNvPr id="40" name="Rectangle 12">
            <a:extLst>
              <a:ext uri="{FF2B5EF4-FFF2-40B4-BE49-F238E27FC236}">
                <a16:creationId xmlns:a16="http://schemas.microsoft.com/office/drawing/2014/main" id="{C92B6DB9-4D86-9641-9836-9DFEDEA532C6}"/>
              </a:ext>
            </a:extLst>
          </p:cNvPr>
          <p:cNvSpPr/>
          <p:nvPr/>
        </p:nvSpPr>
        <p:spPr>
          <a:xfrm>
            <a:off x="4738736" y="3308336"/>
            <a:ext cx="3914583" cy="1600438"/>
          </a:xfrm>
          <a:prstGeom prst="rect">
            <a:avLst/>
          </a:prstGeom>
        </p:spPr>
        <p:txBody>
          <a:bodyPr wrap="square" lIns="91440" tIns="45720" rIns="91440" bIns="45720" anchor="t">
            <a:spAutoFit/>
          </a:bodyPr>
          <a:lstStyle/>
          <a:p>
            <a:pPr fontAlgn="base"/>
            <a:r>
              <a:rPr lang="en-US" altLang="zh-CN" sz="1600" b="1">
                <a:solidFill>
                  <a:schemeClr val="accent2"/>
                </a:solidFill>
                <a:ea typeface="Open Sans"/>
                <a:cs typeface="Open Sans"/>
              </a:rPr>
              <a:t>VARIABLES</a:t>
            </a:r>
            <a:endParaRPr lang="en-US" sz="1600" b="1">
              <a:solidFill>
                <a:schemeClr val="accent2"/>
              </a:solidFill>
              <a:ea typeface="Open Sans"/>
              <a:cs typeface="Open Sans"/>
            </a:endParaRPr>
          </a:p>
          <a:p>
            <a:pPr marL="285750" indent="-285750" fontAlgn="base">
              <a:buFont typeface="Arial" panose="020B0604020202020204" pitchFamily="34" charset="0"/>
              <a:buChar char="•"/>
            </a:pPr>
            <a:r>
              <a:rPr lang="en-US" sz="1400">
                <a:solidFill>
                  <a:srgbClr val="000000"/>
                </a:solidFill>
                <a:ea typeface="Open Sans"/>
                <a:cs typeface="Open Sans"/>
              </a:rPr>
              <a:t>Proportion of different credit products (includes mortgage, credit card, auto loan, etc.)</a:t>
            </a:r>
          </a:p>
          <a:p>
            <a:pPr marL="285750" indent="-285750" fontAlgn="base">
              <a:spcAft>
                <a:spcPts val="1200"/>
              </a:spcAft>
              <a:buFont typeface="Arial" panose="020B0604020202020204" pitchFamily="34" charset="0"/>
              <a:buChar char="•"/>
            </a:pPr>
            <a:r>
              <a:rPr lang="en-US" sz="1400">
                <a:solidFill>
                  <a:srgbClr val="000000"/>
                </a:solidFill>
                <a:ea typeface="Open Sans"/>
                <a:cs typeface="Open Sans"/>
              </a:rPr>
              <a:t>TSX (open, high, low, close, value, and volume)</a:t>
            </a:r>
          </a:p>
          <a:p>
            <a:pPr fontAlgn="base"/>
            <a:r>
              <a:rPr lang="en-US" altLang="zh-CN" sz="1600" b="1">
                <a:solidFill>
                  <a:schemeClr val="accent2"/>
                </a:solidFill>
                <a:ea typeface="Open Sans"/>
                <a:cs typeface="Open Sans"/>
              </a:rPr>
              <a:t>TARGET</a:t>
            </a:r>
            <a:endParaRPr lang="en-US" sz="1600" b="1">
              <a:solidFill>
                <a:schemeClr val="accent2"/>
              </a:solidFill>
              <a:ea typeface="Open Sans"/>
              <a:cs typeface="Open Sans"/>
            </a:endParaRPr>
          </a:p>
          <a:p>
            <a:pPr marL="285750" indent="-285750" fontAlgn="base">
              <a:buFont typeface="Arial" panose="020B0604020202020204" pitchFamily="34" charset="0"/>
              <a:buChar char="•"/>
            </a:pPr>
            <a:r>
              <a:rPr lang="en-US" altLang="zh-CN" sz="1400">
                <a:ea typeface="Open Sans"/>
                <a:cs typeface="Open Sans"/>
              </a:rPr>
              <a:t>Changes in housing price (rise or fall)</a:t>
            </a:r>
          </a:p>
        </p:txBody>
      </p:sp>
      <p:sp>
        <p:nvSpPr>
          <p:cNvPr id="42" name="Rectangle 26">
            <a:extLst>
              <a:ext uri="{FF2B5EF4-FFF2-40B4-BE49-F238E27FC236}">
                <a16:creationId xmlns:a16="http://schemas.microsoft.com/office/drawing/2014/main" id="{0AD98EDF-16E5-D44C-B17E-12263C34F71E}"/>
              </a:ext>
            </a:extLst>
          </p:cNvPr>
          <p:cNvSpPr/>
          <p:nvPr/>
        </p:nvSpPr>
        <p:spPr>
          <a:xfrm>
            <a:off x="8412969" y="2047185"/>
            <a:ext cx="2743200" cy="457200"/>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all" spc="200" normalizeH="0" baseline="0" noProof="0">
                <a:ln>
                  <a:noFill/>
                </a:ln>
                <a:solidFill>
                  <a:schemeClr val="accent3"/>
                </a:solidFill>
                <a:effectLst/>
                <a:uLnTx/>
                <a:uFillTx/>
                <a:ea typeface="Open Sans"/>
                <a:cs typeface="Open Sans"/>
              </a:rPr>
              <a:t>Model selection</a:t>
            </a:r>
          </a:p>
        </p:txBody>
      </p:sp>
      <p:sp>
        <p:nvSpPr>
          <p:cNvPr id="43" name="Rectangle 13">
            <a:extLst>
              <a:ext uri="{FF2B5EF4-FFF2-40B4-BE49-F238E27FC236}">
                <a16:creationId xmlns:a16="http://schemas.microsoft.com/office/drawing/2014/main" id="{EAB1B13B-D8FE-0B45-9BC7-718B7E1B180A}"/>
              </a:ext>
            </a:extLst>
          </p:cNvPr>
          <p:cNvSpPr/>
          <p:nvPr/>
        </p:nvSpPr>
        <p:spPr>
          <a:xfrm>
            <a:off x="8785446" y="3333666"/>
            <a:ext cx="2732366" cy="2484142"/>
          </a:xfrm>
          <a:prstGeom prst="rect">
            <a:avLst/>
          </a:prstGeom>
        </p:spPr>
        <p:txBody>
          <a:bodyPr wrap="square" lIns="91440" tIns="45720" rIns="91440" bIns="45720" anchor="t">
            <a:spAutoFit/>
          </a:bodyPr>
          <a:lstStyle/>
          <a:p>
            <a:pPr marR="0" lvl="0" algn="l" defTabSz="914400" rtl="0" eaLnBrk="1" fontAlgn="auto" latinLnBrk="0" hangingPunct="1">
              <a:lnSpc>
                <a:spcPct val="110000"/>
              </a:lnSpc>
              <a:spcBef>
                <a:spcPts val="0"/>
              </a:spcBef>
              <a:spcAft>
                <a:spcPts val="0"/>
              </a:spcAft>
              <a:buClrTx/>
              <a:buSzTx/>
              <a:tabLst/>
              <a:defRPr/>
            </a:pPr>
            <a:r>
              <a:rPr kumimoji="0" lang="en-US" altLang="zh-CN" sz="1600" b="1" i="0" u="none" strike="noStrike" kern="1200" cap="none" spc="0" normalizeH="0" baseline="0" noProof="0">
                <a:ln>
                  <a:noFill/>
                </a:ln>
                <a:solidFill>
                  <a:schemeClr val="accent2"/>
                </a:solidFill>
                <a:effectLst/>
                <a:uLnTx/>
                <a:uFillTx/>
                <a:ea typeface="Open Sans"/>
                <a:cs typeface="Open Sans"/>
              </a:rPr>
              <a:t>BEST</a:t>
            </a:r>
            <a:r>
              <a:rPr kumimoji="0" lang="zh-CN" altLang="en-US" sz="1600" b="1" i="0" u="none" strike="noStrike" kern="1200" cap="none" spc="0" normalizeH="0" baseline="0" noProof="0">
                <a:ln>
                  <a:noFill/>
                </a:ln>
                <a:solidFill>
                  <a:schemeClr val="accent2"/>
                </a:solidFill>
                <a:effectLst/>
                <a:uLnTx/>
                <a:uFillTx/>
                <a:ea typeface="Open Sans" panose="020B0606030504020204" pitchFamily="34" charset="0"/>
                <a:cs typeface="Open Sans"/>
              </a:rPr>
              <a:t> </a:t>
            </a:r>
            <a:r>
              <a:rPr kumimoji="0" lang="en-US" altLang="zh-CN" sz="1600" b="1" i="0" u="none" strike="noStrike" kern="1200" cap="none" spc="0" normalizeH="0" baseline="0" noProof="0">
                <a:ln>
                  <a:noFill/>
                </a:ln>
                <a:solidFill>
                  <a:schemeClr val="accent2"/>
                </a:solidFill>
                <a:effectLst/>
                <a:uLnTx/>
                <a:uFillTx/>
                <a:ea typeface="Open Sans"/>
                <a:cs typeface="Open Sans"/>
              </a:rPr>
              <a:t>MODEL</a:t>
            </a:r>
            <a:endParaRPr kumimoji="0" lang="en-US" sz="1600" b="1" i="0" u="none" strike="noStrike" kern="1200" cap="none" spc="0" normalizeH="0" baseline="0" noProof="0">
              <a:ln>
                <a:noFill/>
              </a:ln>
              <a:solidFill>
                <a:schemeClr val="accent2"/>
              </a:solidFill>
              <a:effectLst/>
              <a:uLnTx/>
              <a:uFillTx/>
              <a:ea typeface="Open Sans"/>
              <a:cs typeface="Open Sans"/>
            </a:endParaRPr>
          </a:p>
          <a:p>
            <a:pPr lvl="0">
              <a:lnSpc>
                <a:spcPct val="110000"/>
              </a:lnSpc>
              <a:defRPr/>
            </a:pPr>
            <a:r>
              <a:rPr lang="en-US" altLang="zh-CN" sz="1400" b="1">
                <a:solidFill>
                  <a:srgbClr val="000000"/>
                </a:solidFill>
                <a:ea typeface="Open Sans"/>
                <a:cs typeface="Open Sans"/>
              </a:rPr>
              <a:t>Gaussian Naïve Bayes</a:t>
            </a:r>
          </a:p>
          <a:p>
            <a:pPr>
              <a:lnSpc>
                <a:spcPct val="110000"/>
              </a:lnSpc>
              <a:defRPr/>
            </a:pPr>
            <a:r>
              <a:rPr lang="en-US" altLang="zh-CN" sz="1400">
                <a:solidFill>
                  <a:srgbClr val="000000"/>
                </a:solidFill>
                <a:ea typeface="Open Sans"/>
                <a:cs typeface="Open Sans"/>
              </a:rPr>
              <a:t>–</a:t>
            </a:r>
            <a:r>
              <a:rPr lang="zh-CN" altLang="en-US" sz="1400">
                <a:solidFill>
                  <a:srgbClr val="000000"/>
                </a:solidFill>
                <a:ea typeface="Open Sans"/>
                <a:cs typeface="Open Sans"/>
              </a:rPr>
              <a:t> </a:t>
            </a:r>
            <a:r>
              <a:rPr lang="en-US" altLang="zh-CN" sz="1400">
                <a:solidFill>
                  <a:srgbClr val="000000"/>
                </a:solidFill>
                <a:ea typeface="Open Sans"/>
                <a:cs typeface="Open Sans"/>
              </a:rPr>
              <a:t>the</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accuracy</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is</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the</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best,</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88%</a:t>
            </a:r>
            <a:r>
              <a:rPr lang="zh-CN" altLang="en-US" sz="1400">
                <a:solidFill>
                  <a:srgbClr val="000000"/>
                </a:solidFill>
                <a:ea typeface="Open Sans" panose="020B0606030504020204" pitchFamily="34" charset="0"/>
                <a:cs typeface="Open Sans"/>
              </a:rPr>
              <a:t> </a:t>
            </a:r>
            <a:endParaRPr lang="en-CA" altLang="zh-CN" sz="1400">
              <a:solidFill>
                <a:srgbClr val="000000"/>
              </a:solidFill>
              <a:ea typeface="Open Sans" panose="020B0606030504020204" pitchFamily="34" charset="0"/>
              <a:cs typeface="Open Sans" panose="020B0606030504020204" pitchFamily="34" charset="0"/>
            </a:endParaRPr>
          </a:p>
          <a:p>
            <a:pPr lvl="0">
              <a:lnSpc>
                <a:spcPct val="110000"/>
              </a:lnSpc>
              <a:defRPr/>
            </a:pPr>
            <a:endParaRPr lang="en-CA" altLang="zh-CN" sz="1400">
              <a:solidFill>
                <a:srgbClr val="000000"/>
              </a:solidFill>
              <a:ea typeface="Open Sans" panose="020B0606030504020204" pitchFamily="34" charset="0"/>
              <a:cs typeface="Open Sans" panose="020B0606030504020204" pitchFamily="34" charset="0"/>
            </a:endParaRPr>
          </a:p>
          <a:p>
            <a:pPr lvl="0">
              <a:lnSpc>
                <a:spcPct val="110000"/>
              </a:lnSpc>
              <a:defRPr/>
            </a:pPr>
            <a:r>
              <a:rPr lang="en-US" altLang="zh-CN" sz="1400">
                <a:solidFill>
                  <a:srgbClr val="000000"/>
                </a:solidFill>
                <a:ea typeface="Open Sans"/>
                <a:cs typeface="Open Sans"/>
              </a:rPr>
              <a:t>Advantages</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of</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Gaussian</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NB:</a:t>
            </a:r>
          </a:p>
          <a:p>
            <a:pPr marL="285750" lvl="0" indent="-285750">
              <a:lnSpc>
                <a:spcPct val="110000"/>
              </a:lnSpc>
              <a:buFont typeface="Arial" panose="020B0604020202020204" pitchFamily="34" charset="0"/>
              <a:buChar char="•"/>
              <a:defRPr/>
            </a:pPr>
            <a:r>
              <a:rPr lang="en-US" altLang="zh-CN" sz="1400">
                <a:solidFill>
                  <a:srgbClr val="000000"/>
                </a:solidFill>
                <a:ea typeface="Open Sans"/>
                <a:cs typeface="Open Sans"/>
              </a:rPr>
              <a:t>It performs well on small-scale data, can handle multi-classification tasks</a:t>
            </a:r>
          </a:p>
          <a:p>
            <a:pPr marL="285750" lvl="0" indent="-285750">
              <a:lnSpc>
                <a:spcPct val="110000"/>
              </a:lnSpc>
              <a:buFont typeface="Arial" panose="020B0604020202020204" pitchFamily="34" charset="0"/>
              <a:buChar char="•"/>
              <a:defRPr/>
            </a:pPr>
            <a:r>
              <a:rPr lang="en-US" altLang="zh-CN" sz="1400">
                <a:solidFill>
                  <a:srgbClr val="000000"/>
                </a:solidFill>
                <a:ea typeface="Open Sans"/>
                <a:cs typeface="Open Sans"/>
              </a:rPr>
              <a:t>Fast</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speed</a:t>
            </a:r>
            <a:r>
              <a:rPr lang="zh-CN" altLang="en-US" sz="1400">
                <a:solidFill>
                  <a:srgbClr val="000000"/>
                </a:solidFill>
                <a:ea typeface="Open Sans" panose="020B0606030504020204" pitchFamily="34" charset="0"/>
                <a:cs typeface="Open Sans"/>
              </a:rPr>
              <a:t> </a:t>
            </a:r>
            <a:r>
              <a:rPr lang="en-US" altLang="zh-CN" sz="1400">
                <a:solidFill>
                  <a:srgbClr val="000000"/>
                </a:solidFill>
                <a:ea typeface="Open Sans"/>
                <a:cs typeface="Open Sans"/>
              </a:rPr>
              <a:t>and</a:t>
            </a:r>
            <a:r>
              <a:rPr lang="zh-CN" altLang="en-US" sz="1400">
                <a:solidFill>
                  <a:srgbClr val="000000"/>
                </a:solidFill>
                <a:ea typeface="Open Sans" panose="020B0606030504020204" pitchFamily="34" charset="0"/>
                <a:cs typeface="Open Sans"/>
              </a:rPr>
              <a:t> </a:t>
            </a:r>
            <a:r>
              <a:rPr lang="en" altLang="zh-CN" sz="1400">
                <a:solidFill>
                  <a:srgbClr val="000000"/>
                </a:solidFill>
                <a:ea typeface="Open Sans"/>
                <a:cs typeface="Open Sans"/>
              </a:rPr>
              <a:t>low</a:t>
            </a:r>
            <a:r>
              <a:rPr lang="zh-CN" altLang="en-US" sz="1400">
                <a:solidFill>
                  <a:srgbClr val="000000"/>
                </a:solidFill>
                <a:ea typeface="Open Sans" panose="020B0606030504020204" pitchFamily="34" charset="0"/>
                <a:cs typeface="Open Sans"/>
              </a:rPr>
              <a:t> </a:t>
            </a:r>
            <a:r>
              <a:rPr lang="en" altLang="zh-CN" sz="1400">
                <a:solidFill>
                  <a:srgbClr val="000000"/>
                </a:solidFill>
                <a:ea typeface="Open Sans"/>
                <a:cs typeface="Open Sans"/>
              </a:rPr>
              <a:t>computational cost</a:t>
            </a:r>
            <a:endParaRPr lang="en-US" altLang="zh-CN" sz="1400">
              <a:solidFill>
                <a:srgbClr val="000000"/>
              </a:solidFill>
              <a:ea typeface="Open Sans"/>
              <a:cs typeface="Open Sans"/>
            </a:endParaRPr>
          </a:p>
        </p:txBody>
      </p:sp>
      <p:sp>
        <p:nvSpPr>
          <p:cNvPr id="45" name="Arc 42">
            <a:extLst>
              <a:ext uri="{FF2B5EF4-FFF2-40B4-BE49-F238E27FC236}">
                <a16:creationId xmlns:a16="http://schemas.microsoft.com/office/drawing/2014/main" id="{B36A5DE5-8983-D64F-A57D-FB2D63264B31}"/>
              </a:ext>
            </a:extLst>
          </p:cNvPr>
          <p:cNvSpPr/>
          <p:nvPr/>
        </p:nvSpPr>
        <p:spPr bwMode="gray">
          <a:xfrm>
            <a:off x="3599949" y="1788725"/>
            <a:ext cx="4927424" cy="1868192"/>
          </a:xfrm>
          <a:prstGeom prst="arc">
            <a:avLst>
              <a:gd name="adj1" fmla="val 11400237"/>
              <a:gd name="adj2" fmla="val 21235583"/>
            </a:avLst>
          </a:prstGeom>
          <a:ln w="381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endParaRPr lang="en-US">
              <a:solidFill>
                <a:srgbClr val="000000"/>
              </a:solidFill>
            </a:endParaRPr>
          </a:p>
        </p:txBody>
      </p:sp>
      <p:cxnSp>
        <p:nvCxnSpPr>
          <p:cNvPr id="25" name="Straight Connector 24">
            <a:extLst>
              <a:ext uri="{FF2B5EF4-FFF2-40B4-BE49-F238E27FC236}">
                <a16:creationId xmlns:a16="http://schemas.microsoft.com/office/drawing/2014/main" id="{F8778D94-FFEA-094D-8A67-2A9D7DFEAF20}"/>
              </a:ext>
            </a:extLst>
          </p:cNvPr>
          <p:cNvCxnSpPr/>
          <p:nvPr/>
        </p:nvCxnSpPr>
        <p:spPr>
          <a:xfrm flipV="1">
            <a:off x="656545" y="1640103"/>
            <a:ext cx="10972800" cy="10154"/>
          </a:xfrm>
          <a:prstGeom prst="line">
            <a:avLst/>
          </a:prstGeom>
          <a:noFill/>
          <a:ln w="6350" cap="flat" cmpd="sng" algn="ctr">
            <a:solidFill>
              <a:srgbClr val="B4B4B4"/>
            </a:solidFill>
            <a:prstDash val="solid"/>
            <a:miter lim="800000"/>
          </a:ln>
          <a:effectLst/>
        </p:spPr>
      </p:cxnSp>
      <p:sp>
        <p:nvSpPr>
          <p:cNvPr id="27" name="Text Placeholder 2">
            <a:extLst>
              <a:ext uri="{FF2B5EF4-FFF2-40B4-BE49-F238E27FC236}">
                <a16:creationId xmlns:a16="http://schemas.microsoft.com/office/drawing/2014/main" id="{F966A701-DE75-AB4A-869C-0DB02F979B9B}"/>
              </a:ext>
            </a:extLst>
          </p:cNvPr>
          <p:cNvSpPr>
            <a:spLocks noGrp="1"/>
          </p:cNvSpPr>
          <p:nvPr>
            <p:ph type="body" sz="quarter" idx="14"/>
          </p:nvPr>
        </p:nvSpPr>
        <p:spPr>
          <a:xfrm>
            <a:off x="656545" y="1223524"/>
            <a:ext cx="10362880" cy="475488"/>
          </a:xfrm>
        </p:spPr>
        <p:txBody>
          <a:bodyPr/>
          <a:lstStyle/>
          <a:p>
            <a:r>
              <a:rPr lang="en-US" altLang="zh-CN" sz="1600">
                <a:latin typeface="+mj-lt"/>
                <a:ea typeface="Open Sans" panose="020B0606030504020204" pitchFamily="34" charset="0"/>
                <a:cs typeface="Open Sans" panose="020B0606030504020204" pitchFamily="34" charset="0"/>
              </a:rPr>
              <a:t>CLASSIFICATION</a:t>
            </a:r>
            <a:r>
              <a:rPr lang="zh-CN" altLang="en-US" sz="1600">
                <a:latin typeface="+mj-lt"/>
                <a:ea typeface="Open Sans" panose="020B0606030504020204" pitchFamily="34" charset="0"/>
                <a:cs typeface="Open Sans" panose="020B0606030504020204" pitchFamily="34" charset="0"/>
              </a:rPr>
              <a:t> </a:t>
            </a:r>
            <a:r>
              <a:rPr lang="en-US" altLang="zh-CN" sz="1600">
                <a:latin typeface="+mj-lt"/>
                <a:ea typeface="Open Sans" panose="020B0606030504020204" pitchFamily="34" charset="0"/>
                <a:cs typeface="Open Sans" panose="020B0606030504020204" pitchFamily="34" charset="0"/>
              </a:rPr>
              <a:t>MODEL</a:t>
            </a:r>
            <a:endParaRPr lang="en-US" sz="1600">
              <a:latin typeface="+mj-lt"/>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D64D5BC6-E481-D147-8F74-27F5EEB7DA59}"/>
              </a:ext>
            </a:extLst>
          </p:cNvPr>
          <p:cNvSpPr txBox="1"/>
          <p:nvPr/>
        </p:nvSpPr>
        <p:spPr>
          <a:xfrm>
            <a:off x="521019" y="532180"/>
            <a:ext cx="1848583" cy="707886"/>
          </a:xfrm>
          <a:prstGeom prst="rect">
            <a:avLst/>
          </a:prstGeom>
          <a:noFill/>
        </p:spPr>
        <p:txBody>
          <a:bodyPr wrap="none" lIns="91440" tIns="45720" rIns="91440" bIns="45720" rtlCol="0" anchor="t">
            <a:spAutoFit/>
          </a:bodyPr>
          <a:lstStyle/>
          <a:p>
            <a:r>
              <a:rPr lang="en-US" altLang="zh-CN" sz="4000" b="1">
                <a:solidFill>
                  <a:schemeClr val="accent1"/>
                </a:solidFill>
                <a:latin typeface="+mj-lt"/>
                <a:ea typeface="等线"/>
              </a:rPr>
              <a:t>MODEL</a:t>
            </a:r>
            <a:r>
              <a:rPr lang="zh-CN" altLang="en-US" sz="4000" b="1">
                <a:solidFill>
                  <a:schemeClr val="accent1"/>
                </a:solidFill>
                <a:latin typeface="+mj-lt"/>
                <a:ea typeface="等线"/>
              </a:rPr>
              <a:t> </a:t>
            </a:r>
            <a:endParaRPr lang="en-US" sz="4000" b="1">
              <a:solidFill>
                <a:schemeClr val="accent1"/>
              </a:solidFill>
              <a:latin typeface="+mj-lt"/>
              <a:ea typeface="等线"/>
            </a:endParaRPr>
          </a:p>
        </p:txBody>
      </p:sp>
    </p:spTree>
    <p:extLst>
      <p:ext uri="{BB962C8B-B14F-4D97-AF65-F5344CB8AC3E}">
        <p14:creationId xmlns:p14="http://schemas.microsoft.com/office/powerpoint/2010/main" val="197456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1" name="Text Placeholder 26">
            <a:extLst>
              <a:ext uri="{FF2B5EF4-FFF2-40B4-BE49-F238E27FC236}">
                <a16:creationId xmlns:a16="http://schemas.microsoft.com/office/drawing/2014/main" id="{DCB55FF3-8CB8-7E46-9657-B970E0D61C03}"/>
              </a:ext>
            </a:extLst>
          </p:cNvPr>
          <p:cNvSpPr txBox="1">
            <a:spLocks/>
          </p:cNvSpPr>
          <p:nvPr/>
        </p:nvSpPr>
        <p:spPr>
          <a:xfrm>
            <a:off x="1768334" y="5996733"/>
            <a:ext cx="5171816" cy="38576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hivo Light" pitchFamily="2" charset="77"/>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hivo Light" pitchFamily="2" charset="77"/>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hivo Light" pitchFamily="2" charset="77"/>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hivo Light" pitchFamily="2" charset="77"/>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hivo Light" pitchFamily="2" charset="77"/>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1200" b="1">
                <a:solidFill>
                  <a:srgbClr val="0062AC"/>
                </a:solidFill>
                <a:latin typeface="+mn-lt"/>
                <a:ea typeface="Open Sans"/>
                <a:cs typeface="Open Sans"/>
              </a:rPr>
              <a:t>Predict the changes in house price</a:t>
            </a:r>
            <a:r>
              <a:rPr lang="en-US" altLang="zh-CN" sz="1200" b="1">
                <a:solidFill>
                  <a:srgbClr val="0062AC"/>
                </a:solidFill>
                <a:latin typeface="+mn-lt"/>
                <a:ea typeface="Open Sans"/>
                <a:cs typeface="Open Sans"/>
              </a:rPr>
              <a:t>s</a:t>
            </a:r>
            <a:r>
              <a:rPr lang="en-CA" sz="1200" b="1">
                <a:solidFill>
                  <a:srgbClr val="0062AC"/>
                </a:solidFill>
                <a:latin typeface="+mn-lt"/>
                <a:ea typeface="Open Sans"/>
                <a:cs typeface="Open Sans"/>
              </a:rPr>
              <a:t> (rise or fall)</a:t>
            </a:r>
          </a:p>
        </p:txBody>
      </p:sp>
      <p:sp>
        <p:nvSpPr>
          <p:cNvPr id="11" name="椭圆 10">
            <a:extLst>
              <a:ext uri="{FF2B5EF4-FFF2-40B4-BE49-F238E27FC236}">
                <a16:creationId xmlns:a16="http://schemas.microsoft.com/office/drawing/2014/main" id="{F24E4553-FB1E-BF4A-84BD-DB030C248415}"/>
              </a:ext>
            </a:extLst>
          </p:cNvPr>
          <p:cNvSpPr/>
          <p:nvPr/>
        </p:nvSpPr>
        <p:spPr>
          <a:xfrm>
            <a:off x="5051664" y="6036275"/>
            <a:ext cx="132270" cy="13442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a:ea typeface="Roboto Light" panose="02000000000000000000" pitchFamily="2" charset="0"/>
            </a:endParaRPr>
          </a:p>
        </p:txBody>
      </p:sp>
      <p:grpSp>
        <p:nvGrpSpPr>
          <p:cNvPr id="29" name="组合 28">
            <a:extLst>
              <a:ext uri="{FF2B5EF4-FFF2-40B4-BE49-F238E27FC236}">
                <a16:creationId xmlns:a16="http://schemas.microsoft.com/office/drawing/2014/main" id="{F76113A0-1065-9D46-8434-27DAABE0668D}"/>
              </a:ext>
            </a:extLst>
          </p:cNvPr>
          <p:cNvGrpSpPr/>
          <p:nvPr/>
        </p:nvGrpSpPr>
        <p:grpSpPr>
          <a:xfrm>
            <a:off x="6183915" y="2943207"/>
            <a:ext cx="4780256" cy="3362227"/>
            <a:chOff x="6355052" y="1489258"/>
            <a:chExt cx="5077571" cy="3629502"/>
          </a:xfrm>
        </p:grpSpPr>
        <p:sp>
          <p:nvSpPr>
            <p:cNvPr id="22" name="Rectangle 43">
              <a:extLst>
                <a:ext uri="{FF2B5EF4-FFF2-40B4-BE49-F238E27FC236}">
                  <a16:creationId xmlns:a16="http://schemas.microsoft.com/office/drawing/2014/main" id="{6E59B38C-F472-374B-A5FF-AC4C8AA41C80}"/>
                </a:ext>
              </a:extLst>
            </p:cNvPr>
            <p:cNvSpPr/>
            <p:nvPr/>
          </p:nvSpPr>
          <p:spPr bwMode="gray">
            <a:xfrm>
              <a:off x="6355052" y="1741756"/>
              <a:ext cx="4580587" cy="3377004"/>
            </a:xfrm>
            <a:prstGeom prst="rect">
              <a:avLst/>
            </a:prstGeom>
            <a:solidFill>
              <a:schemeClr val="bg1"/>
            </a:solidFill>
            <a:ln w="9525">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365760" rIns="88900" bIns="88900" rtlCol="0" anchor="t"/>
            <a:lstStyle/>
            <a:p>
              <a:pPr marL="114300" lvl="1" indent="-114300">
                <a:spcBef>
                  <a:spcPts val="600"/>
                </a:spcBef>
                <a:buSzPct val="100000"/>
                <a:buFont typeface="Arial"/>
                <a:buChar char="•"/>
                <a:defRPr/>
              </a:pPr>
              <a:endParaRPr lang="en-US" sz="1000">
                <a:solidFill>
                  <a:schemeClr val="tx1"/>
                </a:solidFill>
              </a:endParaRPr>
            </a:p>
          </p:txBody>
        </p:sp>
        <p:sp>
          <p:nvSpPr>
            <p:cNvPr id="23" name="Rectangle 76">
              <a:extLst>
                <a:ext uri="{FF2B5EF4-FFF2-40B4-BE49-F238E27FC236}">
                  <a16:creationId xmlns:a16="http://schemas.microsoft.com/office/drawing/2014/main" id="{47493088-D2A3-F344-B81D-53B339B679B1}"/>
                </a:ext>
              </a:extLst>
            </p:cNvPr>
            <p:cNvSpPr/>
            <p:nvPr/>
          </p:nvSpPr>
          <p:spPr bwMode="gray">
            <a:xfrm>
              <a:off x="7268048" y="1489258"/>
              <a:ext cx="4164575" cy="420994"/>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CA" altLang="zh-CN" sz="1400">
                  <a:ea typeface="Open Sans" panose="020B0606030504020204" pitchFamily="34" charset="0"/>
                  <a:cs typeface="Open Sans" panose="020B0606030504020204" pitchFamily="34" charset="0"/>
                </a:rPr>
                <a:t>Predict the changes</a:t>
              </a:r>
              <a:r>
                <a:rPr lang="zh-CN" altLang="en-US" sz="1400">
                  <a:ea typeface="Open Sans" panose="020B0606030504020204" pitchFamily="34" charset="0"/>
                  <a:cs typeface="Open Sans" panose="020B0606030504020204" pitchFamily="34" charset="0"/>
                </a:rPr>
                <a:t> </a:t>
              </a:r>
              <a:r>
                <a:rPr lang="en-US" altLang="zh-CN" sz="1400">
                  <a:ea typeface="Open Sans" panose="020B0606030504020204" pitchFamily="34" charset="0"/>
                  <a:cs typeface="Open Sans" panose="020B0606030504020204" pitchFamily="34" charset="0"/>
                </a:rPr>
                <a:t>in</a:t>
              </a:r>
              <a:r>
                <a:rPr lang="zh-CN" altLang="en-US" sz="1400">
                  <a:ea typeface="Open Sans" panose="020B0606030504020204" pitchFamily="34" charset="0"/>
                  <a:cs typeface="Open Sans" panose="020B0606030504020204" pitchFamily="34" charset="0"/>
                </a:rPr>
                <a:t> </a:t>
              </a:r>
              <a:r>
                <a:rPr lang="en-CA" altLang="zh-CN" sz="1400">
                  <a:ea typeface="Open Sans" panose="020B0606030504020204" pitchFamily="34" charset="0"/>
                  <a:cs typeface="Open Sans" panose="020B0606030504020204" pitchFamily="34" charset="0"/>
                </a:rPr>
                <a:t>house </a:t>
              </a:r>
              <a:r>
                <a:rPr lang="en-US" altLang="zh-CN" sz="1400">
                  <a:ea typeface="Open Sans" panose="020B0606030504020204" pitchFamily="34" charset="0"/>
                  <a:cs typeface="Open Sans" panose="020B0606030504020204" pitchFamily="34" charset="0"/>
                </a:rPr>
                <a:t>prices</a:t>
              </a:r>
              <a:endParaRPr lang="en-CA" altLang="zh-CN" sz="1400">
                <a:ea typeface="Open Sans" panose="020B0606030504020204" pitchFamily="34" charset="0"/>
                <a:cs typeface="Open Sans" panose="020B0606030504020204" pitchFamily="34" charset="0"/>
              </a:endParaRPr>
            </a:p>
          </p:txBody>
        </p:sp>
        <p:pic>
          <p:nvPicPr>
            <p:cNvPr id="17" name="图片 16">
              <a:extLst>
                <a:ext uri="{FF2B5EF4-FFF2-40B4-BE49-F238E27FC236}">
                  <a16:creationId xmlns:a16="http://schemas.microsoft.com/office/drawing/2014/main" id="{D409D866-9FC5-AF43-ABC7-816A8D29F200}"/>
                </a:ext>
              </a:extLst>
            </p:cNvPr>
            <p:cNvPicPr>
              <a:picLocks noChangeAspect="1"/>
            </p:cNvPicPr>
            <p:nvPr/>
          </p:nvPicPr>
          <p:blipFill>
            <a:blip r:embed="rId7"/>
            <a:stretch>
              <a:fillRect/>
            </a:stretch>
          </p:blipFill>
          <p:spPr>
            <a:xfrm>
              <a:off x="6452448" y="2006516"/>
              <a:ext cx="4406052" cy="3073400"/>
            </a:xfrm>
            <a:prstGeom prst="rect">
              <a:avLst/>
            </a:prstGeom>
          </p:spPr>
        </p:pic>
      </p:grpSp>
      <p:sp>
        <p:nvSpPr>
          <p:cNvPr id="18" name="文本框 17">
            <a:extLst>
              <a:ext uri="{FF2B5EF4-FFF2-40B4-BE49-F238E27FC236}">
                <a16:creationId xmlns:a16="http://schemas.microsoft.com/office/drawing/2014/main" id="{C1F9E59D-869C-D948-AD17-0084F99C5A47}"/>
              </a:ext>
            </a:extLst>
          </p:cNvPr>
          <p:cNvSpPr txBox="1"/>
          <p:nvPr/>
        </p:nvSpPr>
        <p:spPr>
          <a:xfrm>
            <a:off x="521019" y="6343466"/>
            <a:ext cx="7922362" cy="319959"/>
          </a:xfrm>
          <a:prstGeom prst="rect">
            <a:avLst/>
          </a:prstGeom>
          <a:noFill/>
        </p:spPr>
        <p:txBody>
          <a:bodyPr wrap="square" rtlCol="0">
            <a:spAutoFit/>
          </a:bodyPr>
          <a:lstStyle/>
          <a:p>
            <a:pPr>
              <a:lnSpc>
                <a:spcPct val="150000"/>
              </a:lnSpc>
            </a:pPr>
            <a:r>
              <a:rPr kumimoji="1" lang="en" altLang="zh-CN" sz="1100"/>
              <a:t>If the model predicts that house prices will rise, it will be shown as </a:t>
            </a:r>
            <a:r>
              <a:rPr kumimoji="1" lang="en" altLang="zh-CN" sz="1100">
                <a:solidFill>
                  <a:srgbClr val="FF0000"/>
                </a:solidFill>
              </a:rPr>
              <a:t>a red dot </a:t>
            </a:r>
            <a:r>
              <a:rPr kumimoji="1" lang="en" altLang="zh-CN" sz="1100"/>
              <a:t>on the graph, otherwise, it will be shown as </a:t>
            </a:r>
            <a:r>
              <a:rPr kumimoji="1" lang="en" altLang="zh-CN" sz="1100">
                <a:solidFill>
                  <a:schemeClr val="accent2"/>
                </a:solidFill>
              </a:rPr>
              <a:t>a green dot</a:t>
            </a:r>
            <a:endParaRPr kumimoji="1" lang="zh-CN" altLang="en-US" sz="1100">
              <a:solidFill>
                <a:schemeClr val="accent2"/>
              </a:solidFill>
            </a:endParaRPr>
          </a:p>
        </p:txBody>
      </p:sp>
      <p:sp>
        <p:nvSpPr>
          <p:cNvPr id="35" name="Rectangle 43">
            <a:extLst>
              <a:ext uri="{FF2B5EF4-FFF2-40B4-BE49-F238E27FC236}">
                <a16:creationId xmlns:a16="http://schemas.microsoft.com/office/drawing/2014/main" id="{4840D01C-98CF-7D45-AAE6-50B374254D8A}"/>
              </a:ext>
            </a:extLst>
          </p:cNvPr>
          <p:cNvSpPr/>
          <p:nvPr/>
        </p:nvSpPr>
        <p:spPr bwMode="gray">
          <a:xfrm>
            <a:off x="712231" y="2908208"/>
            <a:ext cx="3249501" cy="2399238"/>
          </a:xfrm>
          <a:prstGeom prst="rect">
            <a:avLst/>
          </a:prstGeom>
          <a:solidFill>
            <a:schemeClr val="bg1"/>
          </a:solidFill>
          <a:ln w="9525">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365760" rIns="88900" bIns="88900" rtlCol="0" anchor="t"/>
          <a:lstStyle/>
          <a:p>
            <a:pPr marL="114300" lvl="1" indent="-114300">
              <a:spcBef>
                <a:spcPts val="600"/>
              </a:spcBef>
              <a:buSzPct val="100000"/>
              <a:buFont typeface="Arial"/>
              <a:buChar char="•"/>
              <a:defRPr/>
            </a:pPr>
            <a:endParaRPr lang="en-US" sz="1000">
              <a:solidFill>
                <a:schemeClr val="tx1"/>
              </a:solidFill>
            </a:endParaRPr>
          </a:p>
        </p:txBody>
      </p:sp>
      <p:sp>
        <p:nvSpPr>
          <p:cNvPr id="36" name="Rectangle 76">
            <a:extLst>
              <a:ext uri="{FF2B5EF4-FFF2-40B4-BE49-F238E27FC236}">
                <a16:creationId xmlns:a16="http://schemas.microsoft.com/office/drawing/2014/main" id="{77EF0539-CC56-534C-997B-6F03C225A18B}"/>
              </a:ext>
            </a:extLst>
          </p:cNvPr>
          <p:cNvSpPr/>
          <p:nvPr/>
        </p:nvSpPr>
        <p:spPr bwMode="gray">
          <a:xfrm>
            <a:off x="1496422" y="2634337"/>
            <a:ext cx="2885657" cy="350355"/>
          </a:xfrm>
          <a:prstGeom prst="rect">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altLang="zh-CN" sz="1400">
                <a:ea typeface="Open Sans" panose="020B0606030504020204" pitchFamily="34" charset="0"/>
                <a:cs typeface="Open Sans" panose="020B0606030504020204" pitchFamily="34" charset="0"/>
              </a:rPr>
              <a:t>The</a:t>
            </a:r>
            <a:r>
              <a:rPr lang="zh-CN" altLang="en-US" sz="1400">
                <a:ea typeface="Open Sans" panose="020B0606030504020204" pitchFamily="34" charset="0"/>
                <a:cs typeface="Open Sans" panose="020B0606030504020204" pitchFamily="34" charset="0"/>
              </a:rPr>
              <a:t> </a:t>
            </a:r>
            <a:r>
              <a:rPr lang="en-US" altLang="zh-CN" sz="1400">
                <a:ea typeface="Open Sans" panose="020B0606030504020204" pitchFamily="34" charset="0"/>
                <a:cs typeface="Open Sans" panose="020B0606030504020204" pitchFamily="34" charset="0"/>
              </a:rPr>
              <a:t>changes</a:t>
            </a:r>
            <a:r>
              <a:rPr lang="zh-CN" altLang="en-US" sz="1400">
                <a:ea typeface="Open Sans" panose="020B0606030504020204" pitchFamily="34" charset="0"/>
                <a:cs typeface="Open Sans" panose="020B0606030504020204" pitchFamily="34" charset="0"/>
              </a:rPr>
              <a:t> </a:t>
            </a:r>
            <a:r>
              <a:rPr lang="en-US" altLang="zh-CN" sz="1400">
                <a:ea typeface="Open Sans" panose="020B0606030504020204" pitchFamily="34" charset="0"/>
                <a:cs typeface="Open Sans" panose="020B0606030504020204" pitchFamily="34" charset="0"/>
              </a:rPr>
              <a:t>in</a:t>
            </a:r>
            <a:r>
              <a:rPr lang="zh-CN" altLang="en-US" sz="1400">
                <a:ea typeface="Open Sans" panose="020B0606030504020204" pitchFamily="34" charset="0"/>
                <a:cs typeface="Open Sans" panose="020B0606030504020204" pitchFamily="34" charset="0"/>
              </a:rPr>
              <a:t> </a:t>
            </a:r>
            <a:r>
              <a:rPr lang="en-US" altLang="zh-CN" sz="1400">
                <a:ea typeface="Open Sans" panose="020B0606030504020204" pitchFamily="34" charset="0"/>
                <a:cs typeface="Open Sans" panose="020B0606030504020204" pitchFamily="34" charset="0"/>
              </a:rPr>
              <a:t>house</a:t>
            </a:r>
            <a:r>
              <a:rPr lang="zh-CN" altLang="en-US" sz="1400">
                <a:ea typeface="Open Sans" panose="020B0606030504020204" pitchFamily="34" charset="0"/>
                <a:cs typeface="Open Sans" panose="020B0606030504020204" pitchFamily="34" charset="0"/>
              </a:rPr>
              <a:t> </a:t>
            </a:r>
            <a:r>
              <a:rPr lang="en-US" altLang="zh-CN" sz="1400">
                <a:ea typeface="Open Sans" panose="020B0606030504020204" pitchFamily="34" charset="0"/>
                <a:cs typeface="Open Sans" panose="020B0606030504020204" pitchFamily="34" charset="0"/>
              </a:rPr>
              <a:t>prices</a:t>
            </a:r>
            <a:endParaRPr lang="en-CA" altLang="zh-CN" sz="1400">
              <a:ea typeface="Open Sans" panose="020B0606030504020204" pitchFamily="34" charset="0"/>
              <a:cs typeface="Open Sans" panose="020B0606030504020204" pitchFamily="34" charset="0"/>
            </a:endParaRPr>
          </a:p>
        </p:txBody>
      </p:sp>
      <p:cxnSp>
        <p:nvCxnSpPr>
          <p:cNvPr id="34" name="直线连接符 33">
            <a:extLst>
              <a:ext uri="{FF2B5EF4-FFF2-40B4-BE49-F238E27FC236}">
                <a16:creationId xmlns:a16="http://schemas.microsoft.com/office/drawing/2014/main" id="{747BCA7C-4312-2341-99B0-A06884771DE9}"/>
              </a:ext>
            </a:extLst>
          </p:cNvPr>
          <p:cNvCxnSpPr>
            <a:cxnSpLocks/>
          </p:cNvCxnSpPr>
          <p:nvPr/>
        </p:nvCxnSpPr>
        <p:spPr>
          <a:xfrm>
            <a:off x="5190421" y="6103486"/>
            <a:ext cx="992925"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42" name="Arc 42">
            <a:extLst>
              <a:ext uri="{FF2B5EF4-FFF2-40B4-BE49-F238E27FC236}">
                <a16:creationId xmlns:a16="http://schemas.microsoft.com/office/drawing/2014/main" id="{6A9B8F5A-06CB-334B-ADDA-1D48331F481B}"/>
              </a:ext>
            </a:extLst>
          </p:cNvPr>
          <p:cNvSpPr/>
          <p:nvPr/>
        </p:nvSpPr>
        <p:spPr bwMode="gray">
          <a:xfrm rot="628418">
            <a:off x="3720997" y="1940538"/>
            <a:ext cx="2826174" cy="1842628"/>
          </a:xfrm>
          <a:prstGeom prst="arc">
            <a:avLst>
              <a:gd name="adj1" fmla="val 10895728"/>
              <a:gd name="adj2" fmla="val 21321599"/>
            </a:avLst>
          </a:prstGeom>
          <a:noFill/>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endParaRPr lang="en-US">
              <a:solidFill>
                <a:schemeClr val="accent1"/>
              </a:solidFill>
            </a:endParaRPr>
          </a:p>
        </p:txBody>
      </p:sp>
      <p:pic>
        <p:nvPicPr>
          <p:cNvPr id="39" name="图片 38">
            <a:extLst>
              <a:ext uri="{FF2B5EF4-FFF2-40B4-BE49-F238E27FC236}">
                <a16:creationId xmlns:a16="http://schemas.microsoft.com/office/drawing/2014/main" id="{39EAD652-7620-314E-9BDD-13D80A1557E7}"/>
              </a:ext>
            </a:extLst>
          </p:cNvPr>
          <p:cNvPicPr>
            <a:picLocks noChangeAspect="1"/>
          </p:cNvPicPr>
          <p:nvPr/>
        </p:nvPicPr>
        <p:blipFill>
          <a:blip r:embed="rId8"/>
          <a:stretch>
            <a:fillRect/>
          </a:stretch>
        </p:blipFill>
        <p:spPr>
          <a:xfrm>
            <a:off x="818792" y="3061177"/>
            <a:ext cx="3114046" cy="2235878"/>
          </a:xfrm>
          <a:prstGeom prst="rect">
            <a:avLst/>
          </a:prstGeom>
        </p:spPr>
      </p:pic>
      <p:sp>
        <p:nvSpPr>
          <p:cNvPr id="20" name="TextBox 19">
            <a:extLst>
              <a:ext uri="{FF2B5EF4-FFF2-40B4-BE49-F238E27FC236}">
                <a16:creationId xmlns:a16="http://schemas.microsoft.com/office/drawing/2014/main" id="{68CF4260-C945-C248-BB37-E32587ACAF93}"/>
              </a:ext>
            </a:extLst>
          </p:cNvPr>
          <p:cNvSpPr txBox="1"/>
          <p:nvPr/>
        </p:nvSpPr>
        <p:spPr>
          <a:xfrm>
            <a:off x="521019" y="532180"/>
            <a:ext cx="5335628" cy="707886"/>
          </a:xfrm>
          <a:prstGeom prst="rect">
            <a:avLst/>
          </a:prstGeom>
          <a:noFill/>
        </p:spPr>
        <p:txBody>
          <a:bodyPr wrap="none" rtlCol="0">
            <a:spAutoFit/>
          </a:bodyPr>
          <a:lstStyle/>
          <a:p>
            <a:r>
              <a:rPr lang="en-US" altLang="zh-CN" sz="4000" b="1">
                <a:solidFill>
                  <a:schemeClr val="accent1"/>
                </a:solidFill>
                <a:latin typeface="+mj-lt"/>
              </a:rPr>
              <a:t>EVALUATION</a:t>
            </a:r>
            <a:r>
              <a:rPr lang="zh-CN" altLang="en-US" sz="4000" b="1">
                <a:solidFill>
                  <a:schemeClr val="accent1"/>
                </a:solidFill>
                <a:latin typeface="+mj-lt"/>
              </a:rPr>
              <a:t> </a:t>
            </a:r>
            <a:r>
              <a:rPr lang="en-US" altLang="zh-CN" sz="4000" b="1">
                <a:solidFill>
                  <a:schemeClr val="accent1"/>
                </a:solidFill>
                <a:latin typeface="+mj-lt"/>
              </a:rPr>
              <a:t>OF</a:t>
            </a:r>
            <a:r>
              <a:rPr lang="zh-CN" altLang="en-US" sz="4000" b="1">
                <a:solidFill>
                  <a:schemeClr val="accent1"/>
                </a:solidFill>
                <a:latin typeface="+mj-lt"/>
              </a:rPr>
              <a:t> </a:t>
            </a:r>
            <a:r>
              <a:rPr lang="en-US" altLang="zh-CN" sz="4000" b="1">
                <a:solidFill>
                  <a:schemeClr val="accent1"/>
                </a:solidFill>
                <a:latin typeface="+mj-lt"/>
              </a:rPr>
              <a:t>RESULTS</a:t>
            </a:r>
            <a:endParaRPr lang="en-US" sz="4000" b="1">
              <a:solidFill>
                <a:schemeClr val="accent1"/>
              </a:solidFill>
              <a:latin typeface="+mj-lt"/>
            </a:endParaRPr>
          </a:p>
        </p:txBody>
      </p:sp>
      <p:sp>
        <p:nvSpPr>
          <p:cNvPr id="24" name="Text Placeholder 2">
            <a:extLst>
              <a:ext uri="{FF2B5EF4-FFF2-40B4-BE49-F238E27FC236}">
                <a16:creationId xmlns:a16="http://schemas.microsoft.com/office/drawing/2014/main" id="{20BE4783-4C9B-4644-A46A-F202EBB2D8FF}"/>
              </a:ext>
            </a:extLst>
          </p:cNvPr>
          <p:cNvSpPr>
            <a:spLocks noGrp="1"/>
          </p:cNvSpPr>
          <p:nvPr>
            <p:ph type="body" sz="quarter" idx="14"/>
          </p:nvPr>
        </p:nvSpPr>
        <p:spPr>
          <a:xfrm>
            <a:off x="656545" y="1223524"/>
            <a:ext cx="10362880" cy="475488"/>
          </a:xfrm>
        </p:spPr>
        <p:txBody>
          <a:bodyPr/>
          <a:lstStyle/>
          <a:p>
            <a:r>
              <a:rPr lang="en-US" altLang="zh-CN" sz="1600">
                <a:latin typeface="+mj-lt"/>
                <a:ea typeface="Open Sans" panose="020B0606030504020204" pitchFamily="34" charset="0"/>
                <a:cs typeface="Open Sans" panose="020B0606030504020204" pitchFamily="34" charset="0"/>
              </a:rPr>
              <a:t>CLASSIFICATION</a:t>
            </a:r>
            <a:r>
              <a:rPr lang="zh-CN" altLang="en-US" sz="1600">
                <a:latin typeface="+mj-lt"/>
                <a:ea typeface="Open Sans" panose="020B0606030504020204" pitchFamily="34" charset="0"/>
                <a:cs typeface="Open Sans" panose="020B0606030504020204" pitchFamily="34" charset="0"/>
              </a:rPr>
              <a:t> </a:t>
            </a:r>
            <a:r>
              <a:rPr lang="en-US" altLang="zh-CN" sz="1600">
                <a:latin typeface="+mj-lt"/>
                <a:ea typeface="Open Sans" panose="020B0606030504020204" pitchFamily="34" charset="0"/>
                <a:cs typeface="Open Sans" panose="020B0606030504020204" pitchFamily="34" charset="0"/>
              </a:rPr>
              <a:t>MODEL</a:t>
            </a:r>
            <a:endParaRPr lang="en-US" sz="1600">
              <a:latin typeface="+mj-lt"/>
              <a:ea typeface="Open Sans" panose="020B0606030504020204" pitchFamily="34" charset="0"/>
              <a:cs typeface="Open Sans" panose="020B0606030504020204" pitchFamily="34" charset="0"/>
            </a:endParaRPr>
          </a:p>
        </p:txBody>
      </p:sp>
      <p:graphicFrame>
        <p:nvGraphicFramePr>
          <p:cNvPr id="25" name="Table 6">
            <a:extLst>
              <a:ext uri="{FF2B5EF4-FFF2-40B4-BE49-F238E27FC236}">
                <a16:creationId xmlns:a16="http://schemas.microsoft.com/office/drawing/2014/main" id="{8CE870FE-8E90-274F-B165-26B26106EB45}"/>
              </a:ext>
            </a:extLst>
          </p:cNvPr>
          <p:cNvGraphicFramePr>
            <a:graphicFrameLocks noGrp="1"/>
          </p:cNvGraphicFramePr>
          <p:nvPr>
            <p:extLst>
              <p:ext uri="{D42A27DB-BD31-4B8C-83A1-F6EECF244321}">
                <p14:modId xmlns:p14="http://schemas.microsoft.com/office/powerpoint/2010/main" val="415301334"/>
              </p:ext>
            </p:extLst>
          </p:nvPr>
        </p:nvGraphicFramePr>
        <p:xfrm>
          <a:off x="7043451" y="1320387"/>
          <a:ext cx="2379895" cy="1371600"/>
        </p:xfrm>
        <a:graphic>
          <a:graphicData uri="http://schemas.openxmlformats.org/drawingml/2006/table">
            <a:tbl>
              <a:tblPr firstRow="1" bandRow="1">
                <a:tableStyleId>{8799B23B-EC83-4686-B30A-512413B5E67A}</a:tableStyleId>
              </a:tblPr>
              <a:tblGrid>
                <a:gridCol w="963162">
                  <a:extLst>
                    <a:ext uri="{9D8B030D-6E8A-4147-A177-3AD203B41FA5}">
                      <a16:colId xmlns:a16="http://schemas.microsoft.com/office/drawing/2014/main" val="3075268414"/>
                    </a:ext>
                  </a:extLst>
                </a:gridCol>
                <a:gridCol w="807786">
                  <a:extLst>
                    <a:ext uri="{9D8B030D-6E8A-4147-A177-3AD203B41FA5}">
                      <a16:colId xmlns:a16="http://schemas.microsoft.com/office/drawing/2014/main" val="1161059216"/>
                    </a:ext>
                  </a:extLst>
                </a:gridCol>
                <a:gridCol w="608947">
                  <a:extLst>
                    <a:ext uri="{9D8B030D-6E8A-4147-A177-3AD203B41FA5}">
                      <a16:colId xmlns:a16="http://schemas.microsoft.com/office/drawing/2014/main" val="1207755516"/>
                    </a:ext>
                  </a:extLst>
                </a:gridCol>
              </a:tblGrid>
              <a:tr h="264923">
                <a:tc>
                  <a:txBody>
                    <a:bodyPr/>
                    <a:lstStyle/>
                    <a:p>
                      <a:r>
                        <a:rPr lang="en-US" altLang="zh-CN" sz="1200">
                          <a:solidFill>
                            <a:srgbClr val="0062AC"/>
                          </a:solidFill>
                        </a:rPr>
                        <a:t>Model</a:t>
                      </a:r>
                      <a:endParaRPr lang="en-US" sz="1200">
                        <a:solidFill>
                          <a:srgbClr val="0062AC"/>
                        </a:solidFill>
                      </a:endParaRPr>
                    </a:p>
                  </a:txBody>
                  <a:tcPr/>
                </a:tc>
                <a:tc>
                  <a:txBody>
                    <a:bodyPr/>
                    <a:lstStyle/>
                    <a:p>
                      <a:r>
                        <a:rPr lang="en-US" altLang="zh-CN" sz="1200">
                          <a:solidFill>
                            <a:srgbClr val="0062AC"/>
                          </a:solidFill>
                        </a:rPr>
                        <a:t>Metris</a:t>
                      </a:r>
                      <a:endParaRPr lang="en-US" sz="1200">
                        <a:solidFill>
                          <a:srgbClr val="0062AC"/>
                        </a:solidFill>
                      </a:endParaRPr>
                    </a:p>
                  </a:txBody>
                  <a:tcPr/>
                </a:tc>
                <a:tc>
                  <a:txBody>
                    <a:bodyPr/>
                    <a:lstStyle/>
                    <a:p>
                      <a:r>
                        <a:rPr lang="en-US" altLang="zh-CN" sz="1200">
                          <a:solidFill>
                            <a:srgbClr val="0062AC"/>
                          </a:solidFill>
                        </a:rPr>
                        <a:t>Values</a:t>
                      </a:r>
                      <a:endParaRPr lang="en-US" sz="1200">
                        <a:solidFill>
                          <a:srgbClr val="0062AC"/>
                        </a:solidFill>
                      </a:endParaRPr>
                    </a:p>
                  </a:txBody>
                  <a:tcPr/>
                </a:tc>
                <a:extLst>
                  <a:ext uri="{0D108BD9-81ED-4DB2-BD59-A6C34878D82A}">
                    <a16:rowId xmlns:a16="http://schemas.microsoft.com/office/drawing/2014/main" val="3149211514"/>
                  </a:ext>
                </a:extLst>
              </a:tr>
              <a:tr h="264923">
                <a:tc rowSpan="4">
                  <a:txBody>
                    <a:bodyPr/>
                    <a:lstStyle/>
                    <a:p>
                      <a:r>
                        <a:rPr lang="en-US" altLang="zh-CN" sz="1200"/>
                        <a:t>GaussianNB</a:t>
                      </a:r>
                      <a:endParaRPr lang="en-US" sz="1200" err="1"/>
                    </a:p>
                  </a:txBody>
                  <a:tcPr/>
                </a:tc>
                <a:tc>
                  <a:txBody>
                    <a:bodyPr/>
                    <a:lstStyle/>
                    <a:p>
                      <a:r>
                        <a:rPr lang="en-US" altLang="zh-CN" sz="1200"/>
                        <a:t>AUC</a:t>
                      </a:r>
                      <a:endParaRPr lang="en-US" sz="1200"/>
                    </a:p>
                  </a:txBody>
                  <a:tcPr/>
                </a:tc>
                <a:tc>
                  <a:txBody>
                    <a:bodyPr/>
                    <a:lstStyle/>
                    <a:p>
                      <a:r>
                        <a:rPr lang="en-US" altLang="zh-CN" sz="1200"/>
                        <a:t>88%</a:t>
                      </a:r>
                      <a:endParaRPr lang="en-US" sz="1200"/>
                    </a:p>
                  </a:txBody>
                  <a:tcPr/>
                </a:tc>
                <a:extLst>
                  <a:ext uri="{0D108BD9-81ED-4DB2-BD59-A6C34878D82A}">
                    <a16:rowId xmlns:a16="http://schemas.microsoft.com/office/drawing/2014/main" val="725148256"/>
                  </a:ext>
                </a:extLst>
              </a:tr>
              <a:tr h="264923">
                <a:tc vMerge="1">
                  <a:txBody>
                    <a:bodyPr/>
                    <a:lstStyle/>
                    <a:p>
                      <a:endParaRPr lang="en-US"/>
                    </a:p>
                  </a:txBody>
                  <a:tcPr/>
                </a:tc>
                <a:tc>
                  <a:txBody>
                    <a:bodyPr/>
                    <a:lstStyle/>
                    <a:p>
                      <a:r>
                        <a:rPr lang="en-US" altLang="zh-CN" sz="1200"/>
                        <a:t>Recall</a:t>
                      </a:r>
                      <a:endParaRPr lang="en-US" sz="1200"/>
                    </a:p>
                  </a:txBody>
                  <a:tcPr/>
                </a:tc>
                <a:tc>
                  <a:txBody>
                    <a:bodyPr/>
                    <a:lstStyle/>
                    <a:p>
                      <a:r>
                        <a:rPr lang="en-US" altLang="zh-CN" sz="1200"/>
                        <a:t>88%</a:t>
                      </a:r>
                      <a:endParaRPr lang="en-US" sz="1200"/>
                    </a:p>
                  </a:txBody>
                  <a:tcPr/>
                </a:tc>
                <a:extLst>
                  <a:ext uri="{0D108BD9-81ED-4DB2-BD59-A6C34878D82A}">
                    <a16:rowId xmlns:a16="http://schemas.microsoft.com/office/drawing/2014/main" val="1313346980"/>
                  </a:ext>
                </a:extLst>
              </a:tr>
              <a:tr h="264923">
                <a:tc vMerge="1">
                  <a:txBody>
                    <a:bodyPr/>
                    <a:lstStyle/>
                    <a:p>
                      <a:endParaRPr lang="en-US"/>
                    </a:p>
                  </a:txBody>
                  <a:tcPr/>
                </a:tc>
                <a:tc>
                  <a:txBody>
                    <a:bodyPr/>
                    <a:lstStyle/>
                    <a:p>
                      <a:r>
                        <a:rPr lang="en-US" altLang="zh-CN" sz="1200"/>
                        <a:t>Precision</a:t>
                      </a:r>
                      <a:endParaRPr lang="en-US" sz="1200"/>
                    </a:p>
                  </a:txBody>
                  <a:tcPr/>
                </a:tc>
                <a:tc>
                  <a:txBody>
                    <a:bodyPr/>
                    <a:lstStyle/>
                    <a:p>
                      <a:r>
                        <a:rPr lang="en-US" altLang="zh-CN" sz="1200"/>
                        <a:t>77%</a:t>
                      </a:r>
                      <a:endParaRPr lang="en-US" sz="1200"/>
                    </a:p>
                  </a:txBody>
                  <a:tcPr/>
                </a:tc>
                <a:extLst>
                  <a:ext uri="{0D108BD9-81ED-4DB2-BD59-A6C34878D82A}">
                    <a16:rowId xmlns:a16="http://schemas.microsoft.com/office/drawing/2014/main" val="28464471"/>
                  </a:ext>
                </a:extLst>
              </a:tr>
              <a:tr h="264923">
                <a:tc vMerge="1">
                  <a:txBody>
                    <a:bodyPr/>
                    <a:lstStyle/>
                    <a:p>
                      <a:endParaRPr lang="en-US"/>
                    </a:p>
                  </a:txBody>
                  <a:tcPr/>
                </a:tc>
                <a:tc>
                  <a:txBody>
                    <a:bodyPr/>
                    <a:lstStyle/>
                    <a:p>
                      <a:r>
                        <a:rPr lang="en-US" altLang="zh-CN" sz="1200"/>
                        <a:t>F1-Score</a:t>
                      </a:r>
                      <a:endParaRPr lang="en-US" sz="1200"/>
                    </a:p>
                  </a:txBody>
                  <a:tcPr/>
                </a:tc>
                <a:tc>
                  <a:txBody>
                    <a:bodyPr/>
                    <a:lstStyle/>
                    <a:p>
                      <a:r>
                        <a:rPr lang="en-US" altLang="zh-CN" sz="1200"/>
                        <a:t>82%</a:t>
                      </a:r>
                      <a:endParaRPr lang="en-US" sz="1200"/>
                    </a:p>
                  </a:txBody>
                  <a:tcPr/>
                </a:tc>
                <a:extLst>
                  <a:ext uri="{0D108BD9-81ED-4DB2-BD59-A6C34878D82A}">
                    <a16:rowId xmlns:a16="http://schemas.microsoft.com/office/drawing/2014/main" val="3293135501"/>
                  </a:ext>
                </a:extLst>
              </a:tr>
            </a:tbl>
          </a:graphicData>
        </a:graphic>
      </p:graphicFrame>
    </p:spTree>
    <p:extLst>
      <p:ext uri="{BB962C8B-B14F-4D97-AF65-F5344CB8AC3E}">
        <p14:creationId xmlns:p14="http://schemas.microsoft.com/office/powerpoint/2010/main" val="2803317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44AC-9338-0540-9151-6E43178FAD85}"/>
              </a:ext>
            </a:extLst>
          </p:cNvPr>
          <p:cNvSpPr>
            <a:spLocks noGrp="1"/>
          </p:cNvSpPr>
          <p:nvPr>
            <p:ph type="title"/>
          </p:nvPr>
        </p:nvSpPr>
        <p:spPr>
          <a:xfrm>
            <a:off x="477981" y="1122363"/>
            <a:ext cx="4023360" cy="3204134"/>
          </a:xfrm>
        </p:spPr>
        <p:txBody>
          <a:bodyPr vert="horz" lIns="91440" tIns="45720" rIns="91440" bIns="45720" rtlCol="0" anchor="b">
            <a:normAutofit/>
          </a:bodyPr>
          <a:lstStyle/>
          <a:p>
            <a:br>
              <a:rPr lang="en-US" altLang="zh-CN">
                <a:solidFill>
                  <a:schemeClr val="tx1"/>
                </a:solidFill>
                <a:latin typeface="+mj-lt"/>
              </a:rPr>
            </a:br>
            <a:r>
              <a:rPr lang="en-US">
                <a:solidFill>
                  <a:schemeClr val="tx1"/>
                </a:solidFill>
                <a:latin typeface="+mj-lt"/>
              </a:rPr>
              <a:t>USE CASE 4: </a:t>
            </a:r>
            <a:br>
              <a:rPr lang="en-US">
                <a:solidFill>
                  <a:schemeClr val="tx1"/>
                </a:solidFill>
                <a:latin typeface="+mj-lt"/>
              </a:rPr>
            </a:br>
            <a:r>
              <a:rPr lang="en-US">
                <a:solidFill>
                  <a:schemeClr val="tx1"/>
                </a:solidFill>
                <a:latin typeface="+mj-lt"/>
              </a:rPr>
              <a:t>Oil Price </a:t>
            </a:r>
          </a:p>
        </p:txBody>
      </p:sp>
      <p:sp>
        <p:nvSpPr>
          <p:cNvPr id="4" name="Text Placeholder 3">
            <a:extLst>
              <a:ext uri="{FF2B5EF4-FFF2-40B4-BE49-F238E27FC236}">
                <a16:creationId xmlns:a16="http://schemas.microsoft.com/office/drawing/2014/main" id="{EE7F47A1-FAF2-2E4B-9BA1-D8FB94B625B3}"/>
              </a:ext>
            </a:extLst>
          </p:cNvPr>
          <p:cNvSpPr>
            <a:spLocks noGrp="1"/>
          </p:cNvSpPr>
          <p:nvPr>
            <p:ph type="body" sz="quarter" idx="15"/>
          </p:nvPr>
        </p:nvSpPr>
        <p:spPr>
          <a:xfrm>
            <a:off x="477980" y="5131566"/>
            <a:ext cx="4023359" cy="1208141"/>
          </a:xfrm>
        </p:spPr>
        <p:txBody>
          <a:bodyPr vert="horz" lIns="91440" tIns="45720" rIns="91440" bIns="45720" rtlCol="0">
            <a:normAutofit/>
          </a:bodyPr>
          <a:lstStyle/>
          <a:p>
            <a:r>
              <a:rPr lang="en-US" sz="2400">
                <a:latin typeface="+mn-lt"/>
                <a:ea typeface="+mn-ea"/>
              </a:rPr>
              <a:t>Predicting oil price using univariate and multivariate approaches</a:t>
            </a:r>
          </a:p>
          <a:p>
            <a:endParaRPr lang="en-US" altLang="zh-CN" sz="2400">
              <a:latin typeface="+mn-lt"/>
              <a:ea typeface="+mn-ea"/>
            </a:endParaRPr>
          </a:p>
          <a:p>
            <a:endParaRPr lang="en-US" sz="2400">
              <a:latin typeface="+mn-lt"/>
              <a:ea typeface="+mn-ea"/>
            </a:endParaRPr>
          </a:p>
        </p:txBody>
      </p:sp>
    </p:spTree>
    <p:extLst>
      <p:ext uri="{BB962C8B-B14F-4D97-AF65-F5344CB8AC3E}">
        <p14:creationId xmlns:p14="http://schemas.microsoft.com/office/powerpoint/2010/main" val="265195206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50CFF-0CBE-964D-9493-5DF28192B79A}"/>
              </a:ext>
            </a:extLst>
          </p:cNvPr>
          <p:cNvSpPr>
            <a:spLocks noGrp="1"/>
          </p:cNvSpPr>
          <p:nvPr>
            <p:ph type="body" sz="quarter" idx="15"/>
          </p:nvPr>
        </p:nvSpPr>
        <p:spPr>
          <a:xfrm>
            <a:off x="486900" y="5686289"/>
            <a:ext cx="3388829" cy="1325563"/>
          </a:xfrm>
        </p:spPr>
        <p:txBody>
          <a:bodyPr vert="horz" lIns="365760" tIns="45720" rIns="365760" bIns="45720" rtlCol="0" anchor="t">
            <a:noAutofit/>
          </a:bodyPr>
          <a:lstStyle/>
          <a:p>
            <a:r>
              <a:rPr lang="en-US" sz="1400" b="1">
                <a:solidFill>
                  <a:srgbClr val="0062AC"/>
                </a:solidFill>
                <a:ea typeface="+mn-lt"/>
                <a:cs typeface="+mn-lt"/>
              </a:rPr>
              <a:t>AUTOMOBILE</a:t>
            </a:r>
          </a:p>
          <a:p>
            <a:r>
              <a:rPr lang="en-US" sz="1400">
                <a:ea typeface="+mn-lt"/>
                <a:cs typeface="+mn-lt"/>
              </a:rPr>
              <a:t>Car manufacturers could estimate the demand of oil-based cars </a:t>
            </a:r>
            <a:r>
              <a:rPr kumimoji="0" lang="en-US" sz="1400" b="0" i="0" u="none" strike="noStrike" kern="1200" cap="none" spc="0" normalizeH="0" baseline="0" noProof="0">
                <a:ln>
                  <a:noFill/>
                </a:ln>
                <a:effectLst/>
                <a:uLnTx/>
                <a:uFillTx/>
                <a:ea typeface="+mn-lt"/>
                <a:cs typeface="+mn-lt"/>
              </a:rPr>
              <a:t>and </a:t>
            </a:r>
            <a:r>
              <a:rPr lang="en-US" sz="1400">
                <a:ea typeface="+mn-lt"/>
                <a:cs typeface="+mn-lt"/>
              </a:rPr>
              <a:t>electric-based cars</a:t>
            </a:r>
            <a:endParaRPr lang="en-US" sz="1400">
              <a:cs typeface="Calibri"/>
            </a:endParaRPr>
          </a:p>
        </p:txBody>
      </p:sp>
      <p:sp>
        <p:nvSpPr>
          <p:cNvPr id="3" name="Text Placeholder 2">
            <a:extLst>
              <a:ext uri="{FF2B5EF4-FFF2-40B4-BE49-F238E27FC236}">
                <a16:creationId xmlns:a16="http://schemas.microsoft.com/office/drawing/2014/main" id="{10C3EF8B-F63C-4E4F-9A0C-7E57D7846CA0}"/>
              </a:ext>
            </a:extLst>
          </p:cNvPr>
          <p:cNvSpPr>
            <a:spLocks noGrp="1"/>
          </p:cNvSpPr>
          <p:nvPr>
            <p:ph type="body" sz="quarter" idx="16"/>
          </p:nvPr>
        </p:nvSpPr>
        <p:spPr>
          <a:xfrm>
            <a:off x="4359971" y="2918674"/>
            <a:ext cx="3736832" cy="1325563"/>
          </a:xfrm>
        </p:spPr>
        <p:txBody>
          <a:bodyPr vert="horz" lIns="365760" tIns="45720" rIns="365760" bIns="45720" rtlCol="0" anchor="t">
            <a:noAutofit/>
          </a:bodyPr>
          <a:lstStyle/>
          <a:p>
            <a:r>
              <a:rPr lang="en-US" sz="1400" b="1">
                <a:solidFill>
                  <a:srgbClr val="0062AC"/>
                </a:solidFill>
                <a:ea typeface="等线"/>
                <a:cs typeface="Calibri"/>
              </a:rPr>
              <a:t>ENERGY</a:t>
            </a:r>
            <a:endParaRPr lang="en-US" sz="1400" b="1">
              <a:solidFill>
                <a:srgbClr val="0062AC"/>
              </a:solidFill>
              <a:ea typeface="等线"/>
            </a:endParaRPr>
          </a:p>
          <a:p>
            <a:r>
              <a:rPr lang="en-US" sz="1400">
                <a:ea typeface="等线"/>
              </a:rPr>
              <a:t>Higher</a:t>
            </a:r>
            <a:r>
              <a:rPr lang="en-US" sz="1400">
                <a:ea typeface="+mn-lt"/>
                <a:cs typeface="+mn-lt"/>
              </a:rPr>
              <a:t> oil price means higher employment and wage in</a:t>
            </a:r>
            <a:r>
              <a:rPr kumimoji="0" lang="en-US" sz="1400" i="0" u="none" strike="noStrike" kern="1200" cap="none" spc="0" normalizeH="0" baseline="0" noProof="0">
                <a:ln>
                  <a:noFill/>
                </a:ln>
                <a:effectLst/>
                <a:uLnTx/>
                <a:uFillTx/>
                <a:ea typeface="+mn-lt"/>
                <a:cs typeface="+mn-lt"/>
              </a:rPr>
              <a:t> </a:t>
            </a:r>
            <a:r>
              <a:rPr lang="en-US" sz="1400">
                <a:ea typeface="+mn-lt"/>
                <a:cs typeface="+mn-lt"/>
              </a:rPr>
              <a:t>oil industry</a:t>
            </a:r>
            <a:endParaRPr lang="en-US">
              <a:cs typeface="Calibri"/>
            </a:endParaRPr>
          </a:p>
        </p:txBody>
      </p:sp>
      <p:sp>
        <p:nvSpPr>
          <p:cNvPr id="4" name="Text Placeholder 3">
            <a:extLst>
              <a:ext uri="{FF2B5EF4-FFF2-40B4-BE49-F238E27FC236}">
                <a16:creationId xmlns:a16="http://schemas.microsoft.com/office/drawing/2014/main" id="{3B34F58D-52B9-704E-930B-BCFDD8EFB06A}"/>
              </a:ext>
            </a:extLst>
          </p:cNvPr>
          <p:cNvSpPr>
            <a:spLocks noGrp="1"/>
          </p:cNvSpPr>
          <p:nvPr>
            <p:ph type="body" sz="quarter" idx="17"/>
          </p:nvPr>
        </p:nvSpPr>
        <p:spPr>
          <a:xfrm>
            <a:off x="8027156" y="2922935"/>
            <a:ext cx="4038600" cy="1325563"/>
          </a:xfrm>
        </p:spPr>
        <p:txBody>
          <a:bodyPr vert="horz" lIns="365760" tIns="45720" rIns="365760" bIns="45720" rtlCol="0" anchor="t">
            <a:noAutofit/>
          </a:bodyPr>
          <a:lstStyle/>
          <a:p>
            <a:r>
              <a:rPr lang="en-US" sz="1400" b="1">
                <a:solidFill>
                  <a:srgbClr val="0062AC"/>
                </a:solidFill>
              </a:rPr>
              <a:t>PUBLIC TRANSPORTATION</a:t>
            </a:r>
            <a:endParaRPr lang="en-US" sz="1400">
              <a:ea typeface="Verdana"/>
              <a:cs typeface="Calibri"/>
            </a:endParaRPr>
          </a:p>
          <a:p>
            <a:r>
              <a:rPr lang="en-US" sz="1400">
                <a:ea typeface="Verdana"/>
                <a:cs typeface="Calibri"/>
              </a:rPr>
              <a:t>Public transportation companies could decide whether and when to lock </a:t>
            </a:r>
            <a:r>
              <a:rPr kumimoji="0" lang="en-US" sz="1400" b="0" i="0" u="none" strike="noStrike" kern="1200" cap="none" spc="0" normalizeH="0" baseline="0" noProof="0">
                <a:ln>
                  <a:noFill/>
                </a:ln>
                <a:effectLst/>
                <a:uLnTx/>
                <a:uFillTx/>
                <a:latin typeface="+mn-lt"/>
                <a:ea typeface="Verdana"/>
                <a:cs typeface="Calibri"/>
              </a:rPr>
              <a:t>the </a:t>
            </a:r>
            <a:r>
              <a:rPr lang="en-US" sz="1400">
                <a:ea typeface="Verdana"/>
                <a:cs typeface="Calibri"/>
              </a:rPr>
              <a:t>price </a:t>
            </a:r>
            <a:r>
              <a:rPr kumimoji="0" lang="en-US" sz="1400" b="0" i="0" u="none" strike="noStrike" kern="1200" cap="none" spc="0" normalizeH="0" baseline="0" noProof="0">
                <a:ln>
                  <a:noFill/>
                </a:ln>
                <a:effectLst/>
                <a:uLnTx/>
                <a:uFillTx/>
                <a:latin typeface="+mn-lt"/>
                <a:ea typeface="Verdana"/>
                <a:cs typeface="Calibri"/>
              </a:rPr>
              <a:t>of </a:t>
            </a:r>
            <a:r>
              <a:rPr lang="en-US" sz="1400">
                <a:ea typeface="Verdana"/>
                <a:cs typeface="Calibri"/>
              </a:rPr>
              <a:t>diesel</a:t>
            </a:r>
            <a:endParaRPr lang="en-US" sz="1400"/>
          </a:p>
        </p:txBody>
      </p:sp>
      <p:sp>
        <p:nvSpPr>
          <p:cNvPr id="9" name="TextBox 8">
            <a:extLst>
              <a:ext uri="{FF2B5EF4-FFF2-40B4-BE49-F238E27FC236}">
                <a16:creationId xmlns:a16="http://schemas.microsoft.com/office/drawing/2014/main" id="{FB19FBA9-1FA9-D642-AFEB-E3228FCED5FB}"/>
              </a:ext>
            </a:extLst>
          </p:cNvPr>
          <p:cNvSpPr txBox="1"/>
          <p:nvPr/>
        </p:nvSpPr>
        <p:spPr>
          <a:xfrm>
            <a:off x="521019" y="330386"/>
            <a:ext cx="4273734" cy="707886"/>
          </a:xfrm>
          <a:prstGeom prst="rect">
            <a:avLst/>
          </a:prstGeom>
          <a:noFill/>
        </p:spPr>
        <p:txBody>
          <a:bodyPr wrap="square" lIns="91440" tIns="45720" rIns="91440" bIns="45720" rtlCol="0" anchor="t">
            <a:spAutoFit/>
          </a:bodyPr>
          <a:lstStyle/>
          <a:p>
            <a:r>
              <a:rPr lang="en-US" altLang="zh-CN" sz="4000" b="1">
                <a:solidFill>
                  <a:srgbClr val="86BC24"/>
                </a:solidFill>
                <a:latin typeface="+mj-lt"/>
                <a:ea typeface="等线"/>
              </a:rPr>
              <a:t>BUSINESS</a:t>
            </a:r>
            <a:r>
              <a:rPr lang="zh-CN" altLang="en-US" sz="4000" b="1">
                <a:solidFill>
                  <a:srgbClr val="86BC24"/>
                </a:solidFill>
                <a:latin typeface="+mj-lt"/>
                <a:ea typeface="等线"/>
              </a:rPr>
              <a:t> </a:t>
            </a:r>
            <a:r>
              <a:rPr lang="en-US" altLang="zh-CN" sz="4000" b="1">
                <a:solidFill>
                  <a:srgbClr val="86BC24"/>
                </a:solidFill>
                <a:latin typeface="+mj-lt"/>
                <a:ea typeface="等线"/>
              </a:rPr>
              <a:t>USE</a:t>
            </a:r>
            <a:r>
              <a:rPr lang="zh-CN" altLang="en-US" sz="4000" b="1">
                <a:solidFill>
                  <a:srgbClr val="86BC24"/>
                </a:solidFill>
                <a:latin typeface="+mj-lt"/>
                <a:ea typeface="等线"/>
              </a:rPr>
              <a:t> </a:t>
            </a:r>
            <a:r>
              <a:rPr lang="en-US" altLang="zh-CN" sz="4000" b="1">
                <a:solidFill>
                  <a:srgbClr val="86BC24"/>
                </a:solidFill>
                <a:latin typeface="+mj-lt"/>
                <a:ea typeface="等线"/>
              </a:rPr>
              <a:t>CASE</a:t>
            </a:r>
            <a:endParaRPr lang="en-US" sz="4000" b="1">
              <a:solidFill>
                <a:srgbClr val="86BC24"/>
              </a:solidFill>
              <a:latin typeface="+mj-lt"/>
              <a:ea typeface="等线"/>
            </a:endParaRPr>
          </a:p>
        </p:txBody>
      </p:sp>
      <p:pic>
        <p:nvPicPr>
          <p:cNvPr id="28674" name="Picture 2" descr="Real Gross Domestic Product (Real GDP) Definition">
            <a:extLst>
              <a:ext uri="{FF2B5EF4-FFF2-40B4-BE49-F238E27FC236}">
                <a16:creationId xmlns:a16="http://schemas.microsoft.com/office/drawing/2014/main" id="{6B8A30CF-4A0E-CD4D-8EA6-48D84C952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51" y="1233488"/>
            <a:ext cx="3086474" cy="1655762"/>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The energy industry outlook, from 2017 to 2018 - Power Technology">
            <a:extLst>
              <a:ext uri="{FF2B5EF4-FFF2-40B4-BE49-F238E27FC236}">
                <a16:creationId xmlns:a16="http://schemas.microsoft.com/office/drawing/2014/main" id="{066C593D-56DE-1A4C-9E00-57E2EB5E4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528" y="1233489"/>
            <a:ext cx="3113372" cy="1655762"/>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a:extLst>
              <a:ext uri="{FF2B5EF4-FFF2-40B4-BE49-F238E27FC236}">
                <a16:creationId xmlns:a16="http://schemas.microsoft.com/office/drawing/2014/main" id="{8C8A7707-D913-BD43-968C-8D2D12E306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526" b="1666"/>
          <a:stretch/>
        </p:blipFill>
        <p:spPr bwMode="auto">
          <a:xfrm>
            <a:off x="4588528" y="3880252"/>
            <a:ext cx="3113372" cy="1672823"/>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descr="Toronto and Vancouver named Canada's best cities for public transportation  | CTV News">
            <a:extLst>
              <a:ext uri="{FF2B5EF4-FFF2-40B4-BE49-F238E27FC236}">
                <a16:creationId xmlns:a16="http://schemas.microsoft.com/office/drawing/2014/main" id="{A0512712-BAA7-0845-9BD2-EB3FDE8B95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976" y="1226609"/>
            <a:ext cx="3086473" cy="1644089"/>
          </a:xfrm>
          <a:prstGeom prst="rect">
            <a:avLst/>
          </a:prstGeom>
          <a:noFill/>
          <a:extLst>
            <a:ext uri="{909E8E84-426E-40DD-AFC4-6F175D3DCCD1}">
              <a14:hiddenFill xmlns:a14="http://schemas.microsoft.com/office/drawing/2010/main">
                <a:solidFill>
                  <a:srgbClr val="FFFFFF"/>
                </a:solidFill>
              </a14:hiddenFill>
            </a:ext>
          </a:extLst>
        </p:spPr>
      </p:pic>
      <p:pic>
        <p:nvPicPr>
          <p:cNvPr id="29706" name="Picture 10" descr="Making Tourism Stronger and Ready for the Future">
            <a:extLst>
              <a:ext uri="{FF2B5EF4-FFF2-40B4-BE49-F238E27FC236}">
                <a16:creationId xmlns:a16="http://schemas.microsoft.com/office/drawing/2014/main" id="{17E0ABFE-FA1C-C846-B67C-190ADDF2C0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5975" y="3880251"/>
            <a:ext cx="3086473" cy="16728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796BD62-9960-E5A3-84E8-83B930F0D92B}"/>
              </a:ext>
            </a:extLst>
          </p:cNvPr>
          <p:cNvPicPr>
            <a:picLocks noChangeAspect="1"/>
          </p:cNvPicPr>
          <p:nvPr/>
        </p:nvPicPr>
        <p:blipFill rotWithShape="1">
          <a:blip r:embed="rId8"/>
          <a:srcRect l="6364" t="-2088" r="35682" b="1638"/>
          <a:stretch/>
        </p:blipFill>
        <p:spPr>
          <a:xfrm>
            <a:off x="669551" y="3884703"/>
            <a:ext cx="3086474" cy="1664444"/>
          </a:xfrm>
          <a:prstGeom prst="rect">
            <a:avLst/>
          </a:prstGeom>
        </p:spPr>
      </p:pic>
      <p:sp>
        <p:nvSpPr>
          <p:cNvPr id="13" name="TextBox 12">
            <a:extLst>
              <a:ext uri="{FF2B5EF4-FFF2-40B4-BE49-F238E27FC236}">
                <a16:creationId xmlns:a16="http://schemas.microsoft.com/office/drawing/2014/main" id="{08369DFE-B1A4-7106-9942-C2B727CBF51F}"/>
              </a:ext>
            </a:extLst>
          </p:cNvPr>
          <p:cNvSpPr txBox="1"/>
          <p:nvPr/>
        </p:nvSpPr>
        <p:spPr>
          <a:xfrm>
            <a:off x="669551" y="2927056"/>
            <a:ext cx="3216148" cy="954107"/>
          </a:xfrm>
          <a:prstGeom prst="rect">
            <a:avLst/>
          </a:prstGeom>
          <a:noFill/>
        </p:spPr>
        <p:txBody>
          <a:bodyPr wrap="square" rtlCol="0">
            <a:spAutoFit/>
          </a:bodyPr>
          <a:lstStyle/>
          <a:p>
            <a:r>
              <a:rPr lang="en-US" altLang="zh-CN" sz="1400" b="1">
                <a:solidFill>
                  <a:schemeClr val="accent3"/>
                </a:solidFill>
              </a:rPr>
              <a:t>GDP</a:t>
            </a:r>
            <a:endParaRPr lang="en-US" sz="1400"/>
          </a:p>
          <a:p>
            <a:r>
              <a:rPr lang="en-US" sz="1400"/>
              <a:t>Higher oil price means higher GDP in Canada</a:t>
            </a:r>
          </a:p>
          <a:p>
            <a:endParaRPr lang="en-US" sz="1400"/>
          </a:p>
        </p:txBody>
      </p:sp>
      <p:sp>
        <p:nvSpPr>
          <p:cNvPr id="14" name="TextBox 13">
            <a:extLst>
              <a:ext uri="{FF2B5EF4-FFF2-40B4-BE49-F238E27FC236}">
                <a16:creationId xmlns:a16="http://schemas.microsoft.com/office/drawing/2014/main" id="{2F2E69AF-A3C7-9201-5D7B-C3B8CF9F3F5D}"/>
              </a:ext>
            </a:extLst>
          </p:cNvPr>
          <p:cNvSpPr txBox="1"/>
          <p:nvPr/>
        </p:nvSpPr>
        <p:spPr>
          <a:xfrm>
            <a:off x="4199571" y="5686289"/>
            <a:ext cx="3897232" cy="1056700"/>
          </a:xfrm>
          <a:prstGeom prst="rect">
            <a:avLst/>
          </a:prstGeom>
          <a:noFill/>
        </p:spPr>
        <p:txBody>
          <a:bodyPr wrap="square" lIns="91440" tIns="45720" rIns="91440" bIns="45720" anchor="t">
            <a:spAutoFit/>
          </a:bodyPr>
          <a:lstStyle/>
          <a:p>
            <a:pPr marL="290195" defTabSz="914126">
              <a:spcAft>
                <a:spcPts val="800"/>
              </a:spcAft>
              <a:defRPr/>
            </a:pPr>
            <a:r>
              <a:rPr lang="en-US" sz="1400" b="1">
                <a:solidFill>
                  <a:srgbClr val="0062AC"/>
                </a:solidFill>
              </a:rPr>
              <a:t>EXCHANGE RATE</a:t>
            </a:r>
            <a:endParaRPr lang="en-US" sz="1400" b="0" kern="1200" noProof="0">
              <a:solidFill>
                <a:schemeClr val="tx1"/>
              </a:solidFill>
              <a:latin typeface="+mn-lt"/>
              <a:ea typeface="+mn-ea"/>
              <a:cs typeface="+mn-cs"/>
            </a:endParaRPr>
          </a:p>
          <a:p>
            <a:pPr marL="290195" marR="0" lvl="0" indent="0" algn="l" defTabSz="914126"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400" b="0" kern="1200" noProof="0">
                <a:latin typeface="+mn-lt"/>
                <a:ea typeface="+mn-ea"/>
                <a:cs typeface="+mn-cs"/>
              </a:rPr>
              <a:t>The value of Canadian dollar follows to the oil price change. Import and export companies could predict the value of Canadian dollar</a:t>
            </a:r>
            <a:endParaRPr lang="en-US" sz="1400" b="0" kern="1200">
              <a:latin typeface="+mn-lt"/>
              <a:cs typeface="Calibri"/>
            </a:endParaRPr>
          </a:p>
        </p:txBody>
      </p:sp>
      <p:sp>
        <p:nvSpPr>
          <p:cNvPr id="15" name="TextBox 14">
            <a:extLst>
              <a:ext uri="{FF2B5EF4-FFF2-40B4-BE49-F238E27FC236}">
                <a16:creationId xmlns:a16="http://schemas.microsoft.com/office/drawing/2014/main" id="{9E91E631-CDDA-EC9A-AB70-0CA6F6F63093}"/>
              </a:ext>
            </a:extLst>
          </p:cNvPr>
          <p:cNvSpPr txBox="1"/>
          <p:nvPr/>
        </p:nvSpPr>
        <p:spPr>
          <a:xfrm>
            <a:off x="8097840" y="5682028"/>
            <a:ext cx="3897232" cy="1056700"/>
          </a:xfrm>
          <a:prstGeom prst="rect">
            <a:avLst/>
          </a:prstGeom>
          <a:noFill/>
        </p:spPr>
        <p:txBody>
          <a:bodyPr wrap="square" lIns="91440" tIns="45720" rIns="91440" bIns="45720" anchor="t">
            <a:spAutoFit/>
          </a:bodyPr>
          <a:lstStyle/>
          <a:p>
            <a:pPr marL="290195" defTabSz="914126">
              <a:spcAft>
                <a:spcPts val="800"/>
              </a:spcAft>
              <a:defRPr/>
            </a:pPr>
            <a:r>
              <a:rPr lang="en-US" sz="1400" b="1">
                <a:solidFill>
                  <a:srgbClr val="0062AC"/>
                </a:solidFill>
                <a:cs typeface="Calibri"/>
              </a:rPr>
              <a:t>TOURISM</a:t>
            </a:r>
            <a:endParaRPr lang="en-US" sz="1400">
              <a:solidFill>
                <a:srgbClr val="0062AC"/>
              </a:solidFill>
              <a:cs typeface="Calibri" panose="020F0502020204030204"/>
            </a:endParaRPr>
          </a:p>
          <a:p>
            <a:pPr marL="290195" marR="0" lvl="0" indent="0" algn="l" defTabSz="914126">
              <a:lnSpc>
                <a:spcPct val="100000"/>
              </a:lnSpc>
              <a:spcBef>
                <a:spcPts val="0"/>
              </a:spcBef>
              <a:spcAft>
                <a:spcPts val="800"/>
              </a:spcAft>
              <a:buClrTx/>
              <a:buSzTx/>
              <a:buFont typeface="Arial" panose="020B0604020202020204" pitchFamily="34" charset="0"/>
              <a:buNone/>
              <a:tabLst/>
              <a:defRPr/>
            </a:pPr>
            <a:r>
              <a:rPr lang="en-US" sz="1400" b="0" kern="1200">
                <a:latin typeface="+mn-lt"/>
                <a:ea typeface="+mn-ea"/>
                <a:cs typeface="+mn-cs"/>
              </a:rPr>
              <a:t>Companies depending on tourism could predict the demand for tourism with the cost of oil</a:t>
            </a:r>
            <a:endParaRPr lang="en-US">
              <a:ea typeface="+mn-ea"/>
              <a:cs typeface="+mn-cs"/>
            </a:endParaRPr>
          </a:p>
        </p:txBody>
      </p:sp>
    </p:spTree>
    <p:extLst>
      <p:ext uri="{BB962C8B-B14F-4D97-AF65-F5344CB8AC3E}">
        <p14:creationId xmlns:p14="http://schemas.microsoft.com/office/powerpoint/2010/main" val="487218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EF39FD0-9BF4-7001-FC80-49DC32B8C6D0}"/>
              </a:ext>
            </a:extLst>
          </p:cNvPr>
          <p:cNvSpPr txBox="1"/>
          <p:nvPr/>
        </p:nvSpPr>
        <p:spPr>
          <a:xfrm>
            <a:off x="521019" y="532180"/>
            <a:ext cx="4339393" cy="707886"/>
          </a:xfrm>
          <a:prstGeom prst="rect">
            <a:avLst/>
          </a:prstGeom>
          <a:noFill/>
        </p:spPr>
        <p:txBody>
          <a:bodyPr wrap="none" lIns="91440" tIns="45720" rIns="91440" bIns="45720" rtlCol="0" anchor="t">
            <a:spAutoFit/>
          </a:bodyPr>
          <a:lstStyle/>
          <a:p>
            <a:r>
              <a:rPr lang="en-US" altLang="zh-CN" sz="4000" b="1">
                <a:solidFill>
                  <a:srgbClr val="86BC24"/>
                </a:solidFill>
                <a:latin typeface="+mj-lt"/>
                <a:ea typeface="等线"/>
              </a:rPr>
              <a:t>PROJECT</a:t>
            </a:r>
            <a:r>
              <a:rPr lang="zh-CN" altLang="en-US" sz="4000" b="1">
                <a:solidFill>
                  <a:srgbClr val="86BC24"/>
                </a:solidFill>
                <a:latin typeface="+mj-lt"/>
                <a:ea typeface="等线"/>
              </a:rPr>
              <a:t> </a:t>
            </a:r>
            <a:r>
              <a:rPr lang="en-US" altLang="zh-CN" sz="4000" b="1">
                <a:solidFill>
                  <a:srgbClr val="86BC24"/>
                </a:solidFill>
                <a:latin typeface="+mj-lt"/>
                <a:ea typeface="等线"/>
              </a:rPr>
              <a:t>OVERVIEW</a:t>
            </a:r>
            <a:endParaRPr lang="en-US" sz="4000" b="1">
              <a:solidFill>
                <a:srgbClr val="86BC24"/>
              </a:solidFill>
              <a:latin typeface="+mj-lt"/>
              <a:ea typeface="等线"/>
              <a:cs typeface="Calibri Light"/>
            </a:endParaRPr>
          </a:p>
        </p:txBody>
      </p:sp>
      <p:sp>
        <p:nvSpPr>
          <p:cNvPr id="15" name="TextBox 14">
            <a:extLst>
              <a:ext uri="{FF2B5EF4-FFF2-40B4-BE49-F238E27FC236}">
                <a16:creationId xmlns:a16="http://schemas.microsoft.com/office/drawing/2014/main" id="{150EA00E-0AB1-040F-1F29-4FFE22C9AF36}"/>
              </a:ext>
            </a:extLst>
          </p:cNvPr>
          <p:cNvSpPr txBox="1"/>
          <p:nvPr/>
        </p:nvSpPr>
        <p:spPr>
          <a:xfrm>
            <a:off x="521019" y="1280133"/>
            <a:ext cx="11050910" cy="369332"/>
          </a:xfrm>
          <a:prstGeom prst="rect">
            <a:avLst/>
          </a:prstGeom>
          <a:noFill/>
        </p:spPr>
        <p:txBody>
          <a:bodyPr wrap="none" rtlCol="0">
            <a:spAutoFit/>
          </a:bodyPr>
          <a:lstStyle/>
          <a:p>
            <a:r>
              <a:rPr lang="en-CA" dirty="0"/>
              <a:t>Cortex AI’s vision is to empower Deloitte to use AI and Data to improve the value of </a:t>
            </a:r>
            <a:r>
              <a:rPr lang="en-CA" b="1" dirty="0"/>
              <a:t>every client solution it </a:t>
            </a:r>
            <a:r>
              <a:rPr lang="en-CA" dirty="0"/>
              <a:t>delivers. </a:t>
            </a:r>
          </a:p>
        </p:txBody>
      </p:sp>
      <p:sp>
        <p:nvSpPr>
          <p:cNvPr id="16" name="TextBox 15">
            <a:extLst>
              <a:ext uri="{FF2B5EF4-FFF2-40B4-BE49-F238E27FC236}">
                <a16:creationId xmlns:a16="http://schemas.microsoft.com/office/drawing/2014/main" id="{FC536E16-EE50-AE16-6140-878D46344CC8}"/>
              </a:ext>
            </a:extLst>
          </p:cNvPr>
          <p:cNvSpPr txBox="1"/>
          <p:nvPr/>
        </p:nvSpPr>
        <p:spPr>
          <a:xfrm>
            <a:off x="1017626" y="5667997"/>
            <a:ext cx="10888591" cy="584775"/>
          </a:xfrm>
          <a:prstGeom prst="rect">
            <a:avLst/>
          </a:prstGeom>
          <a:noFill/>
        </p:spPr>
        <p:txBody>
          <a:bodyPr wrap="square" lIns="91440" tIns="45720" rIns="91440" bIns="45720" rtlCol="0" anchor="t">
            <a:spAutoFit/>
          </a:bodyPr>
          <a:lstStyle/>
          <a:p>
            <a:r>
              <a:rPr lang="en-CA" sz="1600" b="1" dirty="0"/>
              <a:t>Curate and evolve the Cortex AI data marketplace </a:t>
            </a:r>
            <a:r>
              <a:rPr lang="en-CA" sz="1600" dirty="0"/>
              <a:t>so that it provides unparalleled value to Deloitte practitioners and their engagements. </a:t>
            </a:r>
            <a:endParaRPr lang="en-US" sz="1600" dirty="0"/>
          </a:p>
        </p:txBody>
      </p:sp>
      <p:cxnSp>
        <p:nvCxnSpPr>
          <p:cNvPr id="18" name="Straight Connector 17">
            <a:extLst>
              <a:ext uri="{FF2B5EF4-FFF2-40B4-BE49-F238E27FC236}">
                <a16:creationId xmlns:a16="http://schemas.microsoft.com/office/drawing/2014/main" id="{CD063796-6576-DA45-336D-0529B75B5932}"/>
              </a:ext>
            </a:extLst>
          </p:cNvPr>
          <p:cNvCxnSpPr>
            <a:cxnSpLocks/>
          </p:cNvCxnSpPr>
          <p:nvPr/>
        </p:nvCxnSpPr>
        <p:spPr>
          <a:xfrm>
            <a:off x="595744" y="2139860"/>
            <a:ext cx="1035234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027F38-988F-685E-AD6D-AE77A690BF76}"/>
              </a:ext>
            </a:extLst>
          </p:cNvPr>
          <p:cNvCxnSpPr>
            <a:cxnSpLocks/>
          </p:cNvCxnSpPr>
          <p:nvPr/>
        </p:nvCxnSpPr>
        <p:spPr>
          <a:xfrm flipV="1">
            <a:off x="595744" y="5508597"/>
            <a:ext cx="10395591" cy="3106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E6E51F-6140-538E-087F-8EDCDDD1156B}"/>
              </a:ext>
            </a:extLst>
          </p:cNvPr>
          <p:cNvSpPr txBox="1"/>
          <p:nvPr/>
        </p:nvSpPr>
        <p:spPr>
          <a:xfrm>
            <a:off x="588572" y="172259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b="1">
                <a:ea typeface="+mn-lt"/>
                <a:cs typeface="+mn-lt"/>
              </a:rPr>
              <a:t>Key Objectives :</a:t>
            </a:r>
            <a:endParaRPr lang="en-US"/>
          </a:p>
        </p:txBody>
      </p:sp>
      <p:sp>
        <p:nvSpPr>
          <p:cNvPr id="13" name="TextBox 12">
            <a:extLst>
              <a:ext uri="{FF2B5EF4-FFF2-40B4-BE49-F238E27FC236}">
                <a16:creationId xmlns:a16="http://schemas.microsoft.com/office/drawing/2014/main" id="{A22B5893-B380-517C-C5E8-D21943508F54}"/>
              </a:ext>
            </a:extLst>
          </p:cNvPr>
          <p:cNvSpPr txBox="1"/>
          <p:nvPr/>
        </p:nvSpPr>
        <p:spPr>
          <a:xfrm>
            <a:off x="641764" y="512194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b="1">
                <a:ea typeface="+mn-lt"/>
                <a:cs typeface="+mn-lt"/>
              </a:rPr>
              <a:t>Desired Outcomes:</a:t>
            </a:r>
            <a:endParaRPr lang="en-US"/>
          </a:p>
        </p:txBody>
      </p:sp>
      <p:grpSp>
        <p:nvGrpSpPr>
          <p:cNvPr id="17" name="Group 592">
            <a:extLst>
              <a:ext uri="{FF2B5EF4-FFF2-40B4-BE49-F238E27FC236}">
                <a16:creationId xmlns:a16="http://schemas.microsoft.com/office/drawing/2014/main" id="{78D79513-E4A4-FC4F-BFE4-E0ADB5E91890}"/>
              </a:ext>
            </a:extLst>
          </p:cNvPr>
          <p:cNvGrpSpPr>
            <a:grpSpLocks noChangeAspect="1"/>
          </p:cNvGrpSpPr>
          <p:nvPr/>
        </p:nvGrpSpPr>
        <p:grpSpPr bwMode="auto">
          <a:xfrm>
            <a:off x="588572" y="5658337"/>
            <a:ext cx="370763" cy="369675"/>
            <a:chOff x="373" y="1933"/>
            <a:chExt cx="341" cy="340"/>
          </a:xfrm>
          <a:solidFill>
            <a:schemeClr val="accent2"/>
          </a:solidFill>
        </p:grpSpPr>
        <p:sp>
          <p:nvSpPr>
            <p:cNvPr id="19" name="Freeform 18">
              <a:extLst>
                <a:ext uri="{FF2B5EF4-FFF2-40B4-BE49-F238E27FC236}">
                  <a16:creationId xmlns:a16="http://schemas.microsoft.com/office/drawing/2014/main" id="{BE4860E9-82ED-6947-B88B-B3F11865244E}"/>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 name="Freeform 20">
              <a:extLst>
                <a:ext uri="{FF2B5EF4-FFF2-40B4-BE49-F238E27FC236}">
                  <a16:creationId xmlns:a16="http://schemas.microsoft.com/office/drawing/2014/main" id="{04E62554-F530-BB4E-8FD9-3F5ADD4F3979}"/>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2" name="Group 587">
            <a:extLst>
              <a:ext uri="{FF2B5EF4-FFF2-40B4-BE49-F238E27FC236}">
                <a16:creationId xmlns:a16="http://schemas.microsoft.com/office/drawing/2014/main" id="{EF303AE5-622B-2E4E-B9F3-5097F8223668}"/>
              </a:ext>
            </a:extLst>
          </p:cNvPr>
          <p:cNvGrpSpPr>
            <a:grpSpLocks noChangeAspect="1"/>
          </p:cNvGrpSpPr>
          <p:nvPr/>
        </p:nvGrpSpPr>
        <p:grpSpPr bwMode="auto">
          <a:xfrm>
            <a:off x="589561" y="4149781"/>
            <a:ext cx="367042" cy="367041"/>
            <a:chOff x="2878" y="2417"/>
            <a:chExt cx="340" cy="340"/>
          </a:xfrm>
          <a:solidFill>
            <a:schemeClr val="accent3"/>
          </a:solidFill>
        </p:grpSpPr>
        <p:sp>
          <p:nvSpPr>
            <p:cNvPr id="23" name="Freeform 588">
              <a:extLst>
                <a:ext uri="{FF2B5EF4-FFF2-40B4-BE49-F238E27FC236}">
                  <a16:creationId xmlns:a16="http://schemas.microsoft.com/office/drawing/2014/main" id="{96B4168E-0629-5B4C-83C9-54666EF8D799}"/>
                </a:ext>
              </a:extLst>
            </p:cNvPr>
            <p:cNvSpPr>
              <a:spLocks/>
            </p:cNvSpPr>
            <p:nvPr/>
          </p:nvSpPr>
          <p:spPr bwMode="auto">
            <a:xfrm>
              <a:off x="2942" y="2509"/>
              <a:ext cx="212" cy="156"/>
            </a:xfrm>
            <a:custGeom>
              <a:avLst/>
              <a:gdLst>
                <a:gd name="T0" fmla="*/ 309 w 320"/>
                <a:gd name="T1" fmla="*/ 214 h 235"/>
                <a:gd name="T2" fmla="*/ 21 w 320"/>
                <a:gd name="T3" fmla="*/ 214 h 235"/>
                <a:gd name="T4" fmla="*/ 21 w 320"/>
                <a:gd name="T5" fmla="*/ 11 h 235"/>
                <a:gd name="T6" fmla="*/ 10 w 320"/>
                <a:gd name="T7" fmla="*/ 0 h 235"/>
                <a:gd name="T8" fmla="*/ 0 w 320"/>
                <a:gd name="T9" fmla="*/ 11 h 235"/>
                <a:gd name="T10" fmla="*/ 0 w 320"/>
                <a:gd name="T11" fmla="*/ 224 h 235"/>
                <a:gd name="T12" fmla="*/ 10 w 320"/>
                <a:gd name="T13" fmla="*/ 235 h 235"/>
                <a:gd name="T14" fmla="*/ 309 w 320"/>
                <a:gd name="T15" fmla="*/ 235 h 235"/>
                <a:gd name="T16" fmla="*/ 320 w 320"/>
                <a:gd name="T17" fmla="*/ 224 h 235"/>
                <a:gd name="T18" fmla="*/ 309 w 320"/>
                <a:gd name="T19"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235">
                  <a:moveTo>
                    <a:pt x="309" y="214"/>
                  </a:moveTo>
                  <a:cubicBezTo>
                    <a:pt x="21" y="214"/>
                    <a:pt x="21" y="214"/>
                    <a:pt x="21" y="214"/>
                  </a:cubicBezTo>
                  <a:cubicBezTo>
                    <a:pt x="21" y="11"/>
                    <a:pt x="21" y="11"/>
                    <a:pt x="21" y="11"/>
                  </a:cubicBezTo>
                  <a:cubicBezTo>
                    <a:pt x="21" y="5"/>
                    <a:pt x="16" y="0"/>
                    <a:pt x="10" y="0"/>
                  </a:cubicBezTo>
                  <a:cubicBezTo>
                    <a:pt x="4" y="0"/>
                    <a:pt x="0" y="5"/>
                    <a:pt x="0" y="11"/>
                  </a:cubicBezTo>
                  <a:cubicBezTo>
                    <a:pt x="0" y="224"/>
                    <a:pt x="0" y="224"/>
                    <a:pt x="0" y="224"/>
                  </a:cubicBezTo>
                  <a:cubicBezTo>
                    <a:pt x="0" y="230"/>
                    <a:pt x="4" y="235"/>
                    <a:pt x="10" y="235"/>
                  </a:cubicBezTo>
                  <a:cubicBezTo>
                    <a:pt x="309" y="235"/>
                    <a:pt x="309" y="235"/>
                    <a:pt x="309" y="235"/>
                  </a:cubicBezTo>
                  <a:cubicBezTo>
                    <a:pt x="315" y="235"/>
                    <a:pt x="320" y="230"/>
                    <a:pt x="320" y="224"/>
                  </a:cubicBezTo>
                  <a:cubicBezTo>
                    <a:pt x="320" y="218"/>
                    <a:pt x="315" y="214"/>
                    <a:pt x="309" y="2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4" name="Freeform 589">
              <a:extLst>
                <a:ext uri="{FF2B5EF4-FFF2-40B4-BE49-F238E27FC236}">
                  <a16:creationId xmlns:a16="http://schemas.microsoft.com/office/drawing/2014/main" id="{8220767F-8F94-C64B-8A11-77269E353B78}"/>
                </a:ext>
              </a:extLst>
            </p:cNvPr>
            <p:cNvSpPr>
              <a:spLocks/>
            </p:cNvSpPr>
            <p:nvPr/>
          </p:nvSpPr>
          <p:spPr bwMode="auto">
            <a:xfrm>
              <a:off x="2969" y="2523"/>
              <a:ext cx="186" cy="99"/>
            </a:xfrm>
            <a:custGeom>
              <a:avLst/>
              <a:gdLst>
                <a:gd name="T0" fmla="*/ 12 w 280"/>
                <a:gd name="T1" fmla="*/ 150 h 150"/>
                <a:gd name="T2" fmla="*/ 20 w 280"/>
                <a:gd name="T3" fmla="*/ 147 h 150"/>
                <a:gd name="T4" fmla="*/ 87 w 280"/>
                <a:gd name="T5" fmla="*/ 80 h 150"/>
                <a:gd name="T6" fmla="*/ 143 w 280"/>
                <a:gd name="T7" fmla="*/ 136 h 150"/>
                <a:gd name="T8" fmla="*/ 158 w 280"/>
                <a:gd name="T9" fmla="*/ 136 h 150"/>
                <a:gd name="T10" fmla="*/ 276 w 280"/>
                <a:gd name="T11" fmla="*/ 19 h 150"/>
                <a:gd name="T12" fmla="*/ 276 w 280"/>
                <a:gd name="T13" fmla="*/ 4 h 150"/>
                <a:gd name="T14" fmla="*/ 260 w 280"/>
                <a:gd name="T15" fmla="*/ 4 h 150"/>
                <a:gd name="T16" fmla="*/ 151 w 280"/>
                <a:gd name="T17" fmla="*/ 114 h 150"/>
                <a:gd name="T18" fmla="*/ 94 w 280"/>
                <a:gd name="T19" fmla="*/ 57 h 150"/>
                <a:gd name="T20" fmla="*/ 79 w 280"/>
                <a:gd name="T21" fmla="*/ 57 h 150"/>
                <a:gd name="T22" fmla="*/ 4 w 280"/>
                <a:gd name="T23" fmla="*/ 132 h 150"/>
                <a:gd name="T24" fmla="*/ 4 w 280"/>
                <a:gd name="T25" fmla="*/ 147 h 150"/>
                <a:gd name="T26" fmla="*/ 12 w 28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0">
                  <a:moveTo>
                    <a:pt x="12" y="150"/>
                  </a:moveTo>
                  <a:cubicBezTo>
                    <a:pt x="15" y="150"/>
                    <a:pt x="17" y="149"/>
                    <a:pt x="20" y="147"/>
                  </a:cubicBezTo>
                  <a:cubicBezTo>
                    <a:pt x="87" y="80"/>
                    <a:pt x="87" y="80"/>
                    <a:pt x="87" y="80"/>
                  </a:cubicBezTo>
                  <a:cubicBezTo>
                    <a:pt x="143" y="136"/>
                    <a:pt x="143" y="136"/>
                    <a:pt x="143" y="136"/>
                  </a:cubicBezTo>
                  <a:cubicBezTo>
                    <a:pt x="147" y="140"/>
                    <a:pt x="154" y="140"/>
                    <a:pt x="158" y="136"/>
                  </a:cubicBezTo>
                  <a:cubicBezTo>
                    <a:pt x="276" y="19"/>
                    <a:pt x="276" y="19"/>
                    <a:pt x="276" y="19"/>
                  </a:cubicBezTo>
                  <a:cubicBezTo>
                    <a:pt x="280" y="15"/>
                    <a:pt x="280" y="8"/>
                    <a:pt x="276" y="4"/>
                  </a:cubicBezTo>
                  <a:cubicBezTo>
                    <a:pt x="271" y="0"/>
                    <a:pt x="265" y="0"/>
                    <a:pt x="260" y="4"/>
                  </a:cubicBezTo>
                  <a:cubicBezTo>
                    <a:pt x="151" y="114"/>
                    <a:pt x="151" y="114"/>
                    <a:pt x="151" y="114"/>
                  </a:cubicBezTo>
                  <a:cubicBezTo>
                    <a:pt x="94" y="57"/>
                    <a:pt x="94" y="57"/>
                    <a:pt x="94" y="57"/>
                  </a:cubicBezTo>
                  <a:cubicBezTo>
                    <a:pt x="90" y="53"/>
                    <a:pt x="83" y="53"/>
                    <a:pt x="79" y="57"/>
                  </a:cubicBezTo>
                  <a:cubicBezTo>
                    <a:pt x="4" y="132"/>
                    <a:pt x="4" y="132"/>
                    <a:pt x="4" y="132"/>
                  </a:cubicBezTo>
                  <a:cubicBezTo>
                    <a:pt x="0" y="136"/>
                    <a:pt x="0" y="143"/>
                    <a:pt x="4" y="147"/>
                  </a:cubicBezTo>
                  <a:cubicBezTo>
                    <a:pt x="7" y="149"/>
                    <a:pt x="9" y="150"/>
                    <a:pt x="12" y="1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590">
              <a:extLst>
                <a:ext uri="{FF2B5EF4-FFF2-40B4-BE49-F238E27FC236}">
                  <a16:creationId xmlns:a16="http://schemas.microsoft.com/office/drawing/2014/main" id="{05948384-AF71-C44B-9E1A-D36DA3E19A15}"/>
                </a:ext>
              </a:extLst>
            </p:cNvPr>
            <p:cNvSpPr>
              <a:spLocks noEditPoints="1"/>
            </p:cNvSpPr>
            <p:nvPr/>
          </p:nvSpPr>
          <p:spPr bwMode="auto">
            <a:xfrm>
              <a:off x="2878" y="241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6" name="Group 508">
            <a:extLst>
              <a:ext uri="{FF2B5EF4-FFF2-40B4-BE49-F238E27FC236}">
                <a16:creationId xmlns:a16="http://schemas.microsoft.com/office/drawing/2014/main" id="{98567922-971C-E849-BA94-2748249BAC62}"/>
              </a:ext>
            </a:extLst>
          </p:cNvPr>
          <p:cNvGrpSpPr>
            <a:grpSpLocks noChangeAspect="1"/>
          </p:cNvGrpSpPr>
          <p:nvPr/>
        </p:nvGrpSpPr>
        <p:grpSpPr bwMode="auto">
          <a:xfrm>
            <a:off x="584071" y="2373258"/>
            <a:ext cx="367041" cy="367041"/>
            <a:chOff x="5047" y="1955"/>
            <a:chExt cx="340" cy="340"/>
          </a:xfrm>
          <a:solidFill>
            <a:schemeClr val="accent3"/>
          </a:solidFill>
        </p:grpSpPr>
        <p:sp>
          <p:nvSpPr>
            <p:cNvPr id="27" name="Freeform 509">
              <a:extLst>
                <a:ext uri="{FF2B5EF4-FFF2-40B4-BE49-F238E27FC236}">
                  <a16:creationId xmlns:a16="http://schemas.microsoft.com/office/drawing/2014/main" id="{AA584316-B8EA-0048-99BC-D6FBC4A60A5E}"/>
                </a:ext>
              </a:extLst>
            </p:cNvPr>
            <p:cNvSpPr>
              <a:spLocks noEditPoints="1"/>
            </p:cNvSpPr>
            <p:nvPr/>
          </p:nvSpPr>
          <p:spPr bwMode="auto">
            <a:xfrm>
              <a:off x="5047" y="195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 name="Freeform 510">
              <a:extLst>
                <a:ext uri="{FF2B5EF4-FFF2-40B4-BE49-F238E27FC236}">
                  <a16:creationId xmlns:a16="http://schemas.microsoft.com/office/drawing/2014/main" id="{2E405678-0913-3740-A2D5-15793CD5A0EA}"/>
                </a:ext>
              </a:extLst>
            </p:cNvPr>
            <p:cNvSpPr>
              <a:spLocks noEditPoints="1"/>
            </p:cNvSpPr>
            <p:nvPr/>
          </p:nvSpPr>
          <p:spPr bwMode="auto">
            <a:xfrm>
              <a:off x="5117" y="2054"/>
              <a:ext cx="206" cy="156"/>
            </a:xfrm>
            <a:custGeom>
              <a:avLst/>
              <a:gdLst>
                <a:gd name="T0" fmla="*/ 283 w 310"/>
                <a:gd name="T1" fmla="*/ 45 h 235"/>
                <a:gd name="T2" fmla="*/ 239 w 310"/>
                <a:gd name="T3" fmla="*/ 57 h 235"/>
                <a:gd name="T4" fmla="*/ 235 w 310"/>
                <a:gd name="T5" fmla="*/ 61 h 235"/>
                <a:gd name="T6" fmla="*/ 235 w 310"/>
                <a:gd name="T7" fmla="*/ 11 h 235"/>
                <a:gd name="T8" fmla="*/ 224 w 310"/>
                <a:gd name="T9" fmla="*/ 0 h 235"/>
                <a:gd name="T10" fmla="*/ 140 w 310"/>
                <a:gd name="T11" fmla="*/ 0 h 235"/>
                <a:gd name="T12" fmla="*/ 131 w 310"/>
                <a:gd name="T13" fmla="*/ 7 h 235"/>
                <a:gd name="T14" fmla="*/ 153 w 310"/>
                <a:gd name="T15" fmla="*/ 41 h 235"/>
                <a:gd name="T16" fmla="*/ 159 w 310"/>
                <a:gd name="T17" fmla="*/ 62 h 235"/>
                <a:gd name="T18" fmla="*/ 134 w 310"/>
                <a:gd name="T19" fmla="*/ 75 h 235"/>
                <a:gd name="T20" fmla="*/ 102 w 310"/>
                <a:gd name="T21" fmla="*/ 75 h 235"/>
                <a:gd name="T22" fmla="*/ 76 w 310"/>
                <a:gd name="T23" fmla="*/ 62 h 235"/>
                <a:gd name="T24" fmla="*/ 83 w 310"/>
                <a:gd name="T25" fmla="*/ 41 h 235"/>
                <a:gd name="T26" fmla="*/ 105 w 310"/>
                <a:gd name="T27" fmla="*/ 7 h 235"/>
                <a:gd name="T28" fmla="*/ 95 w 310"/>
                <a:gd name="T29" fmla="*/ 0 h 235"/>
                <a:gd name="T30" fmla="*/ 11 w 310"/>
                <a:gd name="T31" fmla="*/ 0 h 235"/>
                <a:gd name="T32" fmla="*/ 0 w 310"/>
                <a:gd name="T33" fmla="*/ 11 h 235"/>
                <a:gd name="T34" fmla="*/ 0 w 310"/>
                <a:gd name="T35" fmla="*/ 224 h 235"/>
                <a:gd name="T36" fmla="*/ 11 w 310"/>
                <a:gd name="T37" fmla="*/ 235 h 235"/>
                <a:gd name="T38" fmla="*/ 224 w 310"/>
                <a:gd name="T39" fmla="*/ 235 h 235"/>
                <a:gd name="T40" fmla="*/ 235 w 310"/>
                <a:gd name="T41" fmla="*/ 224 h 235"/>
                <a:gd name="T42" fmla="*/ 235 w 310"/>
                <a:gd name="T43" fmla="*/ 152 h 235"/>
                <a:gd name="T44" fmla="*/ 239 w 310"/>
                <a:gd name="T45" fmla="*/ 156 h 235"/>
                <a:gd name="T46" fmla="*/ 283 w 310"/>
                <a:gd name="T47" fmla="*/ 168 h 235"/>
                <a:gd name="T48" fmla="*/ 310 w 310"/>
                <a:gd name="T49" fmla="*/ 123 h 235"/>
                <a:gd name="T50" fmla="*/ 310 w 310"/>
                <a:gd name="T51" fmla="*/ 91 h 235"/>
                <a:gd name="T52" fmla="*/ 283 w 310"/>
                <a:gd name="T53" fmla="*/ 45 h 235"/>
                <a:gd name="T54" fmla="*/ 288 w 310"/>
                <a:gd name="T55" fmla="*/ 123 h 235"/>
                <a:gd name="T56" fmla="*/ 276 w 310"/>
                <a:gd name="T57" fmla="*/ 148 h 235"/>
                <a:gd name="T58" fmla="*/ 255 w 310"/>
                <a:gd name="T59" fmla="*/ 142 h 235"/>
                <a:gd name="T60" fmla="*/ 220 w 310"/>
                <a:gd name="T61" fmla="*/ 119 h 235"/>
                <a:gd name="T62" fmla="*/ 214 w 310"/>
                <a:gd name="T63" fmla="*/ 129 h 235"/>
                <a:gd name="T64" fmla="*/ 214 w 310"/>
                <a:gd name="T65" fmla="*/ 213 h 235"/>
                <a:gd name="T66" fmla="*/ 22 w 310"/>
                <a:gd name="T67" fmla="*/ 213 h 235"/>
                <a:gd name="T68" fmla="*/ 22 w 310"/>
                <a:gd name="T69" fmla="*/ 21 h 235"/>
                <a:gd name="T70" fmla="*/ 73 w 310"/>
                <a:gd name="T71" fmla="*/ 21 h 235"/>
                <a:gd name="T72" fmla="*/ 68 w 310"/>
                <a:gd name="T73" fmla="*/ 25 h 235"/>
                <a:gd name="T74" fmla="*/ 56 w 310"/>
                <a:gd name="T75" fmla="*/ 70 h 235"/>
                <a:gd name="T76" fmla="*/ 102 w 310"/>
                <a:gd name="T77" fmla="*/ 96 h 235"/>
                <a:gd name="T78" fmla="*/ 134 w 310"/>
                <a:gd name="T79" fmla="*/ 96 h 235"/>
                <a:gd name="T80" fmla="*/ 179 w 310"/>
                <a:gd name="T81" fmla="*/ 70 h 235"/>
                <a:gd name="T82" fmla="*/ 167 w 310"/>
                <a:gd name="T83" fmla="*/ 25 h 235"/>
                <a:gd name="T84" fmla="*/ 163 w 310"/>
                <a:gd name="T85" fmla="*/ 21 h 235"/>
                <a:gd name="T86" fmla="*/ 214 w 310"/>
                <a:gd name="T87" fmla="*/ 21 h 235"/>
                <a:gd name="T88" fmla="*/ 214 w 310"/>
                <a:gd name="T89" fmla="*/ 84 h 235"/>
                <a:gd name="T90" fmla="*/ 220 w 310"/>
                <a:gd name="T91" fmla="*/ 94 h 235"/>
                <a:gd name="T92" fmla="*/ 255 w 310"/>
                <a:gd name="T93" fmla="*/ 72 h 235"/>
                <a:gd name="T94" fmla="*/ 276 w 310"/>
                <a:gd name="T95" fmla="*/ 65 h 235"/>
                <a:gd name="T96" fmla="*/ 288 w 310"/>
                <a:gd name="T97" fmla="*/ 91 h 235"/>
                <a:gd name="T98" fmla="*/ 288 w 310"/>
                <a:gd name="T99" fmla="*/ 12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0" h="235">
                  <a:moveTo>
                    <a:pt x="283" y="45"/>
                  </a:moveTo>
                  <a:cubicBezTo>
                    <a:pt x="268" y="39"/>
                    <a:pt x="251" y="44"/>
                    <a:pt x="239" y="57"/>
                  </a:cubicBezTo>
                  <a:cubicBezTo>
                    <a:pt x="237" y="59"/>
                    <a:pt x="236" y="60"/>
                    <a:pt x="235" y="61"/>
                  </a:cubicBezTo>
                  <a:cubicBezTo>
                    <a:pt x="235" y="11"/>
                    <a:pt x="235" y="11"/>
                    <a:pt x="235" y="11"/>
                  </a:cubicBezTo>
                  <a:cubicBezTo>
                    <a:pt x="235" y="5"/>
                    <a:pt x="230" y="0"/>
                    <a:pt x="224" y="0"/>
                  </a:cubicBezTo>
                  <a:cubicBezTo>
                    <a:pt x="140" y="0"/>
                    <a:pt x="140" y="0"/>
                    <a:pt x="140" y="0"/>
                  </a:cubicBezTo>
                  <a:cubicBezTo>
                    <a:pt x="136" y="0"/>
                    <a:pt x="132" y="3"/>
                    <a:pt x="131" y="7"/>
                  </a:cubicBezTo>
                  <a:cubicBezTo>
                    <a:pt x="128" y="14"/>
                    <a:pt x="130" y="21"/>
                    <a:pt x="153" y="41"/>
                  </a:cubicBezTo>
                  <a:cubicBezTo>
                    <a:pt x="159" y="47"/>
                    <a:pt x="162" y="55"/>
                    <a:pt x="159" y="62"/>
                  </a:cubicBezTo>
                  <a:cubicBezTo>
                    <a:pt x="156" y="70"/>
                    <a:pt x="147" y="75"/>
                    <a:pt x="134" y="75"/>
                  </a:cubicBezTo>
                  <a:cubicBezTo>
                    <a:pt x="102" y="75"/>
                    <a:pt x="102" y="75"/>
                    <a:pt x="102" y="75"/>
                  </a:cubicBezTo>
                  <a:cubicBezTo>
                    <a:pt x="88" y="75"/>
                    <a:pt x="79" y="70"/>
                    <a:pt x="76" y="62"/>
                  </a:cubicBezTo>
                  <a:cubicBezTo>
                    <a:pt x="73" y="55"/>
                    <a:pt x="76" y="47"/>
                    <a:pt x="83" y="41"/>
                  </a:cubicBezTo>
                  <a:cubicBezTo>
                    <a:pt x="105" y="21"/>
                    <a:pt x="108" y="14"/>
                    <a:pt x="105" y="7"/>
                  </a:cubicBezTo>
                  <a:cubicBezTo>
                    <a:pt x="103" y="3"/>
                    <a:pt x="99" y="0"/>
                    <a:pt x="95" y="0"/>
                  </a:cubicBezTo>
                  <a:cubicBezTo>
                    <a:pt x="11" y="0"/>
                    <a:pt x="11" y="0"/>
                    <a:pt x="11" y="0"/>
                  </a:cubicBezTo>
                  <a:cubicBezTo>
                    <a:pt x="5" y="0"/>
                    <a:pt x="0" y="5"/>
                    <a:pt x="0" y="11"/>
                  </a:cubicBezTo>
                  <a:cubicBezTo>
                    <a:pt x="0" y="224"/>
                    <a:pt x="0" y="224"/>
                    <a:pt x="0" y="224"/>
                  </a:cubicBezTo>
                  <a:cubicBezTo>
                    <a:pt x="0" y="230"/>
                    <a:pt x="5" y="235"/>
                    <a:pt x="11" y="235"/>
                  </a:cubicBezTo>
                  <a:cubicBezTo>
                    <a:pt x="224" y="235"/>
                    <a:pt x="224" y="235"/>
                    <a:pt x="224" y="235"/>
                  </a:cubicBezTo>
                  <a:cubicBezTo>
                    <a:pt x="230" y="235"/>
                    <a:pt x="235" y="230"/>
                    <a:pt x="235" y="224"/>
                  </a:cubicBezTo>
                  <a:cubicBezTo>
                    <a:pt x="235" y="152"/>
                    <a:pt x="235" y="152"/>
                    <a:pt x="235" y="152"/>
                  </a:cubicBezTo>
                  <a:cubicBezTo>
                    <a:pt x="236" y="153"/>
                    <a:pt x="237" y="154"/>
                    <a:pt x="239" y="156"/>
                  </a:cubicBezTo>
                  <a:cubicBezTo>
                    <a:pt x="251" y="169"/>
                    <a:pt x="268" y="174"/>
                    <a:pt x="283" y="168"/>
                  </a:cubicBezTo>
                  <a:cubicBezTo>
                    <a:pt x="300" y="162"/>
                    <a:pt x="310" y="145"/>
                    <a:pt x="310" y="123"/>
                  </a:cubicBezTo>
                  <a:cubicBezTo>
                    <a:pt x="310" y="91"/>
                    <a:pt x="310" y="91"/>
                    <a:pt x="310" y="91"/>
                  </a:cubicBezTo>
                  <a:cubicBezTo>
                    <a:pt x="310" y="68"/>
                    <a:pt x="300" y="51"/>
                    <a:pt x="283" y="45"/>
                  </a:cubicBezTo>
                  <a:close/>
                  <a:moveTo>
                    <a:pt x="288" y="123"/>
                  </a:moveTo>
                  <a:cubicBezTo>
                    <a:pt x="288" y="136"/>
                    <a:pt x="284" y="145"/>
                    <a:pt x="276" y="148"/>
                  </a:cubicBezTo>
                  <a:cubicBezTo>
                    <a:pt x="269" y="151"/>
                    <a:pt x="261" y="148"/>
                    <a:pt x="255" y="142"/>
                  </a:cubicBezTo>
                  <a:cubicBezTo>
                    <a:pt x="235" y="120"/>
                    <a:pt x="227" y="117"/>
                    <a:pt x="220" y="119"/>
                  </a:cubicBezTo>
                  <a:cubicBezTo>
                    <a:pt x="216" y="121"/>
                    <a:pt x="214" y="125"/>
                    <a:pt x="214" y="129"/>
                  </a:cubicBezTo>
                  <a:cubicBezTo>
                    <a:pt x="214" y="213"/>
                    <a:pt x="214" y="213"/>
                    <a:pt x="214" y="213"/>
                  </a:cubicBezTo>
                  <a:cubicBezTo>
                    <a:pt x="22" y="213"/>
                    <a:pt x="22" y="213"/>
                    <a:pt x="22" y="213"/>
                  </a:cubicBezTo>
                  <a:cubicBezTo>
                    <a:pt x="22" y="21"/>
                    <a:pt x="22" y="21"/>
                    <a:pt x="22" y="21"/>
                  </a:cubicBezTo>
                  <a:cubicBezTo>
                    <a:pt x="73" y="21"/>
                    <a:pt x="73" y="21"/>
                    <a:pt x="73" y="21"/>
                  </a:cubicBezTo>
                  <a:cubicBezTo>
                    <a:pt x="71" y="23"/>
                    <a:pt x="70" y="24"/>
                    <a:pt x="68" y="25"/>
                  </a:cubicBezTo>
                  <a:cubicBezTo>
                    <a:pt x="55" y="37"/>
                    <a:pt x="50" y="55"/>
                    <a:pt x="56" y="70"/>
                  </a:cubicBezTo>
                  <a:cubicBezTo>
                    <a:pt x="62" y="86"/>
                    <a:pt x="79" y="96"/>
                    <a:pt x="102" y="96"/>
                  </a:cubicBezTo>
                  <a:cubicBezTo>
                    <a:pt x="134" y="96"/>
                    <a:pt x="134" y="96"/>
                    <a:pt x="134" y="96"/>
                  </a:cubicBezTo>
                  <a:cubicBezTo>
                    <a:pt x="156" y="96"/>
                    <a:pt x="173" y="86"/>
                    <a:pt x="179" y="70"/>
                  </a:cubicBezTo>
                  <a:cubicBezTo>
                    <a:pt x="185" y="55"/>
                    <a:pt x="180" y="37"/>
                    <a:pt x="167" y="25"/>
                  </a:cubicBezTo>
                  <a:cubicBezTo>
                    <a:pt x="166" y="24"/>
                    <a:pt x="164" y="22"/>
                    <a:pt x="163" y="21"/>
                  </a:cubicBezTo>
                  <a:cubicBezTo>
                    <a:pt x="214" y="21"/>
                    <a:pt x="214" y="21"/>
                    <a:pt x="214" y="21"/>
                  </a:cubicBezTo>
                  <a:cubicBezTo>
                    <a:pt x="214" y="84"/>
                    <a:pt x="214" y="84"/>
                    <a:pt x="214" y="84"/>
                  </a:cubicBezTo>
                  <a:cubicBezTo>
                    <a:pt x="214" y="88"/>
                    <a:pt x="216" y="92"/>
                    <a:pt x="220" y="94"/>
                  </a:cubicBezTo>
                  <a:cubicBezTo>
                    <a:pt x="227" y="97"/>
                    <a:pt x="234" y="94"/>
                    <a:pt x="255" y="72"/>
                  </a:cubicBezTo>
                  <a:cubicBezTo>
                    <a:pt x="261" y="65"/>
                    <a:pt x="269" y="62"/>
                    <a:pt x="276" y="65"/>
                  </a:cubicBezTo>
                  <a:cubicBezTo>
                    <a:pt x="284" y="68"/>
                    <a:pt x="288" y="77"/>
                    <a:pt x="288" y="91"/>
                  </a:cubicBezTo>
                  <a:lnTo>
                    <a:pt x="288" y="1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29" name="Group 118">
            <a:extLst>
              <a:ext uri="{FF2B5EF4-FFF2-40B4-BE49-F238E27FC236}">
                <a16:creationId xmlns:a16="http://schemas.microsoft.com/office/drawing/2014/main" id="{46848C86-388A-174A-87B9-BE2EF955E952}"/>
              </a:ext>
            </a:extLst>
          </p:cNvPr>
          <p:cNvGrpSpPr>
            <a:grpSpLocks noChangeAspect="1"/>
          </p:cNvGrpSpPr>
          <p:nvPr/>
        </p:nvGrpSpPr>
        <p:grpSpPr bwMode="auto">
          <a:xfrm>
            <a:off x="588572" y="3332244"/>
            <a:ext cx="370763" cy="369676"/>
            <a:chOff x="5806" y="368"/>
            <a:chExt cx="341" cy="340"/>
          </a:xfrm>
          <a:solidFill>
            <a:schemeClr val="accent3"/>
          </a:solidFill>
        </p:grpSpPr>
        <p:sp>
          <p:nvSpPr>
            <p:cNvPr id="30" name="Freeform 119">
              <a:extLst>
                <a:ext uri="{FF2B5EF4-FFF2-40B4-BE49-F238E27FC236}">
                  <a16:creationId xmlns:a16="http://schemas.microsoft.com/office/drawing/2014/main" id="{799111E0-40E1-FF42-8E56-BDE98A06C49A}"/>
                </a:ext>
              </a:extLst>
            </p:cNvPr>
            <p:cNvSpPr>
              <a:spLocks noEditPoints="1"/>
            </p:cNvSpPr>
            <p:nvPr/>
          </p:nvSpPr>
          <p:spPr bwMode="auto">
            <a:xfrm>
              <a:off x="5806" y="36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 name="Freeform 120">
              <a:extLst>
                <a:ext uri="{FF2B5EF4-FFF2-40B4-BE49-F238E27FC236}">
                  <a16:creationId xmlns:a16="http://schemas.microsoft.com/office/drawing/2014/main" id="{7076A55D-6F57-2E4A-A910-6F4E8E94CE4F}"/>
                </a:ext>
              </a:extLst>
            </p:cNvPr>
            <p:cNvSpPr>
              <a:spLocks noEditPoints="1"/>
            </p:cNvSpPr>
            <p:nvPr/>
          </p:nvSpPr>
          <p:spPr bwMode="auto">
            <a:xfrm>
              <a:off x="5915" y="460"/>
              <a:ext cx="150" cy="156"/>
            </a:xfrm>
            <a:custGeom>
              <a:avLst/>
              <a:gdLst>
                <a:gd name="T0" fmla="*/ 74 w 226"/>
                <a:gd name="T1" fmla="*/ 189 h 235"/>
                <a:gd name="T2" fmla="*/ 74 w 226"/>
                <a:gd name="T3" fmla="*/ 204 h 235"/>
                <a:gd name="T4" fmla="*/ 47 w 226"/>
                <a:gd name="T5" fmla="*/ 232 h 235"/>
                <a:gd name="T6" fmla="*/ 43 w 226"/>
                <a:gd name="T7" fmla="*/ 234 h 235"/>
                <a:gd name="T8" fmla="*/ 39 w 226"/>
                <a:gd name="T9" fmla="*/ 235 h 235"/>
                <a:gd name="T10" fmla="*/ 35 w 226"/>
                <a:gd name="T11" fmla="*/ 234 h 235"/>
                <a:gd name="T12" fmla="*/ 32 w 226"/>
                <a:gd name="T13" fmla="*/ 232 h 235"/>
                <a:gd name="T14" fmla="*/ 4 w 226"/>
                <a:gd name="T15" fmla="*/ 204 h 235"/>
                <a:gd name="T16" fmla="*/ 4 w 226"/>
                <a:gd name="T17" fmla="*/ 189 h 235"/>
                <a:gd name="T18" fmla="*/ 19 w 226"/>
                <a:gd name="T19" fmla="*/ 189 h 235"/>
                <a:gd name="T20" fmla="*/ 29 w 226"/>
                <a:gd name="T21" fmla="*/ 199 h 235"/>
                <a:gd name="T22" fmla="*/ 29 w 226"/>
                <a:gd name="T23" fmla="*/ 11 h 235"/>
                <a:gd name="T24" fmla="*/ 39 w 226"/>
                <a:gd name="T25" fmla="*/ 0 h 235"/>
                <a:gd name="T26" fmla="*/ 50 w 226"/>
                <a:gd name="T27" fmla="*/ 11 h 235"/>
                <a:gd name="T28" fmla="*/ 50 w 226"/>
                <a:gd name="T29" fmla="*/ 199 h 235"/>
                <a:gd name="T30" fmla="*/ 59 w 226"/>
                <a:gd name="T31" fmla="*/ 189 h 235"/>
                <a:gd name="T32" fmla="*/ 74 w 226"/>
                <a:gd name="T33" fmla="*/ 189 h 235"/>
                <a:gd name="T34" fmla="*/ 215 w 226"/>
                <a:gd name="T35" fmla="*/ 0 h 235"/>
                <a:gd name="T36" fmla="*/ 103 w 226"/>
                <a:gd name="T37" fmla="*/ 0 h 235"/>
                <a:gd name="T38" fmla="*/ 93 w 226"/>
                <a:gd name="T39" fmla="*/ 11 h 235"/>
                <a:gd name="T40" fmla="*/ 103 w 226"/>
                <a:gd name="T41" fmla="*/ 22 h 235"/>
                <a:gd name="T42" fmla="*/ 215 w 226"/>
                <a:gd name="T43" fmla="*/ 22 h 235"/>
                <a:gd name="T44" fmla="*/ 226 w 226"/>
                <a:gd name="T45" fmla="*/ 11 h 235"/>
                <a:gd name="T46" fmla="*/ 215 w 226"/>
                <a:gd name="T47" fmla="*/ 0 h 235"/>
                <a:gd name="T48" fmla="*/ 199 w 226"/>
                <a:gd name="T49" fmla="*/ 43 h 235"/>
                <a:gd name="T50" fmla="*/ 103 w 226"/>
                <a:gd name="T51" fmla="*/ 43 h 235"/>
                <a:gd name="T52" fmla="*/ 93 w 226"/>
                <a:gd name="T53" fmla="*/ 54 h 235"/>
                <a:gd name="T54" fmla="*/ 103 w 226"/>
                <a:gd name="T55" fmla="*/ 64 h 235"/>
                <a:gd name="T56" fmla="*/ 199 w 226"/>
                <a:gd name="T57" fmla="*/ 64 h 235"/>
                <a:gd name="T58" fmla="*/ 210 w 226"/>
                <a:gd name="T59" fmla="*/ 54 h 235"/>
                <a:gd name="T60" fmla="*/ 199 w 226"/>
                <a:gd name="T61" fmla="*/ 43 h 235"/>
                <a:gd name="T62" fmla="*/ 178 w 226"/>
                <a:gd name="T63" fmla="*/ 86 h 235"/>
                <a:gd name="T64" fmla="*/ 103 w 226"/>
                <a:gd name="T65" fmla="*/ 86 h 235"/>
                <a:gd name="T66" fmla="*/ 93 w 226"/>
                <a:gd name="T67" fmla="*/ 96 h 235"/>
                <a:gd name="T68" fmla="*/ 103 w 226"/>
                <a:gd name="T69" fmla="*/ 107 h 235"/>
                <a:gd name="T70" fmla="*/ 178 w 226"/>
                <a:gd name="T71" fmla="*/ 107 h 235"/>
                <a:gd name="T72" fmla="*/ 189 w 226"/>
                <a:gd name="T73" fmla="*/ 96 h 235"/>
                <a:gd name="T74" fmla="*/ 178 w 226"/>
                <a:gd name="T75" fmla="*/ 86 h 235"/>
                <a:gd name="T76" fmla="*/ 157 w 226"/>
                <a:gd name="T77" fmla="*/ 128 h 235"/>
                <a:gd name="T78" fmla="*/ 103 w 226"/>
                <a:gd name="T79" fmla="*/ 128 h 235"/>
                <a:gd name="T80" fmla="*/ 93 w 226"/>
                <a:gd name="T81" fmla="*/ 139 h 235"/>
                <a:gd name="T82" fmla="*/ 103 w 226"/>
                <a:gd name="T83" fmla="*/ 150 h 235"/>
                <a:gd name="T84" fmla="*/ 157 w 226"/>
                <a:gd name="T85" fmla="*/ 150 h 235"/>
                <a:gd name="T86" fmla="*/ 167 w 226"/>
                <a:gd name="T87" fmla="*/ 139 h 235"/>
                <a:gd name="T88" fmla="*/ 157 w 226"/>
                <a:gd name="T89" fmla="*/ 128 h 235"/>
                <a:gd name="T90" fmla="*/ 135 w 226"/>
                <a:gd name="T91" fmla="*/ 171 h 235"/>
                <a:gd name="T92" fmla="*/ 103 w 226"/>
                <a:gd name="T93" fmla="*/ 171 h 235"/>
                <a:gd name="T94" fmla="*/ 93 w 226"/>
                <a:gd name="T95" fmla="*/ 182 h 235"/>
                <a:gd name="T96" fmla="*/ 103 w 226"/>
                <a:gd name="T97" fmla="*/ 192 h 235"/>
                <a:gd name="T98" fmla="*/ 135 w 226"/>
                <a:gd name="T99" fmla="*/ 192 h 235"/>
                <a:gd name="T100" fmla="*/ 146 w 226"/>
                <a:gd name="T101" fmla="*/ 182 h 235"/>
                <a:gd name="T102" fmla="*/ 135 w 226"/>
                <a:gd name="T103" fmla="*/ 171 h 235"/>
                <a:gd name="T104" fmla="*/ 114 w 226"/>
                <a:gd name="T105" fmla="*/ 214 h 235"/>
                <a:gd name="T106" fmla="*/ 103 w 226"/>
                <a:gd name="T107" fmla="*/ 214 h 235"/>
                <a:gd name="T108" fmla="*/ 93 w 226"/>
                <a:gd name="T109" fmla="*/ 224 h 235"/>
                <a:gd name="T110" fmla="*/ 103 w 226"/>
                <a:gd name="T111" fmla="*/ 235 h 235"/>
                <a:gd name="T112" fmla="*/ 114 w 226"/>
                <a:gd name="T113" fmla="*/ 235 h 235"/>
                <a:gd name="T114" fmla="*/ 125 w 226"/>
                <a:gd name="T115" fmla="*/ 224 h 235"/>
                <a:gd name="T116" fmla="*/ 114 w 226"/>
                <a:gd name="T117"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6" h="235">
                  <a:moveTo>
                    <a:pt x="74" y="189"/>
                  </a:moveTo>
                  <a:cubicBezTo>
                    <a:pt x="79" y="193"/>
                    <a:pt x="79" y="200"/>
                    <a:pt x="74" y="204"/>
                  </a:cubicBezTo>
                  <a:cubicBezTo>
                    <a:pt x="47" y="232"/>
                    <a:pt x="47" y="232"/>
                    <a:pt x="47" y="232"/>
                  </a:cubicBezTo>
                  <a:cubicBezTo>
                    <a:pt x="46" y="233"/>
                    <a:pt x="45" y="234"/>
                    <a:pt x="43" y="234"/>
                  </a:cubicBezTo>
                  <a:cubicBezTo>
                    <a:pt x="42" y="235"/>
                    <a:pt x="41" y="235"/>
                    <a:pt x="39" y="235"/>
                  </a:cubicBezTo>
                  <a:cubicBezTo>
                    <a:pt x="38" y="235"/>
                    <a:pt x="37" y="235"/>
                    <a:pt x="35" y="234"/>
                  </a:cubicBezTo>
                  <a:cubicBezTo>
                    <a:pt x="34" y="234"/>
                    <a:pt x="33" y="233"/>
                    <a:pt x="32" y="232"/>
                  </a:cubicBezTo>
                  <a:cubicBezTo>
                    <a:pt x="4" y="204"/>
                    <a:pt x="4" y="204"/>
                    <a:pt x="4" y="204"/>
                  </a:cubicBezTo>
                  <a:cubicBezTo>
                    <a:pt x="0" y="200"/>
                    <a:pt x="0" y="193"/>
                    <a:pt x="4" y="189"/>
                  </a:cubicBezTo>
                  <a:cubicBezTo>
                    <a:pt x="8" y="185"/>
                    <a:pt x="15" y="185"/>
                    <a:pt x="19" y="189"/>
                  </a:cubicBezTo>
                  <a:cubicBezTo>
                    <a:pt x="29" y="199"/>
                    <a:pt x="29" y="199"/>
                    <a:pt x="29" y="199"/>
                  </a:cubicBezTo>
                  <a:cubicBezTo>
                    <a:pt x="29" y="11"/>
                    <a:pt x="29" y="11"/>
                    <a:pt x="29" y="11"/>
                  </a:cubicBezTo>
                  <a:cubicBezTo>
                    <a:pt x="29" y="5"/>
                    <a:pt x="33" y="0"/>
                    <a:pt x="39" y="0"/>
                  </a:cubicBezTo>
                  <a:cubicBezTo>
                    <a:pt x="45" y="0"/>
                    <a:pt x="50" y="5"/>
                    <a:pt x="50" y="11"/>
                  </a:cubicBezTo>
                  <a:cubicBezTo>
                    <a:pt x="50" y="199"/>
                    <a:pt x="50" y="199"/>
                    <a:pt x="50" y="199"/>
                  </a:cubicBezTo>
                  <a:cubicBezTo>
                    <a:pt x="59" y="189"/>
                    <a:pt x="59" y="189"/>
                    <a:pt x="59" y="189"/>
                  </a:cubicBezTo>
                  <a:cubicBezTo>
                    <a:pt x="64" y="185"/>
                    <a:pt x="70" y="185"/>
                    <a:pt x="74" y="189"/>
                  </a:cubicBezTo>
                  <a:close/>
                  <a:moveTo>
                    <a:pt x="215" y="0"/>
                  </a:moveTo>
                  <a:cubicBezTo>
                    <a:pt x="103" y="0"/>
                    <a:pt x="103" y="0"/>
                    <a:pt x="103" y="0"/>
                  </a:cubicBezTo>
                  <a:cubicBezTo>
                    <a:pt x="97" y="0"/>
                    <a:pt x="93" y="5"/>
                    <a:pt x="93" y="11"/>
                  </a:cubicBezTo>
                  <a:cubicBezTo>
                    <a:pt x="93" y="17"/>
                    <a:pt x="97" y="22"/>
                    <a:pt x="103" y="22"/>
                  </a:cubicBezTo>
                  <a:cubicBezTo>
                    <a:pt x="215" y="22"/>
                    <a:pt x="215" y="22"/>
                    <a:pt x="215" y="22"/>
                  </a:cubicBezTo>
                  <a:cubicBezTo>
                    <a:pt x="221" y="22"/>
                    <a:pt x="226" y="17"/>
                    <a:pt x="226" y="11"/>
                  </a:cubicBezTo>
                  <a:cubicBezTo>
                    <a:pt x="226" y="5"/>
                    <a:pt x="221" y="0"/>
                    <a:pt x="215" y="0"/>
                  </a:cubicBezTo>
                  <a:close/>
                  <a:moveTo>
                    <a:pt x="199" y="43"/>
                  </a:moveTo>
                  <a:cubicBezTo>
                    <a:pt x="103" y="43"/>
                    <a:pt x="103" y="43"/>
                    <a:pt x="103" y="43"/>
                  </a:cubicBezTo>
                  <a:cubicBezTo>
                    <a:pt x="97" y="43"/>
                    <a:pt x="93" y="48"/>
                    <a:pt x="93" y="54"/>
                  </a:cubicBezTo>
                  <a:cubicBezTo>
                    <a:pt x="93" y="60"/>
                    <a:pt x="97" y="64"/>
                    <a:pt x="103" y="64"/>
                  </a:cubicBezTo>
                  <a:cubicBezTo>
                    <a:pt x="199" y="64"/>
                    <a:pt x="199" y="64"/>
                    <a:pt x="199" y="64"/>
                  </a:cubicBezTo>
                  <a:cubicBezTo>
                    <a:pt x="205" y="64"/>
                    <a:pt x="210" y="60"/>
                    <a:pt x="210" y="54"/>
                  </a:cubicBezTo>
                  <a:cubicBezTo>
                    <a:pt x="210" y="48"/>
                    <a:pt x="205" y="43"/>
                    <a:pt x="199" y="43"/>
                  </a:cubicBezTo>
                  <a:close/>
                  <a:moveTo>
                    <a:pt x="178" y="86"/>
                  </a:moveTo>
                  <a:cubicBezTo>
                    <a:pt x="103" y="86"/>
                    <a:pt x="103" y="86"/>
                    <a:pt x="103" y="86"/>
                  </a:cubicBezTo>
                  <a:cubicBezTo>
                    <a:pt x="97" y="86"/>
                    <a:pt x="93" y="90"/>
                    <a:pt x="93" y="96"/>
                  </a:cubicBezTo>
                  <a:cubicBezTo>
                    <a:pt x="93" y="102"/>
                    <a:pt x="97" y="107"/>
                    <a:pt x="103" y="107"/>
                  </a:cubicBezTo>
                  <a:cubicBezTo>
                    <a:pt x="178" y="107"/>
                    <a:pt x="178" y="107"/>
                    <a:pt x="178" y="107"/>
                  </a:cubicBezTo>
                  <a:cubicBezTo>
                    <a:pt x="184" y="107"/>
                    <a:pt x="189" y="102"/>
                    <a:pt x="189" y="96"/>
                  </a:cubicBezTo>
                  <a:cubicBezTo>
                    <a:pt x="189" y="90"/>
                    <a:pt x="184" y="86"/>
                    <a:pt x="178" y="86"/>
                  </a:cubicBezTo>
                  <a:close/>
                  <a:moveTo>
                    <a:pt x="157" y="128"/>
                  </a:moveTo>
                  <a:cubicBezTo>
                    <a:pt x="103" y="128"/>
                    <a:pt x="103" y="128"/>
                    <a:pt x="103" y="128"/>
                  </a:cubicBezTo>
                  <a:cubicBezTo>
                    <a:pt x="97" y="128"/>
                    <a:pt x="93" y="133"/>
                    <a:pt x="93" y="139"/>
                  </a:cubicBezTo>
                  <a:cubicBezTo>
                    <a:pt x="93" y="145"/>
                    <a:pt x="97" y="150"/>
                    <a:pt x="103" y="150"/>
                  </a:cubicBezTo>
                  <a:cubicBezTo>
                    <a:pt x="157" y="150"/>
                    <a:pt x="157" y="150"/>
                    <a:pt x="157" y="150"/>
                  </a:cubicBezTo>
                  <a:cubicBezTo>
                    <a:pt x="163" y="150"/>
                    <a:pt x="167" y="145"/>
                    <a:pt x="167" y="139"/>
                  </a:cubicBezTo>
                  <a:cubicBezTo>
                    <a:pt x="167" y="133"/>
                    <a:pt x="163" y="128"/>
                    <a:pt x="157" y="128"/>
                  </a:cubicBezTo>
                  <a:close/>
                  <a:moveTo>
                    <a:pt x="135" y="171"/>
                  </a:moveTo>
                  <a:cubicBezTo>
                    <a:pt x="103" y="171"/>
                    <a:pt x="103" y="171"/>
                    <a:pt x="103" y="171"/>
                  </a:cubicBezTo>
                  <a:cubicBezTo>
                    <a:pt x="97" y="171"/>
                    <a:pt x="93" y="176"/>
                    <a:pt x="93" y="182"/>
                  </a:cubicBezTo>
                  <a:cubicBezTo>
                    <a:pt x="93" y="188"/>
                    <a:pt x="97" y="192"/>
                    <a:pt x="103" y="192"/>
                  </a:cubicBezTo>
                  <a:cubicBezTo>
                    <a:pt x="135" y="192"/>
                    <a:pt x="135" y="192"/>
                    <a:pt x="135" y="192"/>
                  </a:cubicBezTo>
                  <a:cubicBezTo>
                    <a:pt x="141" y="192"/>
                    <a:pt x="146" y="188"/>
                    <a:pt x="146" y="182"/>
                  </a:cubicBezTo>
                  <a:cubicBezTo>
                    <a:pt x="146" y="176"/>
                    <a:pt x="141" y="171"/>
                    <a:pt x="135" y="171"/>
                  </a:cubicBezTo>
                  <a:close/>
                  <a:moveTo>
                    <a:pt x="114" y="214"/>
                  </a:moveTo>
                  <a:cubicBezTo>
                    <a:pt x="103" y="214"/>
                    <a:pt x="103" y="214"/>
                    <a:pt x="103" y="214"/>
                  </a:cubicBezTo>
                  <a:cubicBezTo>
                    <a:pt x="97" y="214"/>
                    <a:pt x="93" y="218"/>
                    <a:pt x="93" y="224"/>
                  </a:cubicBezTo>
                  <a:cubicBezTo>
                    <a:pt x="93" y="230"/>
                    <a:pt x="97" y="235"/>
                    <a:pt x="103" y="235"/>
                  </a:cubicBezTo>
                  <a:cubicBezTo>
                    <a:pt x="114" y="235"/>
                    <a:pt x="114" y="235"/>
                    <a:pt x="114" y="235"/>
                  </a:cubicBezTo>
                  <a:cubicBezTo>
                    <a:pt x="120" y="235"/>
                    <a:pt x="125" y="230"/>
                    <a:pt x="125" y="224"/>
                  </a:cubicBezTo>
                  <a:cubicBezTo>
                    <a:pt x="125" y="218"/>
                    <a:pt x="120" y="214"/>
                    <a:pt x="114" y="2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4" name="TextBox 3">
            <a:extLst>
              <a:ext uri="{FF2B5EF4-FFF2-40B4-BE49-F238E27FC236}">
                <a16:creationId xmlns:a16="http://schemas.microsoft.com/office/drawing/2014/main" id="{D92B8386-1226-9741-A278-05799086C916}"/>
              </a:ext>
            </a:extLst>
          </p:cNvPr>
          <p:cNvSpPr txBox="1"/>
          <p:nvPr/>
        </p:nvSpPr>
        <p:spPr>
          <a:xfrm>
            <a:off x="1006026" y="2254133"/>
            <a:ext cx="10478888" cy="2554545"/>
          </a:xfrm>
          <a:prstGeom prst="rect">
            <a:avLst/>
          </a:prstGeom>
          <a:noFill/>
        </p:spPr>
        <p:txBody>
          <a:bodyPr wrap="square" rtlCol="0">
            <a:spAutoFit/>
          </a:bodyPr>
          <a:lstStyle/>
          <a:p>
            <a:r>
              <a:rPr lang="en-CA" sz="1600" b="1" dirty="0"/>
              <a:t>Explore Public Data </a:t>
            </a:r>
            <a:endParaRPr lang="en-CA" sz="1600" dirty="0"/>
          </a:p>
          <a:p>
            <a:r>
              <a:rPr lang="en-CA" sz="1600" dirty="0"/>
              <a:t>Research and compile a repository of highly regarded data sources that are available in the public markets. Providing recommendations and executing the creation of industry-specific, curated data sets that combine multiple public sources. </a:t>
            </a:r>
            <a:endParaRPr lang="en-CA" sz="1600" dirty="0">
              <a:cs typeface="Calibri"/>
            </a:endParaRPr>
          </a:p>
          <a:p>
            <a:endParaRPr lang="en-CA" sz="1600" dirty="0"/>
          </a:p>
          <a:p>
            <a:r>
              <a:rPr lang="en-CA" sz="1600" b="1" dirty="0"/>
              <a:t>Explore Private Data </a:t>
            </a:r>
            <a:endParaRPr lang="en-CA" sz="1600" dirty="0"/>
          </a:p>
          <a:p>
            <a:r>
              <a:rPr lang="en-CA" sz="1600" dirty="0"/>
              <a:t>Research and compile a repository of highly regarded data sources that are available in the private markets. </a:t>
            </a:r>
            <a:endParaRPr lang="en-CA" sz="1600" dirty="0">
              <a:cs typeface="Calibri"/>
            </a:endParaRPr>
          </a:p>
          <a:p>
            <a:endParaRPr lang="en-CA" sz="1600" dirty="0"/>
          </a:p>
          <a:p>
            <a:r>
              <a:rPr lang="en-CA" sz="1600" b="1" dirty="0"/>
              <a:t>Connect to Relevant Models </a:t>
            </a:r>
            <a:endParaRPr lang="en-CA" sz="1600" dirty="0"/>
          </a:p>
          <a:p>
            <a:r>
              <a:rPr lang="en-CA" sz="1600" dirty="0"/>
              <a:t>For chosen data sets, identify and develop relevant algorithm and models to be uploaded in the marketplace. These algorithms should have accompanying use cases that are documented for end users to review. </a:t>
            </a:r>
            <a:endParaRPr lang="en-US" sz="1600" dirty="0"/>
          </a:p>
        </p:txBody>
      </p:sp>
    </p:spTree>
    <p:extLst>
      <p:ext uri="{BB962C8B-B14F-4D97-AF65-F5344CB8AC3E}">
        <p14:creationId xmlns:p14="http://schemas.microsoft.com/office/powerpoint/2010/main" val="150578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1DEF3C-835C-E5BA-54AC-E40801B05185}"/>
              </a:ext>
            </a:extLst>
          </p:cNvPr>
          <p:cNvSpPr/>
          <p:nvPr/>
        </p:nvSpPr>
        <p:spPr>
          <a:xfrm>
            <a:off x="5380074" y="1783476"/>
            <a:ext cx="6155381" cy="4280659"/>
          </a:xfrm>
          <a:prstGeom prst="rect">
            <a:avLst/>
          </a:prstGeom>
          <a:solidFill>
            <a:schemeClr val="bg1"/>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 Placeholder 4"/>
          <p:cNvSpPr>
            <a:spLocks noGrp="1"/>
          </p:cNvSpPr>
          <p:nvPr>
            <p:ph type="body" sz="quarter" idx="15"/>
          </p:nvPr>
        </p:nvSpPr>
        <p:spPr/>
        <p:txBody>
          <a:bodyPr/>
          <a:lstStyle/>
          <a:p>
            <a:r>
              <a:rPr lang="en-US"/>
              <a:t>Data Visualization &amp; Infographics</a:t>
            </a:r>
          </a:p>
        </p:txBody>
      </p:sp>
      <p:sp>
        <p:nvSpPr>
          <p:cNvPr id="14" name="Rectangle 13">
            <a:extLst>
              <a:ext uri="{FF2B5EF4-FFF2-40B4-BE49-F238E27FC236}">
                <a16:creationId xmlns:a16="http://schemas.microsoft.com/office/drawing/2014/main" id="{F5E054ED-B4D7-4119-B099-A79F19E85967}"/>
              </a:ext>
            </a:extLst>
          </p:cNvPr>
          <p:cNvSpPr/>
          <p:nvPr/>
        </p:nvSpPr>
        <p:spPr>
          <a:xfrm>
            <a:off x="656545" y="1783476"/>
            <a:ext cx="4723529" cy="4280659"/>
          </a:xfrm>
          <a:prstGeom prst="rect">
            <a:avLst/>
          </a:prstGeom>
          <a:solidFill>
            <a:schemeClr val="bg1">
              <a:lumMod val="95000"/>
            </a:schemeClr>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7" name="Title 1">
            <a:extLst>
              <a:ext uri="{FF2B5EF4-FFF2-40B4-BE49-F238E27FC236}">
                <a16:creationId xmlns:a16="http://schemas.microsoft.com/office/drawing/2014/main" id="{4AB796FC-76F0-42F9-A092-77A8976E848C}"/>
              </a:ext>
            </a:extLst>
          </p:cNvPr>
          <p:cNvSpPr txBox="1">
            <a:spLocks/>
          </p:cNvSpPr>
          <p:nvPr/>
        </p:nvSpPr>
        <p:spPr>
          <a:xfrm>
            <a:off x="1354310" y="2224218"/>
            <a:ext cx="3874881" cy="656582"/>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lvl="0" defTabSz="179388">
              <a:lnSpc>
                <a:spcPct val="100000"/>
              </a:lnSpc>
              <a:spcBef>
                <a:spcPts val="1200"/>
              </a:spcBef>
              <a:tabLst>
                <a:tab pos="169863" algn="l"/>
                <a:tab pos="403225" algn="l"/>
                <a:tab pos="914400" algn="l"/>
                <a:tab pos="1262063" algn="l"/>
                <a:tab pos="1538288" algn="l"/>
              </a:tabLst>
              <a:defRPr/>
            </a:pPr>
            <a:r>
              <a:rPr lang="en-US" sz="1800" b="1" spc="0">
                <a:solidFill>
                  <a:srgbClr val="0062AC"/>
                </a:solidFill>
                <a:latin typeface="+mn-lt"/>
                <a:cs typeface="Times New Roman"/>
              </a:rPr>
              <a:t>Objective</a:t>
            </a:r>
          </a:p>
        </p:txBody>
      </p:sp>
      <p:sp>
        <p:nvSpPr>
          <p:cNvPr id="19" name="Title 1">
            <a:extLst>
              <a:ext uri="{FF2B5EF4-FFF2-40B4-BE49-F238E27FC236}">
                <a16:creationId xmlns:a16="http://schemas.microsoft.com/office/drawing/2014/main" id="{E1509378-70EF-4B4A-B66D-20915FDCA3E4}"/>
              </a:ext>
            </a:extLst>
          </p:cNvPr>
          <p:cNvSpPr txBox="1">
            <a:spLocks/>
          </p:cNvSpPr>
          <p:nvPr/>
        </p:nvSpPr>
        <p:spPr>
          <a:xfrm>
            <a:off x="921877" y="4197196"/>
            <a:ext cx="4122012" cy="100584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110000"/>
              </a:lnSpc>
              <a:spcBef>
                <a:spcPct val="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Open Sans"/>
            </a:endParaRPr>
          </a:p>
        </p:txBody>
      </p:sp>
      <p:sp>
        <p:nvSpPr>
          <p:cNvPr id="69" name="Title 1">
            <a:extLst>
              <a:ext uri="{FF2B5EF4-FFF2-40B4-BE49-F238E27FC236}">
                <a16:creationId xmlns:a16="http://schemas.microsoft.com/office/drawing/2014/main" id="{99E6B428-58B2-4CE8-8E1C-BD6CD803D413}"/>
              </a:ext>
            </a:extLst>
          </p:cNvPr>
          <p:cNvSpPr txBox="1">
            <a:spLocks/>
          </p:cNvSpPr>
          <p:nvPr/>
        </p:nvSpPr>
        <p:spPr>
          <a:xfrm>
            <a:off x="5580482" y="2264270"/>
            <a:ext cx="4286460" cy="210718"/>
          </a:xfrm>
          <a:prstGeom prst="rect">
            <a:avLst/>
          </a:prstGeom>
        </p:spPr>
        <p:txBody>
          <a:bodyPr vert="horz" lIns="0" tIns="45720" rIns="0" bIns="0" rtlCol="0" anchor="ctr"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sz="1800" b="1" i="0" u="none" strike="noStrike" kern="1200" cap="none" spc="300" normalizeH="0" baseline="0" noProof="0">
                <a:ln>
                  <a:noFill/>
                </a:ln>
                <a:solidFill>
                  <a:schemeClr val="accent3"/>
                </a:solidFill>
                <a:effectLst/>
                <a:uLnTx/>
                <a:uFillTx/>
                <a:latin typeface="+mn-lt"/>
              </a:rPr>
              <a:t>THE DATA</a:t>
            </a:r>
          </a:p>
        </p:txBody>
      </p:sp>
      <p:sp>
        <p:nvSpPr>
          <p:cNvPr id="71" name="TextBox 70">
            <a:extLst>
              <a:ext uri="{FF2B5EF4-FFF2-40B4-BE49-F238E27FC236}">
                <a16:creationId xmlns:a16="http://schemas.microsoft.com/office/drawing/2014/main" id="{21FBA4DC-7202-854F-BF4D-C8A49CEE9CE2}"/>
              </a:ext>
            </a:extLst>
          </p:cNvPr>
          <p:cNvSpPr txBox="1"/>
          <p:nvPr/>
        </p:nvSpPr>
        <p:spPr>
          <a:xfrm>
            <a:off x="521019" y="573001"/>
            <a:ext cx="7682434" cy="707886"/>
          </a:xfrm>
          <a:prstGeom prst="rect">
            <a:avLst/>
          </a:prstGeom>
          <a:noFill/>
        </p:spPr>
        <p:txBody>
          <a:bodyPr wrap="square" lIns="91440" tIns="45720" rIns="91440" bIns="45720" rtlCol="0" anchor="t">
            <a:spAutoFit/>
          </a:bodyPr>
          <a:lstStyle/>
          <a:p>
            <a:r>
              <a:rPr lang="en-CA" altLang="zh-CN" sz="4000" b="1">
                <a:solidFill>
                  <a:schemeClr val="accent1"/>
                </a:solidFill>
                <a:latin typeface="+mj-lt"/>
                <a:ea typeface="等线"/>
              </a:rPr>
              <a:t>DATASET DESCRIPTION</a:t>
            </a:r>
            <a:r>
              <a:rPr lang="zh-CN" altLang="en-US" sz="4000" b="1">
                <a:solidFill>
                  <a:schemeClr val="accent1"/>
                </a:solidFill>
                <a:latin typeface="+mj-lt"/>
                <a:ea typeface="等线"/>
              </a:rPr>
              <a:t> </a:t>
            </a:r>
            <a:endParaRPr lang="en-US" sz="4000" b="1">
              <a:solidFill>
                <a:schemeClr val="accent1"/>
              </a:solidFill>
              <a:latin typeface="+mj-lt"/>
              <a:ea typeface="等线"/>
            </a:endParaRPr>
          </a:p>
        </p:txBody>
      </p:sp>
      <p:pic>
        <p:nvPicPr>
          <p:cNvPr id="72" name="Picture 71" descr="Chart&#10;&#10;Description automatically generated">
            <a:extLst>
              <a:ext uri="{FF2B5EF4-FFF2-40B4-BE49-F238E27FC236}">
                <a16:creationId xmlns:a16="http://schemas.microsoft.com/office/drawing/2014/main" id="{CF120DEE-5F0E-9247-A624-EA89B8A79C17}"/>
              </a:ext>
            </a:extLst>
          </p:cNvPr>
          <p:cNvPicPr>
            <a:picLocks noChangeAspect="1"/>
          </p:cNvPicPr>
          <p:nvPr/>
        </p:nvPicPr>
        <p:blipFill>
          <a:blip r:embed="rId6"/>
          <a:stretch>
            <a:fillRect/>
          </a:stretch>
        </p:blipFill>
        <p:spPr>
          <a:xfrm>
            <a:off x="5960849" y="2714082"/>
            <a:ext cx="4939682" cy="3200000"/>
          </a:xfrm>
          <a:prstGeom prst="rect">
            <a:avLst/>
          </a:prstGeom>
        </p:spPr>
      </p:pic>
      <p:grpSp>
        <p:nvGrpSpPr>
          <p:cNvPr id="73" name="Group 432">
            <a:extLst>
              <a:ext uri="{FF2B5EF4-FFF2-40B4-BE49-F238E27FC236}">
                <a16:creationId xmlns:a16="http://schemas.microsoft.com/office/drawing/2014/main" id="{FEE9A60E-5FC5-1046-B8CF-33FA64666537}"/>
              </a:ext>
            </a:extLst>
          </p:cNvPr>
          <p:cNvGrpSpPr>
            <a:grpSpLocks/>
          </p:cNvGrpSpPr>
          <p:nvPr/>
        </p:nvGrpSpPr>
        <p:grpSpPr bwMode="auto">
          <a:xfrm>
            <a:off x="871560" y="2252992"/>
            <a:ext cx="365760" cy="365760"/>
            <a:chOff x="3505" y="1546"/>
            <a:chExt cx="340" cy="341"/>
          </a:xfrm>
          <a:solidFill>
            <a:schemeClr val="tx1"/>
          </a:solidFill>
        </p:grpSpPr>
        <p:sp>
          <p:nvSpPr>
            <p:cNvPr id="74" name="Freeform 433">
              <a:extLst>
                <a:ext uri="{FF2B5EF4-FFF2-40B4-BE49-F238E27FC236}">
                  <a16:creationId xmlns:a16="http://schemas.microsoft.com/office/drawing/2014/main" id="{017422DC-08A2-FB4D-AF9E-D7E46328D94F}"/>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Freeform 434">
              <a:extLst>
                <a:ext uri="{FF2B5EF4-FFF2-40B4-BE49-F238E27FC236}">
                  <a16:creationId xmlns:a16="http://schemas.microsoft.com/office/drawing/2014/main" id="{2389E5C7-CCF9-5E4B-B74D-40D2E8302A89}"/>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76" name="Title 1">
            <a:extLst>
              <a:ext uri="{FF2B5EF4-FFF2-40B4-BE49-F238E27FC236}">
                <a16:creationId xmlns:a16="http://schemas.microsoft.com/office/drawing/2014/main" id="{7C7852A6-0C36-044E-B3B3-204C1614C316}"/>
              </a:ext>
            </a:extLst>
          </p:cNvPr>
          <p:cNvSpPr txBox="1">
            <a:spLocks/>
          </p:cNvSpPr>
          <p:nvPr/>
        </p:nvSpPr>
        <p:spPr>
          <a:xfrm>
            <a:off x="1354310" y="3429000"/>
            <a:ext cx="3874881" cy="385266"/>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defTabSz="179388">
              <a:lnSpc>
                <a:spcPct val="100000"/>
              </a:lnSpc>
              <a:spcBef>
                <a:spcPts val="1200"/>
              </a:spcBef>
              <a:tabLst>
                <a:tab pos="169863" algn="l"/>
                <a:tab pos="403225" algn="l"/>
                <a:tab pos="914400" algn="l"/>
                <a:tab pos="1262063" algn="l"/>
                <a:tab pos="1538288" algn="l"/>
              </a:tabLst>
              <a:defRPr/>
            </a:pPr>
            <a:r>
              <a:rPr lang="en-US" sz="1800" b="1" spc="0">
                <a:solidFill>
                  <a:srgbClr val="0062AC"/>
                </a:solidFill>
                <a:latin typeface="+mn-lt"/>
                <a:cs typeface="Times New Roman"/>
              </a:rPr>
              <a:t>Dataset </a:t>
            </a:r>
            <a:r>
              <a:rPr lang="en-US" altLang="zh-CN" sz="1800" b="1" spc="0">
                <a:solidFill>
                  <a:srgbClr val="0062AC"/>
                </a:solidFill>
                <a:latin typeface="+mn-lt"/>
                <a:cs typeface="Times New Roman"/>
              </a:rPr>
              <a:t>Information</a:t>
            </a:r>
            <a:endParaRPr lang="en-US" sz="1800" b="1" spc="0">
              <a:solidFill>
                <a:srgbClr val="0062AC"/>
              </a:solidFill>
              <a:latin typeface="+mn-lt"/>
              <a:cs typeface="Times New Roman"/>
            </a:endParaRPr>
          </a:p>
        </p:txBody>
      </p:sp>
      <p:sp>
        <p:nvSpPr>
          <p:cNvPr id="77" name="Title 1">
            <a:extLst>
              <a:ext uri="{FF2B5EF4-FFF2-40B4-BE49-F238E27FC236}">
                <a16:creationId xmlns:a16="http://schemas.microsoft.com/office/drawing/2014/main" id="{011EF10F-2DE1-B546-8788-DD11A93DC960}"/>
              </a:ext>
            </a:extLst>
          </p:cNvPr>
          <p:cNvSpPr txBox="1">
            <a:spLocks/>
          </p:cNvSpPr>
          <p:nvPr/>
        </p:nvSpPr>
        <p:spPr>
          <a:xfrm>
            <a:off x="1354661" y="4811865"/>
            <a:ext cx="3874881" cy="1159402"/>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defTabSz="179388">
              <a:lnSpc>
                <a:spcPct val="100000"/>
              </a:lnSpc>
              <a:spcBef>
                <a:spcPts val="1200"/>
              </a:spcBef>
              <a:tabLst>
                <a:tab pos="169863" algn="l"/>
                <a:tab pos="403225" algn="l"/>
                <a:tab pos="914400" algn="l"/>
                <a:tab pos="1262063" algn="l"/>
                <a:tab pos="1538288" algn="l"/>
              </a:tabLst>
              <a:defRPr/>
            </a:pPr>
            <a:r>
              <a:rPr lang="en-US" altLang="zh-CN" sz="1800" b="1" spc="0">
                <a:solidFill>
                  <a:srgbClr val="0062AC"/>
                </a:solidFill>
                <a:latin typeface="+mn-lt"/>
                <a:cs typeface="Times New Roman"/>
              </a:rPr>
              <a:t>Features</a:t>
            </a:r>
            <a:endParaRPr lang="en-US" sz="1800" b="1" spc="0">
              <a:solidFill>
                <a:srgbClr val="0062AC"/>
              </a:solidFill>
              <a:latin typeface="+mn-lt"/>
              <a:cs typeface="Times New Roman"/>
            </a:endParaRPr>
          </a:p>
        </p:txBody>
      </p:sp>
      <p:grpSp>
        <p:nvGrpSpPr>
          <p:cNvPr id="78" name="Group 336">
            <a:extLst>
              <a:ext uri="{FF2B5EF4-FFF2-40B4-BE49-F238E27FC236}">
                <a16:creationId xmlns:a16="http://schemas.microsoft.com/office/drawing/2014/main" id="{16A81149-A8B0-9947-A0B2-72A46A3966A2}"/>
              </a:ext>
            </a:extLst>
          </p:cNvPr>
          <p:cNvGrpSpPr>
            <a:grpSpLocks noChangeAspect="1"/>
          </p:cNvGrpSpPr>
          <p:nvPr/>
        </p:nvGrpSpPr>
        <p:grpSpPr bwMode="auto">
          <a:xfrm>
            <a:off x="869689" y="3430692"/>
            <a:ext cx="367631" cy="367631"/>
            <a:chOff x="4220" y="1197"/>
            <a:chExt cx="340" cy="340"/>
          </a:xfrm>
          <a:solidFill>
            <a:schemeClr val="accent4"/>
          </a:solidFill>
        </p:grpSpPr>
        <p:sp>
          <p:nvSpPr>
            <p:cNvPr id="79" name="Freeform 337">
              <a:extLst>
                <a:ext uri="{FF2B5EF4-FFF2-40B4-BE49-F238E27FC236}">
                  <a16:creationId xmlns:a16="http://schemas.microsoft.com/office/drawing/2014/main" id="{D054549C-240A-CB42-9700-C4665E672616}"/>
                </a:ext>
              </a:extLst>
            </p:cNvPr>
            <p:cNvSpPr>
              <a:spLocks noEditPoints="1"/>
            </p:cNvSpPr>
            <p:nvPr/>
          </p:nvSpPr>
          <p:spPr bwMode="auto">
            <a:xfrm>
              <a:off x="4220" y="1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0" name="Freeform 338">
              <a:extLst>
                <a:ext uri="{FF2B5EF4-FFF2-40B4-BE49-F238E27FC236}">
                  <a16:creationId xmlns:a16="http://schemas.microsoft.com/office/drawing/2014/main" id="{DA66D9A9-6219-1A46-958B-5A16B8032B90}"/>
                </a:ext>
              </a:extLst>
            </p:cNvPr>
            <p:cNvSpPr>
              <a:spLocks noEditPoints="1"/>
            </p:cNvSpPr>
            <p:nvPr/>
          </p:nvSpPr>
          <p:spPr bwMode="auto">
            <a:xfrm>
              <a:off x="4312" y="1261"/>
              <a:ext cx="156" cy="212"/>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1" name="Freeform 339">
              <a:extLst>
                <a:ext uri="{FF2B5EF4-FFF2-40B4-BE49-F238E27FC236}">
                  <a16:creationId xmlns:a16="http://schemas.microsoft.com/office/drawing/2014/main" id="{E9FFA9F1-796D-804F-ACC4-3E68B350553A}"/>
                </a:ext>
              </a:extLst>
            </p:cNvPr>
            <p:cNvSpPr>
              <a:spLocks/>
            </p:cNvSpPr>
            <p:nvPr/>
          </p:nvSpPr>
          <p:spPr bwMode="auto">
            <a:xfrm>
              <a:off x="4340" y="143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2" name="Freeform 340">
              <a:extLst>
                <a:ext uri="{FF2B5EF4-FFF2-40B4-BE49-F238E27FC236}">
                  <a16:creationId xmlns:a16="http://schemas.microsoft.com/office/drawing/2014/main" id="{9173C602-63DA-C14D-BE6B-88EE8F1AE5E5}"/>
                </a:ext>
              </a:extLst>
            </p:cNvPr>
            <p:cNvSpPr>
              <a:spLocks/>
            </p:cNvSpPr>
            <p:nvPr/>
          </p:nvSpPr>
          <p:spPr bwMode="auto">
            <a:xfrm>
              <a:off x="4340" y="1402"/>
              <a:ext cx="99" cy="14"/>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3" name="Freeform 341">
              <a:extLst>
                <a:ext uri="{FF2B5EF4-FFF2-40B4-BE49-F238E27FC236}">
                  <a16:creationId xmlns:a16="http://schemas.microsoft.com/office/drawing/2014/main" id="{27ECFA7A-0F05-8646-B280-86028BB813C5}"/>
                </a:ext>
              </a:extLst>
            </p:cNvPr>
            <p:cNvSpPr>
              <a:spLocks/>
            </p:cNvSpPr>
            <p:nvPr/>
          </p:nvSpPr>
          <p:spPr bwMode="auto">
            <a:xfrm>
              <a:off x="4340" y="1374"/>
              <a:ext cx="99" cy="14"/>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4" name="Freeform 342">
              <a:extLst>
                <a:ext uri="{FF2B5EF4-FFF2-40B4-BE49-F238E27FC236}">
                  <a16:creationId xmlns:a16="http://schemas.microsoft.com/office/drawing/2014/main" id="{302A2A4A-0CA1-8941-81EA-150D31E7A154}"/>
                </a:ext>
              </a:extLst>
            </p:cNvPr>
            <p:cNvSpPr>
              <a:spLocks/>
            </p:cNvSpPr>
            <p:nvPr/>
          </p:nvSpPr>
          <p:spPr bwMode="auto">
            <a:xfrm>
              <a:off x="4340" y="1346"/>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grpSp>
        <p:nvGrpSpPr>
          <p:cNvPr id="88" name="Group 735">
            <a:extLst>
              <a:ext uri="{FF2B5EF4-FFF2-40B4-BE49-F238E27FC236}">
                <a16:creationId xmlns:a16="http://schemas.microsoft.com/office/drawing/2014/main" id="{95B6BCC0-21A5-BD4F-86D2-28065B8FF7AC}"/>
              </a:ext>
            </a:extLst>
          </p:cNvPr>
          <p:cNvGrpSpPr>
            <a:grpSpLocks noChangeAspect="1"/>
          </p:cNvGrpSpPr>
          <p:nvPr/>
        </p:nvGrpSpPr>
        <p:grpSpPr bwMode="auto">
          <a:xfrm>
            <a:off x="869689" y="4811814"/>
            <a:ext cx="367982" cy="369059"/>
            <a:chOff x="5238" y="3487"/>
            <a:chExt cx="340" cy="341"/>
          </a:xfrm>
          <a:solidFill>
            <a:schemeClr val="tx1"/>
          </a:solidFill>
        </p:grpSpPr>
        <p:sp>
          <p:nvSpPr>
            <p:cNvPr id="89" name="Freeform 736">
              <a:extLst>
                <a:ext uri="{FF2B5EF4-FFF2-40B4-BE49-F238E27FC236}">
                  <a16:creationId xmlns:a16="http://schemas.microsoft.com/office/drawing/2014/main" id="{C43B2CEF-60D3-E04A-B29A-0B69E56E90DD}"/>
                </a:ext>
              </a:extLst>
            </p:cNvPr>
            <p:cNvSpPr>
              <a:spLocks/>
            </p:cNvSpPr>
            <p:nvPr/>
          </p:nvSpPr>
          <p:spPr bwMode="auto">
            <a:xfrm>
              <a:off x="5316" y="3650"/>
              <a:ext cx="184" cy="14"/>
            </a:xfrm>
            <a:custGeom>
              <a:avLst/>
              <a:gdLst>
                <a:gd name="T0" fmla="*/ 267 w 277"/>
                <a:gd name="T1" fmla="*/ 0 h 21"/>
                <a:gd name="T2" fmla="*/ 11 w 277"/>
                <a:gd name="T3" fmla="*/ 0 h 21"/>
                <a:gd name="T4" fmla="*/ 0 w 277"/>
                <a:gd name="T5" fmla="*/ 11 h 21"/>
                <a:gd name="T6" fmla="*/ 11 w 277"/>
                <a:gd name="T7" fmla="*/ 21 h 21"/>
                <a:gd name="T8" fmla="*/ 267 w 277"/>
                <a:gd name="T9" fmla="*/ 21 h 21"/>
                <a:gd name="T10" fmla="*/ 277 w 277"/>
                <a:gd name="T11" fmla="*/ 11 h 21"/>
                <a:gd name="T12" fmla="*/ 267 w 27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7" h="21">
                  <a:moveTo>
                    <a:pt x="267" y="0"/>
                  </a:moveTo>
                  <a:cubicBezTo>
                    <a:pt x="11" y="0"/>
                    <a:pt x="11" y="0"/>
                    <a:pt x="11" y="0"/>
                  </a:cubicBezTo>
                  <a:cubicBezTo>
                    <a:pt x="5" y="0"/>
                    <a:pt x="0" y="5"/>
                    <a:pt x="0" y="11"/>
                  </a:cubicBezTo>
                  <a:cubicBezTo>
                    <a:pt x="0" y="17"/>
                    <a:pt x="5" y="21"/>
                    <a:pt x="11" y="21"/>
                  </a:cubicBezTo>
                  <a:cubicBezTo>
                    <a:pt x="267" y="21"/>
                    <a:pt x="267" y="21"/>
                    <a:pt x="267" y="21"/>
                  </a:cubicBezTo>
                  <a:cubicBezTo>
                    <a:pt x="273" y="21"/>
                    <a:pt x="277" y="17"/>
                    <a:pt x="277" y="11"/>
                  </a:cubicBezTo>
                  <a:cubicBezTo>
                    <a:pt x="277" y="5"/>
                    <a:pt x="273" y="0"/>
                    <a:pt x="26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 name="Freeform 737">
              <a:extLst>
                <a:ext uri="{FF2B5EF4-FFF2-40B4-BE49-F238E27FC236}">
                  <a16:creationId xmlns:a16="http://schemas.microsoft.com/office/drawing/2014/main" id="{94B133D8-CBF5-B346-BEBF-CFF101A7E0BD}"/>
                </a:ext>
              </a:extLst>
            </p:cNvPr>
            <p:cNvSpPr>
              <a:spLocks/>
            </p:cNvSpPr>
            <p:nvPr/>
          </p:nvSpPr>
          <p:spPr bwMode="auto">
            <a:xfrm>
              <a:off x="5316" y="3594"/>
              <a:ext cx="184" cy="14"/>
            </a:xfrm>
            <a:custGeom>
              <a:avLst/>
              <a:gdLst>
                <a:gd name="T0" fmla="*/ 11 w 277"/>
                <a:gd name="T1" fmla="*/ 21 h 21"/>
                <a:gd name="T2" fmla="*/ 267 w 277"/>
                <a:gd name="T3" fmla="*/ 21 h 21"/>
                <a:gd name="T4" fmla="*/ 277 w 277"/>
                <a:gd name="T5" fmla="*/ 10 h 21"/>
                <a:gd name="T6" fmla="*/ 267 w 277"/>
                <a:gd name="T7" fmla="*/ 0 h 21"/>
                <a:gd name="T8" fmla="*/ 11 w 277"/>
                <a:gd name="T9" fmla="*/ 0 h 21"/>
                <a:gd name="T10" fmla="*/ 0 w 277"/>
                <a:gd name="T11" fmla="*/ 10 h 21"/>
                <a:gd name="T12" fmla="*/ 11 w 277"/>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77" h="21">
                  <a:moveTo>
                    <a:pt x="11" y="21"/>
                  </a:moveTo>
                  <a:cubicBezTo>
                    <a:pt x="267" y="21"/>
                    <a:pt x="267" y="21"/>
                    <a:pt x="267" y="21"/>
                  </a:cubicBezTo>
                  <a:cubicBezTo>
                    <a:pt x="273" y="21"/>
                    <a:pt x="277" y="16"/>
                    <a:pt x="277" y="10"/>
                  </a:cubicBezTo>
                  <a:cubicBezTo>
                    <a:pt x="277" y="4"/>
                    <a:pt x="273" y="0"/>
                    <a:pt x="267" y="0"/>
                  </a:cubicBezTo>
                  <a:cubicBezTo>
                    <a:pt x="11" y="0"/>
                    <a:pt x="11" y="0"/>
                    <a:pt x="11" y="0"/>
                  </a:cubicBezTo>
                  <a:cubicBezTo>
                    <a:pt x="5" y="0"/>
                    <a:pt x="0" y="4"/>
                    <a:pt x="0" y="10"/>
                  </a:cubicBezTo>
                  <a:cubicBezTo>
                    <a:pt x="0" y="16"/>
                    <a:pt x="5" y="21"/>
                    <a:pt x="1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1" name="Freeform 738">
              <a:extLst>
                <a:ext uri="{FF2B5EF4-FFF2-40B4-BE49-F238E27FC236}">
                  <a16:creationId xmlns:a16="http://schemas.microsoft.com/office/drawing/2014/main" id="{95AAAE32-97FC-6743-B984-7D2187F76F54}"/>
                </a:ext>
              </a:extLst>
            </p:cNvPr>
            <p:cNvSpPr>
              <a:spLocks/>
            </p:cNvSpPr>
            <p:nvPr/>
          </p:nvSpPr>
          <p:spPr bwMode="auto">
            <a:xfrm>
              <a:off x="5316" y="3707"/>
              <a:ext cx="184" cy="14"/>
            </a:xfrm>
            <a:custGeom>
              <a:avLst/>
              <a:gdLst>
                <a:gd name="T0" fmla="*/ 267 w 277"/>
                <a:gd name="T1" fmla="*/ 0 h 22"/>
                <a:gd name="T2" fmla="*/ 11 w 277"/>
                <a:gd name="T3" fmla="*/ 0 h 22"/>
                <a:gd name="T4" fmla="*/ 0 w 277"/>
                <a:gd name="T5" fmla="*/ 11 h 22"/>
                <a:gd name="T6" fmla="*/ 11 w 277"/>
                <a:gd name="T7" fmla="*/ 22 h 22"/>
                <a:gd name="T8" fmla="*/ 267 w 277"/>
                <a:gd name="T9" fmla="*/ 22 h 22"/>
                <a:gd name="T10" fmla="*/ 277 w 277"/>
                <a:gd name="T11" fmla="*/ 11 h 22"/>
                <a:gd name="T12" fmla="*/ 267 w 27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77" h="22">
                  <a:moveTo>
                    <a:pt x="267" y="0"/>
                  </a:moveTo>
                  <a:cubicBezTo>
                    <a:pt x="11" y="0"/>
                    <a:pt x="11" y="0"/>
                    <a:pt x="11" y="0"/>
                  </a:cubicBezTo>
                  <a:cubicBezTo>
                    <a:pt x="5" y="0"/>
                    <a:pt x="0" y="5"/>
                    <a:pt x="0" y="11"/>
                  </a:cubicBezTo>
                  <a:cubicBezTo>
                    <a:pt x="0" y="17"/>
                    <a:pt x="5" y="22"/>
                    <a:pt x="11" y="22"/>
                  </a:cubicBezTo>
                  <a:cubicBezTo>
                    <a:pt x="267" y="22"/>
                    <a:pt x="267" y="22"/>
                    <a:pt x="267" y="22"/>
                  </a:cubicBezTo>
                  <a:cubicBezTo>
                    <a:pt x="273" y="22"/>
                    <a:pt x="277" y="17"/>
                    <a:pt x="277" y="11"/>
                  </a:cubicBezTo>
                  <a:cubicBezTo>
                    <a:pt x="277" y="5"/>
                    <a:pt x="273" y="0"/>
                    <a:pt x="26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2" name="Freeform 739">
              <a:extLst>
                <a:ext uri="{FF2B5EF4-FFF2-40B4-BE49-F238E27FC236}">
                  <a16:creationId xmlns:a16="http://schemas.microsoft.com/office/drawing/2014/main" id="{908EA1A8-C87E-034C-8B78-756C7705F6A8}"/>
                </a:ext>
              </a:extLst>
            </p:cNvPr>
            <p:cNvSpPr>
              <a:spLocks noEditPoints="1"/>
            </p:cNvSpPr>
            <p:nvPr/>
          </p:nvSpPr>
          <p:spPr bwMode="auto">
            <a:xfrm>
              <a:off x="5238" y="348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30" name="文本框 29">
            <a:extLst>
              <a:ext uri="{FF2B5EF4-FFF2-40B4-BE49-F238E27FC236}">
                <a16:creationId xmlns:a16="http://schemas.microsoft.com/office/drawing/2014/main" id="{90845E35-BD10-4F1C-0227-E9C91AA91A1A}"/>
              </a:ext>
            </a:extLst>
          </p:cNvPr>
          <p:cNvSpPr txBox="1"/>
          <p:nvPr/>
        </p:nvSpPr>
        <p:spPr>
          <a:xfrm>
            <a:off x="1291562" y="2575803"/>
            <a:ext cx="3752327" cy="461665"/>
          </a:xfrm>
          <a:prstGeom prst="rect">
            <a:avLst/>
          </a:prstGeom>
          <a:noFill/>
        </p:spPr>
        <p:txBody>
          <a:bodyPr wrap="square">
            <a:spAutoFit/>
          </a:bodyPr>
          <a:lstStyle/>
          <a:p>
            <a:pPr lvl="0" defTabSz="179388">
              <a:lnSpc>
                <a:spcPct val="100000"/>
              </a:lnSpc>
              <a:spcBef>
                <a:spcPts val="1200"/>
              </a:spcBef>
              <a:tabLst>
                <a:tab pos="169863" algn="l"/>
                <a:tab pos="403225" algn="l"/>
                <a:tab pos="914400" algn="l"/>
                <a:tab pos="1262063" algn="l"/>
                <a:tab pos="1538288" algn="l"/>
              </a:tabLst>
              <a:defRPr/>
            </a:pPr>
            <a:r>
              <a:rPr lang="en-US" altLang="zh-CN" sz="1200" spc="0">
                <a:latin typeface="+mn-lt"/>
                <a:cs typeface="Times New Roman"/>
              </a:rPr>
              <a:t>forecasting </a:t>
            </a:r>
            <a:r>
              <a:rPr lang="en-US" altLang="zh-CN" sz="1200">
                <a:latin typeface="+mn-lt"/>
                <a:cs typeface="Times New Roman"/>
              </a:rPr>
              <a:t>Western Canada Select </a:t>
            </a:r>
            <a:r>
              <a:rPr lang="en-US" altLang="zh-CN" sz="1200" spc="0">
                <a:latin typeface="+mn-lt"/>
                <a:cs typeface="Times New Roman"/>
              </a:rPr>
              <a:t>crude oil price based on </a:t>
            </a:r>
            <a:r>
              <a:rPr lang="en-US" altLang="zh-CN" sz="1200" spc="0">
                <a:solidFill>
                  <a:srgbClr val="0062AC"/>
                </a:solidFill>
                <a:latin typeface="+mn-lt"/>
                <a:cs typeface="Times New Roman"/>
              </a:rPr>
              <a:t>past prices</a:t>
            </a:r>
          </a:p>
        </p:txBody>
      </p:sp>
      <p:sp>
        <p:nvSpPr>
          <p:cNvPr id="32" name="文本框 31">
            <a:extLst>
              <a:ext uri="{FF2B5EF4-FFF2-40B4-BE49-F238E27FC236}">
                <a16:creationId xmlns:a16="http://schemas.microsoft.com/office/drawing/2014/main" id="{998860C3-3489-34BD-443C-D9D7CF7F0639}"/>
              </a:ext>
            </a:extLst>
          </p:cNvPr>
          <p:cNvSpPr txBox="1"/>
          <p:nvPr/>
        </p:nvSpPr>
        <p:spPr>
          <a:xfrm>
            <a:off x="1264395" y="3799129"/>
            <a:ext cx="6095316" cy="646331"/>
          </a:xfrm>
          <a:prstGeom prst="rect">
            <a:avLst/>
          </a:prstGeom>
          <a:noFill/>
        </p:spPr>
        <p:txBody>
          <a:bodyPr wrap="square">
            <a:spAutoFit/>
          </a:bodyPr>
          <a:lstStyle/>
          <a:p>
            <a:pPr marL="171450" lvl="1" indent="-171450" defTabSz="914126">
              <a:buFont typeface="Arial" panose="020B0604020202020204" pitchFamily="34" charset="0"/>
              <a:buChar char="•"/>
            </a:pPr>
            <a:r>
              <a:rPr lang="en-US" altLang="zh-CN" sz="1200">
                <a:cs typeface="Times New Roman"/>
              </a:rPr>
              <a:t>Source: Government of Canada</a:t>
            </a:r>
          </a:p>
          <a:p>
            <a:pPr marL="171450" lvl="1" indent="-171450" defTabSz="914126">
              <a:buFont typeface="Arial" panose="020B0604020202020204" pitchFamily="34" charset="0"/>
              <a:buChar char="•"/>
            </a:pPr>
            <a:r>
              <a:rPr lang="en-US" altLang="zh-CN" sz="1200">
                <a:cs typeface="Times New Roman"/>
              </a:rPr>
              <a:t>Updated Monthly</a:t>
            </a:r>
          </a:p>
          <a:p>
            <a:pPr marL="171450" lvl="1" indent="-171450" defTabSz="914126">
              <a:buFont typeface="Arial" panose="020B0604020202020204" pitchFamily="34" charset="0"/>
              <a:buChar char="•"/>
            </a:pPr>
            <a:r>
              <a:rPr lang="en-US" altLang="zh-CN" sz="1200">
                <a:cs typeface="Times New Roman"/>
              </a:rPr>
              <a:t>Interval: Daily</a:t>
            </a:r>
          </a:p>
        </p:txBody>
      </p:sp>
      <p:sp>
        <p:nvSpPr>
          <p:cNvPr id="34" name="文本框 33">
            <a:extLst>
              <a:ext uri="{FF2B5EF4-FFF2-40B4-BE49-F238E27FC236}">
                <a16:creationId xmlns:a16="http://schemas.microsoft.com/office/drawing/2014/main" id="{BA45B68D-6759-A9CE-B6BA-EBC45B4A1721}"/>
              </a:ext>
            </a:extLst>
          </p:cNvPr>
          <p:cNvSpPr txBox="1"/>
          <p:nvPr/>
        </p:nvSpPr>
        <p:spPr>
          <a:xfrm>
            <a:off x="1264746" y="5173586"/>
            <a:ext cx="6095316" cy="461665"/>
          </a:xfrm>
          <a:prstGeom prst="rect">
            <a:avLst/>
          </a:prstGeom>
          <a:noFill/>
        </p:spPr>
        <p:txBody>
          <a:bodyPr wrap="square">
            <a:spAutoFit/>
          </a:bodyPr>
          <a:lstStyle/>
          <a:p>
            <a:pPr marL="171450" lvl="1" indent="-171450" defTabSz="914126">
              <a:buFont typeface="Arial" panose="020B0604020202020204" pitchFamily="34" charset="0"/>
              <a:buChar char="•"/>
            </a:pPr>
            <a:r>
              <a:rPr lang="en-US" altLang="zh-CN" sz="1200">
                <a:solidFill>
                  <a:schemeClr val="dk1"/>
                </a:solidFill>
              </a:rPr>
              <a:t>Date</a:t>
            </a:r>
          </a:p>
          <a:p>
            <a:pPr marL="171450" lvl="1" indent="-171450" defTabSz="914126">
              <a:buFont typeface="Arial" panose="020B0604020202020204" pitchFamily="34" charset="0"/>
              <a:buChar char="•"/>
            </a:pPr>
            <a:r>
              <a:rPr lang="en-US" altLang="zh-CN" sz="1200">
                <a:solidFill>
                  <a:schemeClr val="dk1"/>
                </a:solidFill>
              </a:rPr>
              <a:t>Western Canada Select</a:t>
            </a:r>
          </a:p>
        </p:txBody>
      </p:sp>
      <p:sp>
        <p:nvSpPr>
          <p:cNvPr id="8" name="Text Placeholder 2">
            <a:extLst>
              <a:ext uri="{FF2B5EF4-FFF2-40B4-BE49-F238E27FC236}">
                <a16:creationId xmlns:a16="http://schemas.microsoft.com/office/drawing/2014/main" id="{883F3FE7-E2D9-4010-F3D2-A1757E2B0790}"/>
              </a:ext>
            </a:extLst>
          </p:cNvPr>
          <p:cNvSpPr txBox="1">
            <a:spLocks/>
          </p:cNvSpPr>
          <p:nvPr/>
        </p:nvSpPr>
        <p:spPr>
          <a:xfrm>
            <a:off x="656545" y="1223524"/>
            <a:ext cx="10362880" cy="47548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600">
                <a:latin typeface="+mj-lt"/>
                <a:ea typeface="Open Sans" panose="020B0606030504020204" pitchFamily="34" charset="0"/>
                <a:cs typeface="Open Sans" panose="020B0606030504020204" pitchFamily="34" charset="0"/>
              </a:rPr>
              <a:t>Crude Oil Price Prediction – Un</a:t>
            </a:r>
            <a:r>
              <a:rPr lang="en-CA" altLang="zh-CN" sz="1600">
                <a:latin typeface="+mj-lt"/>
                <a:ea typeface="Open Sans" panose="020B0606030504020204" pitchFamily="34" charset="0"/>
                <a:cs typeface="Open Sans" panose="020B0606030504020204" pitchFamily="34" charset="0"/>
              </a:rPr>
              <a:t>ivariant</a:t>
            </a:r>
            <a:r>
              <a:rPr lang="en-CA" sz="1600">
                <a:latin typeface="+mj-lt"/>
                <a:ea typeface="Open Sans" panose="020B0606030504020204" pitchFamily="34" charset="0"/>
                <a:cs typeface="Open Sans" panose="020B0606030504020204" pitchFamily="34" charset="0"/>
              </a:rPr>
              <a:t> Time Series</a:t>
            </a:r>
          </a:p>
        </p:txBody>
      </p:sp>
    </p:spTree>
    <p:extLst>
      <p:ext uri="{BB962C8B-B14F-4D97-AF65-F5344CB8AC3E}">
        <p14:creationId xmlns:p14="http://schemas.microsoft.com/office/powerpoint/2010/main" val="2860257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913BA60-4211-4BAF-ADCE-C48B6FE132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C913BA60-4211-4BAF-ADCE-C48B6FE1327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67B9E87-83EB-44D7-9346-27C606021DD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4" name="Text Placeholder 3">
            <a:extLst>
              <a:ext uri="{FF2B5EF4-FFF2-40B4-BE49-F238E27FC236}">
                <a16:creationId xmlns:a16="http://schemas.microsoft.com/office/drawing/2014/main" id="{59DE1FF5-5B34-49C8-8B7F-EC9EC6EE4DF8}"/>
              </a:ext>
            </a:extLst>
          </p:cNvPr>
          <p:cNvSpPr>
            <a:spLocks noGrp="1"/>
          </p:cNvSpPr>
          <p:nvPr>
            <p:ph type="body" sz="quarter" idx="15"/>
          </p:nvPr>
        </p:nvSpPr>
        <p:spPr/>
        <p:txBody>
          <a:bodyPr/>
          <a:lstStyle/>
          <a:p>
            <a:r>
              <a:rPr lang="en-US"/>
              <a:t>text</a:t>
            </a:r>
          </a:p>
        </p:txBody>
      </p:sp>
      <p:sp>
        <p:nvSpPr>
          <p:cNvPr id="7" name="Rectangle 6">
            <a:extLst>
              <a:ext uri="{FF2B5EF4-FFF2-40B4-BE49-F238E27FC236}">
                <a16:creationId xmlns:a16="http://schemas.microsoft.com/office/drawing/2014/main" id="{3D648EFC-B418-471F-A750-76253A96140D}"/>
              </a:ext>
            </a:extLst>
          </p:cNvPr>
          <p:cNvSpPr/>
          <p:nvPr/>
        </p:nvSpPr>
        <p:spPr>
          <a:xfrm>
            <a:off x="5581651" y="1653664"/>
            <a:ext cx="6198870" cy="4818933"/>
          </a:xfrm>
          <a:prstGeom prst="rect">
            <a:avLst/>
          </a:prstGeom>
          <a:solidFill>
            <a:schemeClr val="accent1">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Pentagon 2">
            <a:extLst>
              <a:ext uri="{FF2B5EF4-FFF2-40B4-BE49-F238E27FC236}">
                <a16:creationId xmlns:a16="http://schemas.microsoft.com/office/drawing/2014/main" id="{33283557-34EA-47FD-A400-BB72F03DE563}"/>
              </a:ext>
            </a:extLst>
          </p:cNvPr>
          <p:cNvSpPr/>
          <p:nvPr/>
        </p:nvSpPr>
        <p:spPr>
          <a:xfrm>
            <a:off x="411479" y="1653274"/>
            <a:ext cx="5932171" cy="4818932"/>
          </a:xfrm>
          <a:custGeom>
            <a:avLst/>
            <a:gdLst>
              <a:gd name="connsiteX0" fmla="*/ 0 w 7905750"/>
              <a:gd name="connsiteY0" fmla="*/ 0 h 4425696"/>
              <a:gd name="connsiteX1" fmla="*/ 5692902 w 7905750"/>
              <a:gd name="connsiteY1" fmla="*/ 0 h 4425696"/>
              <a:gd name="connsiteX2" fmla="*/ 7905750 w 7905750"/>
              <a:gd name="connsiteY2" fmla="*/ 2212848 h 4425696"/>
              <a:gd name="connsiteX3" fmla="*/ 5692902 w 7905750"/>
              <a:gd name="connsiteY3" fmla="*/ 4425696 h 4425696"/>
              <a:gd name="connsiteX4" fmla="*/ 0 w 7905750"/>
              <a:gd name="connsiteY4" fmla="*/ 4425696 h 4425696"/>
              <a:gd name="connsiteX5" fmla="*/ 0 w 7905750"/>
              <a:gd name="connsiteY5" fmla="*/ 0 h 4425696"/>
              <a:gd name="connsiteX0" fmla="*/ 0 w 6534150"/>
              <a:gd name="connsiteY0" fmla="*/ 0 h 4425696"/>
              <a:gd name="connsiteX1" fmla="*/ 5692902 w 6534150"/>
              <a:gd name="connsiteY1" fmla="*/ 0 h 4425696"/>
              <a:gd name="connsiteX2" fmla="*/ 6534150 w 6534150"/>
              <a:gd name="connsiteY2" fmla="*/ 2212848 h 4425696"/>
              <a:gd name="connsiteX3" fmla="*/ 5692902 w 6534150"/>
              <a:gd name="connsiteY3" fmla="*/ 4425696 h 4425696"/>
              <a:gd name="connsiteX4" fmla="*/ 0 w 6534150"/>
              <a:gd name="connsiteY4" fmla="*/ 4425696 h 4425696"/>
              <a:gd name="connsiteX5" fmla="*/ 0 w 6534150"/>
              <a:gd name="connsiteY5"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4150" h="4425696">
                <a:moveTo>
                  <a:pt x="0" y="0"/>
                </a:moveTo>
                <a:lnTo>
                  <a:pt x="5692902" y="0"/>
                </a:lnTo>
                <a:lnTo>
                  <a:pt x="6534150" y="2212848"/>
                </a:lnTo>
                <a:lnTo>
                  <a:pt x="5692902" y="4425696"/>
                </a:lnTo>
                <a:lnTo>
                  <a:pt x="0" y="4425696"/>
                </a:lnTo>
                <a:lnTo>
                  <a:pt x="0" y="0"/>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6E7AE6C2-6B9A-43D2-919B-C85F11A30D6B}"/>
              </a:ext>
            </a:extLst>
          </p:cNvPr>
          <p:cNvSpPr/>
          <p:nvPr/>
        </p:nvSpPr>
        <p:spPr>
          <a:xfrm>
            <a:off x="2335987" y="1879457"/>
            <a:ext cx="218122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1" i="0" u="none" strike="noStrike" kern="1200" cap="none" spc="0" normalizeH="0" baseline="0" noProof="0">
                <a:ln>
                  <a:noFill/>
                </a:ln>
                <a:solidFill>
                  <a:schemeClr val="accent3"/>
                </a:solidFill>
                <a:effectLst/>
                <a:uLnTx/>
                <a:uFillTx/>
                <a:ea typeface="Verdana" panose="020B0604030504040204" pitchFamily="34" charset="0"/>
                <a:cs typeface="Verdana" panose="020B0604030504040204" pitchFamily="34" charset="0"/>
              </a:rPr>
              <a:t>ARIMA</a:t>
            </a:r>
            <a:endParaRPr kumimoji="0" lang="en-US" sz="1800" b="1" i="0" u="none" strike="noStrike" kern="1200" cap="none" spc="0" normalizeH="0" baseline="0" noProof="0">
              <a:ln>
                <a:noFill/>
              </a:ln>
              <a:solidFill>
                <a:schemeClr val="accent3"/>
              </a:solidFill>
              <a:effectLst/>
              <a:uLnTx/>
              <a:uFillTx/>
              <a:ea typeface="Verdana" panose="020B0604030504040204" pitchFamily="34" charset="0"/>
              <a:cs typeface="Verdana" panose="020B0604030504040204" pitchFamily="34" charset="0"/>
            </a:endParaRPr>
          </a:p>
        </p:txBody>
      </p:sp>
      <p:grpSp>
        <p:nvGrpSpPr>
          <p:cNvPr id="11" name="Group 10">
            <a:extLst>
              <a:ext uri="{FF2B5EF4-FFF2-40B4-BE49-F238E27FC236}">
                <a16:creationId xmlns:a16="http://schemas.microsoft.com/office/drawing/2014/main" id="{1C13B888-0045-468E-9701-AA8477D2E920}"/>
              </a:ext>
            </a:extLst>
          </p:cNvPr>
          <p:cNvGrpSpPr>
            <a:grpSpLocks noChangeAspect="1"/>
          </p:cNvGrpSpPr>
          <p:nvPr/>
        </p:nvGrpSpPr>
        <p:grpSpPr>
          <a:xfrm>
            <a:off x="1772796" y="1895687"/>
            <a:ext cx="307975" cy="445179"/>
            <a:chOff x="9207500" y="2944813"/>
            <a:chExt cx="334962" cy="484188"/>
          </a:xfrm>
          <a:solidFill>
            <a:schemeClr val="tx1"/>
          </a:solidFill>
        </p:grpSpPr>
        <p:sp>
          <p:nvSpPr>
            <p:cNvPr id="12" name="Freeform 374">
              <a:extLst>
                <a:ext uri="{FF2B5EF4-FFF2-40B4-BE49-F238E27FC236}">
                  <a16:creationId xmlns:a16="http://schemas.microsoft.com/office/drawing/2014/main" id="{58981DB7-96F4-41FF-BE31-516DD90E8382}"/>
                </a:ext>
              </a:extLst>
            </p:cNvPr>
            <p:cNvSpPr>
              <a:spLocks/>
            </p:cNvSpPr>
            <p:nvPr/>
          </p:nvSpPr>
          <p:spPr bwMode="auto">
            <a:xfrm>
              <a:off x="9207500" y="3287713"/>
              <a:ext cx="334962" cy="141288"/>
            </a:xfrm>
            <a:custGeom>
              <a:avLst/>
              <a:gdLst>
                <a:gd name="T0" fmla="*/ 158 w 159"/>
                <a:gd name="T1" fmla="*/ 60 h 67"/>
                <a:gd name="T2" fmla="*/ 136 w 159"/>
                <a:gd name="T3" fmla="*/ 3 h 67"/>
                <a:gd name="T4" fmla="*/ 132 w 159"/>
                <a:gd name="T5" fmla="*/ 0 h 67"/>
                <a:gd name="T6" fmla="*/ 118 w 159"/>
                <a:gd name="T7" fmla="*/ 0 h 67"/>
                <a:gd name="T8" fmla="*/ 113 w 159"/>
                <a:gd name="T9" fmla="*/ 5 h 67"/>
                <a:gd name="T10" fmla="*/ 118 w 159"/>
                <a:gd name="T11" fmla="*/ 10 h 67"/>
                <a:gd name="T12" fmla="*/ 128 w 159"/>
                <a:gd name="T13" fmla="*/ 10 h 67"/>
                <a:gd name="T14" fmla="*/ 147 w 159"/>
                <a:gd name="T15" fmla="*/ 57 h 67"/>
                <a:gd name="T16" fmla="*/ 12 w 159"/>
                <a:gd name="T17" fmla="*/ 57 h 67"/>
                <a:gd name="T18" fmla="*/ 31 w 159"/>
                <a:gd name="T19" fmla="*/ 10 h 67"/>
                <a:gd name="T20" fmla="*/ 42 w 159"/>
                <a:gd name="T21" fmla="*/ 10 h 67"/>
                <a:gd name="T22" fmla="*/ 46 w 159"/>
                <a:gd name="T23" fmla="*/ 5 h 67"/>
                <a:gd name="T24" fmla="*/ 42 w 159"/>
                <a:gd name="T25" fmla="*/ 0 h 67"/>
                <a:gd name="T26" fmla="*/ 28 w 159"/>
                <a:gd name="T27" fmla="*/ 0 h 67"/>
                <a:gd name="T28" fmla="*/ 24 w 159"/>
                <a:gd name="T29" fmla="*/ 3 h 67"/>
                <a:gd name="T30" fmla="*/ 1 w 159"/>
                <a:gd name="T31" fmla="*/ 60 h 67"/>
                <a:gd name="T32" fmla="*/ 2 w 159"/>
                <a:gd name="T33" fmla="*/ 65 h 67"/>
                <a:gd name="T34" fmla="*/ 5 w 159"/>
                <a:gd name="T35" fmla="*/ 67 h 67"/>
                <a:gd name="T36" fmla="*/ 154 w 159"/>
                <a:gd name="T37" fmla="*/ 67 h 67"/>
                <a:gd name="T38" fmla="*/ 158 w 159"/>
                <a:gd name="T39" fmla="*/ 65 h 67"/>
                <a:gd name="T40" fmla="*/ 158 w 159"/>
                <a:gd name="T4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67">
                  <a:moveTo>
                    <a:pt x="158" y="60"/>
                  </a:moveTo>
                  <a:cubicBezTo>
                    <a:pt x="136" y="3"/>
                    <a:pt x="136" y="3"/>
                    <a:pt x="136" y="3"/>
                  </a:cubicBezTo>
                  <a:cubicBezTo>
                    <a:pt x="135" y="2"/>
                    <a:pt x="133" y="0"/>
                    <a:pt x="132" y="0"/>
                  </a:cubicBezTo>
                  <a:cubicBezTo>
                    <a:pt x="118" y="0"/>
                    <a:pt x="118" y="0"/>
                    <a:pt x="118" y="0"/>
                  </a:cubicBezTo>
                  <a:cubicBezTo>
                    <a:pt x="115" y="0"/>
                    <a:pt x="113" y="3"/>
                    <a:pt x="113" y="5"/>
                  </a:cubicBezTo>
                  <a:cubicBezTo>
                    <a:pt x="113" y="8"/>
                    <a:pt x="115" y="10"/>
                    <a:pt x="118" y="10"/>
                  </a:cubicBezTo>
                  <a:cubicBezTo>
                    <a:pt x="128" y="10"/>
                    <a:pt x="128" y="10"/>
                    <a:pt x="128" y="10"/>
                  </a:cubicBezTo>
                  <a:cubicBezTo>
                    <a:pt x="147" y="57"/>
                    <a:pt x="147" y="57"/>
                    <a:pt x="147" y="57"/>
                  </a:cubicBezTo>
                  <a:cubicBezTo>
                    <a:pt x="12" y="57"/>
                    <a:pt x="12" y="57"/>
                    <a:pt x="12" y="57"/>
                  </a:cubicBezTo>
                  <a:cubicBezTo>
                    <a:pt x="31" y="10"/>
                    <a:pt x="31" y="10"/>
                    <a:pt x="31" y="10"/>
                  </a:cubicBezTo>
                  <a:cubicBezTo>
                    <a:pt x="42" y="10"/>
                    <a:pt x="42" y="10"/>
                    <a:pt x="42" y="10"/>
                  </a:cubicBezTo>
                  <a:cubicBezTo>
                    <a:pt x="44" y="10"/>
                    <a:pt x="46" y="8"/>
                    <a:pt x="46" y="5"/>
                  </a:cubicBezTo>
                  <a:cubicBezTo>
                    <a:pt x="46" y="3"/>
                    <a:pt x="44" y="0"/>
                    <a:pt x="42" y="0"/>
                  </a:cubicBezTo>
                  <a:cubicBezTo>
                    <a:pt x="28" y="0"/>
                    <a:pt x="28" y="0"/>
                    <a:pt x="28" y="0"/>
                  </a:cubicBezTo>
                  <a:cubicBezTo>
                    <a:pt x="26" y="0"/>
                    <a:pt x="24" y="2"/>
                    <a:pt x="24" y="3"/>
                  </a:cubicBezTo>
                  <a:cubicBezTo>
                    <a:pt x="1" y="60"/>
                    <a:pt x="1" y="60"/>
                    <a:pt x="1" y="60"/>
                  </a:cubicBezTo>
                  <a:cubicBezTo>
                    <a:pt x="0" y="62"/>
                    <a:pt x="1" y="63"/>
                    <a:pt x="2" y="65"/>
                  </a:cubicBezTo>
                  <a:cubicBezTo>
                    <a:pt x="2" y="66"/>
                    <a:pt x="4" y="67"/>
                    <a:pt x="5" y="67"/>
                  </a:cubicBezTo>
                  <a:cubicBezTo>
                    <a:pt x="154" y="67"/>
                    <a:pt x="154" y="67"/>
                    <a:pt x="154" y="67"/>
                  </a:cubicBezTo>
                  <a:cubicBezTo>
                    <a:pt x="156" y="67"/>
                    <a:pt x="157" y="66"/>
                    <a:pt x="158" y="65"/>
                  </a:cubicBezTo>
                  <a:cubicBezTo>
                    <a:pt x="159" y="63"/>
                    <a:pt x="159" y="62"/>
                    <a:pt x="158"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Freeform 375">
              <a:extLst>
                <a:ext uri="{FF2B5EF4-FFF2-40B4-BE49-F238E27FC236}">
                  <a16:creationId xmlns:a16="http://schemas.microsoft.com/office/drawing/2014/main" id="{E0A40CB3-1620-4771-B294-4E69DD80CF6A}"/>
                </a:ext>
              </a:extLst>
            </p:cNvPr>
            <p:cNvSpPr>
              <a:spLocks noEditPoints="1"/>
            </p:cNvSpPr>
            <p:nvPr/>
          </p:nvSpPr>
          <p:spPr bwMode="auto">
            <a:xfrm>
              <a:off x="9318625" y="3022600"/>
              <a:ext cx="114300" cy="114300"/>
            </a:xfrm>
            <a:custGeom>
              <a:avLst/>
              <a:gdLst>
                <a:gd name="T0" fmla="*/ 54 w 54"/>
                <a:gd name="T1" fmla="*/ 27 h 54"/>
                <a:gd name="T2" fmla="*/ 27 w 54"/>
                <a:gd name="T3" fmla="*/ 0 h 54"/>
                <a:gd name="T4" fmla="*/ 0 w 54"/>
                <a:gd name="T5" fmla="*/ 27 h 54"/>
                <a:gd name="T6" fmla="*/ 27 w 54"/>
                <a:gd name="T7" fmla="*/ 54 h 54"/>
                <a:gd name="T8" fmla="*/ 54 w 54"/>
                <a:gd name="T9" fmla="*/ 27 h 54"/>
                <a:gd name="T10" fmla="*/ 27 w 54"/>
                <a:gd name="T11" fmla="*/ 44 h 54"/>
                <a:gd name="T12" fmla="*/ 9 w 54"/>
                <a:gd name="T13" fmla="*/ 27 h 54"/>
                <a:gd name="T14" fmla="*/ 27 w 54"/>
                <a:gd name="T15" fmla="*/ 9 h 54"/>
                <a:gd name="T16" fmla="*/ 44 w 54"/>
                <a:gd name="T17" fmla="*/ 27 h 54"/>
                <a:gd name="T18" fmla="*/ 27 w 54"/>
                <a:gd name="T19"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54" y="27"/>
                  </a:moveTo>
                  <a:cubicBezTo>
                    <a:pt x="54" y="12"/>
                    <a:pt x="42" y="0"/>
                    <a:pt x="27" y="0"/>
                  </a:cubicBezTo>
                  <a:cubicBezTo>
                    <a:pt x="12" y="0"/>
                    <a:pt x="0" y="12"/>
                    <a:pt x="0" y="27"/>
                  </a:cubicBezTo>
                  <a:cubicBezTo>
                    <a:pt x="0" y="42"/>
                    <a:pt x="12" y="54"/>
                    <a:pt x="27" y="54"/>
                  </a:cubicBezTo>
                  <a:cubicBezTo>
                    <a:pt x="42" y="54"/>
                    <a:pt x="54" y="42"/>
                    <a:pt x="54" y="27"/>
                  </a:cubicBezTo>
                  <a:close/>
                  <a:moveTo>
                    <a:pt x="27" y="44"/>
                  </a:moveTo>
                  <a:cubicBezTo>
                    <a:pt x="17" y="44"/>
                    <a:pt x="9" y="36"/>
                    <a:pt x="9" y="27"/>
                  </a:cubicBezTo>
                  <a:cubicBezTo>
                    <a:pt x="9" y="17"/>
                    <a:pt x="17" y="9"/>
                    <a:pt x="27" y="9"/>
                  </a:cubicBezTo>
                  <a:cubicBezTo>
                    <a:pt x="36" y="9"/>
                    <a:pt x="44" y="17"/>
                    <a:pt x="44" y="27"/>
                  </a:cubicBezTo>
                  <a:cubicBezTo>
                    <a:pt x="44" y="36"/>
                    <a:pt x="36" y="44"/>
                    <a:pt x="27"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Freeform 376">
              <a:extLst>
                <a:ext uri="{FF2B5EF4-FFF2-40B4-BE49-F238E27FC236}">
                  <a16:creationId xmlns:a16="http://schemas.microsoft.com/office/drawing/2014/main" id="{17AE16BF-5452-484A-8130-D3A4FE15B4DA}"/>
                </a:ext>
              </a:extLst>
            </p:cNvPr>
            <p:cNvSpPr>
              <a:spLocks noEditPoints="1"/>
            </p:cNvSpPr>
            <p:nvPr/>
          </p:nvSpPr>
          <p:spPr bwMode="auto">
            <a:xfrm>
              <a:off x="9234488" y="2944813"/>
              <a:ext cx="280987" cy="420688"/>
            </a:xfrm>
            <a:custGeom>
              <a:avLst/>
              <a:gdLst>
                <a:gd name="T0" fmla="*/ 67 w 133"/>
                <a:gd name="T1" fmla="*/ 200 h 200"/>
                <a:gd name="T2" fmla="*/ 71 w 133"/>
                <a:gd name="T3" fmla="*/ 198 h 200"/>
                <a:gd name="T4" fmla="*/ 133 w 133"/>
                <a:gd name="T5" fmla="*/ 67 h 200"/>
                <a:gd name="T6" fmla="*/ 67 w 133"/>
                <a:gd name="T7" fmla="*/ 0 h 200"/>
                <a:gd name="T8" fmla="*/ 0 w 133"/>
                <a:gd name="T9" fmla="*/ 67 h 200"/>
                <a:gd name="T10" fmla="*/ 63 w 133"/>
                <a:gd name="T11" fmla="*/ 198 h 200"/>
                <a:gd name="T12" fmla="*/ 67 w 133"/>
                <a:gd name="T13" fmla="*/ 200 h 200"/>
                <a:gd name="T14" fmla="*/ 67 w 133"/>
                <a:gd name="T15" fmla="*/ 10 h 200"/>
                <a:gd name="T16" fmla="*/ 124 w 133"/>
                <a:gd name="T17" fmla="*/ 67 h 200"/>
                <a:gd name="T18" fmla="*/ 67 w 133"/>
                <a:gd name="T19" fmla="*/ 186 h 200"/>
                <a:gd name="T20" fmla="*/ 10 w 133"/>
                <a:gd name="T21" fmla="*/ 67 h 200"/>
                <a:gd name="T22" fmla="*/ 67 w 133"/>
                <a:gd name="T23" fmla="*/ 1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200">
                  <a:moveTo>
                    <a:pt x="67" y="200"/>
                  </a:moveTo>
                  <a:cubicBezTo>
                    <a:pt x="68" y="200"/>
                    <a:pt x="70" y="199"/>
                    <a:pt x="71" y="198"/>
                  </a:cubicBezTo>
                  <a:cubicBezTo>
                    <a:pt x="73" y="194"/>
                    <a:pt x="133" y="102"/>
                    <a:pt x="133" y="67"/>
                  </a:cubicBezTo>
                  <a:cubicBezTo>
                    <a:pt x="133" y="30"/>
                    <a:pt x="103" y="0"/>
                    <a:pt x="67" y="0"/>
                  </a:cubicBezTo>
                  <a:cubicBezTo>
                    <a:pt x="30" y="0"/>
                    <a:pt x="0" y="30"/>
                    <a:pt x="0" y="67"/>
                  </a:cubicBezTo>
                  <a:cubicBezTo>
                    <a:pt x="0" y="102"/>
                    <a:pt x="60" y="194"/>
                    <a:pt x="63" y="198"/>
                  </a:cubicBezTo>
                  <a:cubicBezTo>
                    <a:pt x="64" y="199"/>
                    <a:pt x="65" y="200"/>
                    <a:pt x="67" y="200"/>
                  </a:cubicBezTo>
                  <a:close/>
                  <a:moveTo>
                    <a:pt x="67" y="10"/>
                  </a:moveTo>
                  <a:cubicBezTo>
                    <a:pt x="98" y="10"/>
                    <a:pt x="124" y="35"/>
                    <a:pt x="124" y="67"/>
                  </a:cubicBezTo>
                  <a:cubicBezTo>
                    <a:pt x="124" y="94"/>
                    <a:pt x="80" y="165"/>
                    <a:pt x="67" y="186"/>
                  </a:cubicBezTo>
                  <a:cubicBezTo>
                    <a:pt x="53" y="165"/>
                    <a:pt x="10" y="94"/>
                    <a:pt x="10" y="67"/>
                  </a:cubicBezTo>
                  <a:cubicBezTo>
                    <a:pt x="10" y="35"/>
                    <a:pt x="35" y="10"/>
                    <a:pt x="67"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6" name="Group 15">
            <a:extLst>
              <a:ext uri="{FF2B5EF4-FFF2-40B4-BE49-F238E27FC236}">
                <a16:creationId xmlns:a16="http://schemas.microsoft.com/office/drawing/2014/main" id="{A1FE1B61-A529-4328-B872-0A4C0059CE81}"/>
              </a:ext>
            </a:extLst>
          </p:cNvPr>
          <p:cNvGrpSpPr>
            <a:grpSpLocks noChangeAspect="1"/>
          </p:cNvGrpSpPr>
          <p:nvPr/>
        </p:nvGrpSpPr>
        <p:grpSpPr>
          <a:xfrm>
            <a:off x="7729781" y="1890170"/>
            <a:ext cx="473223" cy="500186"/>
            <a:chOff x="11280776" y="3148013"/>
            <a:chExt cx="557213" cy="588962"/>
          </a:xfrm>
          <a:solidFill>
            <a:schemeClr val="tx1"/>
          </a:solidFill>
        </p:grpSpPr>
        <p:sp>
          <p:nvSpPr>
            <p:cNvPr id="18" name="Freeform 532">
              <a:extLst>
                <a:ext uri="{FF2B5EF4-FFF2-40B4-BE49-F238E27FC236}">
                  <a16:creationId xmlns:a16="http://schemas.microsoft.com/office/drawing/2014/main" id="{AC3D99B3-4EAC-4262-A6AE-30B20B2D27C5}"/>
                </a:ext>
              </a:extLst>
            </p:cNvPr>
            <p:cNvSpPr>
              <a:spLocks noEditPoints="1"/>
            </p:cNvSpPr>
            <p:nvPr/>
          </p:nvSpPr>
          <p:spPr bwMode="auto">
            <a:xfrm>
              <a:off x="11280776" y="3148013"/>
              <a:ext cx="557213" cy="588962"/>
            </a:xfrm>
            <a:custGeom>
              <a:avLst/>
              <a:gdLst>
                <a:gd name="T0" fmla="*/ 222 w 225"/>
                <a:gd name="T1" fmla="*/ 12 h 238"/>
                <a:gd name="T2" fmla="*/ 174 w 225"/>
                <a:gd name="T3" fmla="*/ 1 h 238"/>
                <a:gd name="T4" fmla="*/ 171 w 225"/>
                <a:gd name="T5" fmla="*/ 1 h 238"/>
                <a:gd name="T6" fmla="*/ 114 w 225"/>
                <a:gd name="T7" fmla="*/ 27 h 238"/>
                <a:gd name="T8" fmla="*/ 61 w 225"/>
                <a:gd name="T9" fmla="*/ 5 h 238"/>
                <a:gd name="T10" fmla="*/ 58 w 225"/>
                <a:gd name="T11" fmla="*/ 5 h 238"/>
                <a:gd name="T12" fmla="*/ 3 w 225"/>
                <a:gd name="T13" fmla="*/ 27 h 238"/>
                <a:gd name="T14" fmla="*/ 0 w 225"/>
                <a:gd name="T15" fmla="*/ 31 h 238"/>
                <a:gd name="T16" fmla="*/ 0 w 225"/>
                <a:gd name="T17" fmla="*/ 182 h 238"/>
                <a:gd name="T18" fmla="*/ 2 w 225"/>
                <a:gd name="T19" fmla="*/ 186 h 238"/>
                <a:gd name="T20" fmla="*/ 6 w 225"/>
                <a:gd name="T21" fmla="*/ 187 h 238"/>
                <a:gd name="T22" fmla="*/ 60 w 225"/>
                <a:gd name="T23" fmla="*/ 166 h 238"/>
                <a:gd name="T24" fmla="*/ 112 w 225"/>
                <a:gd name="T25" fmla="*/ 188 h 238"/>
                <a:gd name="T26" fmla="*/ 114 w 225"/>
                <a:gd name="T27" fmla="*/ 188 h 238"/>
                <a:gd name="T28" fmla="*/ 116 w 225"/>
                <a:gd name="T29" fmla="*/ 188 h 238"/>
                <a:gd name="T30" fmla="*/ 124 w 225"/>
                <a:gd name="T31" fmla="*/ 184 h 238"/>
                <a:gd name="T32" fmla="*/ 154 w 225"/>
                <a:gd name="T33" fmla="*/ 236 h 238"/>
                <a:gd name="T34" fmla="*/ 158 w 225"/>
                <a:gd name="T35" fmla="*/ 238 h 238"/>
                <a:gd name="T36" fmla="*/ 162 w 225"/>
                <a:gd name="T37" fmla="*/ 236 h 238"/>
                <a:gd name="T38" fmla="*/ 199 w 225"/>
                <a:gd name="T39" fmla="*/ 168 h 238"/>
                <a:gd name="T40" fmla="*/ 220 w 225"/>
                <a:gd name="T41" fmla="*/ 172 h 238"/>
                <a:gd name="T42" fmla="*/ 224 w 225"/>
                <a:gd name="T43" fmla="*/ 171 h 238"/>
                <a:gd name="T44" fmla="*/ 225 w 225"/>
                <a:gd name="T45" fmla="*/ 168 h 238"/>
                <a:gd name="T46" fmla="*/ 225 w 225"/>
                <a:gd name="T47" fmla="*/ 16 h 238"/>
                <a:gd name="T48" fmla="*/ 222 w 225"/>
                <a:gd name="T49" fmla="*/ 12 h 238"/>
                <a:gd name="T50" fmla="*/ 158 w 225"/>
                <a:gd name="T51" fmla="*/ 224 h 238"/>
                <a:gd name="T52" fmla="*/ 119 w 225"/>
                <a:gd name="T53" fmla="*/ 144 h 238"/>
                <a:gd name="T54" fmla="*/ 158 w 225"/>
                <a:gd name="T55" fmla="*/ 106 h 238"/>
                <a:gd name="T56" fmla="*/ 196 w 225"/>
                <a:gd name="T57" fmla="*/ 144 h 238"/>
                <a:gd name="T58" fmla="*/ 158 w 225"/>
                <a:gd name="T59" fmla="*/ 224 h 238"/>
                <a:gd name="T60" fmla="*/ 216 w 225"/>
                <a:gd name="T61" fmla="*/ 162 h 238"/>
                <a:gd name="T62" fmla="*/ 202 w 225"/>
                <a:gd name="T63" fmla="*/ 159 h 238"/>
                <a:gd name="T64" fmla="*/ 205 w 225"/>
                <a:gd name="T65" fmla="*/ 144 h 238"/>
                <a:gd name="T66" fmla="*/ 158 w 225"/>
                <a:gd name="T67" fmla="*/ 96 h 238"/>
                <a:gd name="T68" fmla="*/ 110 w 225"/>
                <a:gd name="T69" fmla="*/ 144 h 238"/>
                <a:gd name="T70" fmla="*/ 120 w 225"/>
                <a:gd name="T71" fmla="*/ 176 h 238"/>
                <a:gd name="T72" fmla="*/ 114 w 225"/>
                <a:gd name="T73" fmla="*/ 178 h 238"/>
                <a:gd name="T74" fmla="*/ 61 w 225"/>
                <a:gd name="T75" fmla="*/ 157 h 238"/>
                <a:gd name="T76" fmla="*/ 60 w 225"/>
                <a:gd name="T77" fmla="*/ 156 h 238"/>
                <a:gd name="T78" fmla="*/ 58 w 225"/>
                <a:gd name="T79" fmla="*/ 156 h 238"/>
                <a:gd name="T80" fmla="*/ 9 w 225"/>
                <a:gd name="T81" fmla="*/ 175 h 238"/>
                <a:gd name="T82" fmla="*/ 9 w 225"/>
                <a:gd name="T83" fmla="*/ 34 h 238"/>
                <a:gd name="T84" fmla="*/ 60 w 225"/>
                <a:gd name="T85" fmla="*/ 15 h 238"/>
                <a:gd name="T86" fmla="*/ 112 w 225"/>
                <a:gd name="T87" fmla="*/ 37 h 238"/>
                <a:gd name="T88" fmla="*/ 116 w 225"/>
                <a:gd name="T89" fmla="*/ 37 h 238"/>
                <a:gd name="T90" fmla="*/ 174 w 225"/>
                <a:gd name="T91" fmla="*/ 10 h 238"/>
                <a:gd name="T92" fmla="*/ 216 w 225"/>
                <a:gd name="T93" fmla="*/ 20 h 238"/>
                <a:gd name="T94" fmla="*/ 216 w 225"/>
                <a:gd name="T95" fmla="*/ 16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238">
                  <a:moveTo>
                    <a:pt x="222" y="12"/>
                  </a:moveTo>
                  <a:cubicBezTo>
                    <a:pt x="174" y="1"/>
                    <a:pt x="174" y="1"/>
                    <a:pt x="174" y="1"/>
                  </a:cubicBezTo>
                  <a:cubicBezTo>
                    <a:pt x="173" y="0"/>
                    <a:pt x="172" y="0"/>
                    <a:pt x="171" y="1"/>
                  </a:cubicBezTo>
                  <a:cubicBezTo>
                    <a:pt x="114" y="27"/>
                    <a:pt x="114" y="27"/>
                    <a:pt x="114" y="27"/>
                  </a:cubicBezTo>
                  <a:cubicBezTo>
                    <a:pt x="61" y="5"/>
                    <a:pt x="61" y="5"/>
                    <a:pt x="61" y="5"/>
                  </a:cubicBezTo>
                  <a:cubicBezTo>
                    <a:pt x="60" y="5"/>
                    <a:pt x="59" y="5"/>
                    <a:pt x="58" y="5"/>
                  </a:cubicBezTo>
                  <a:cubicBezTo>
                    <a:pt x="3" y="27"/>
                    <a:pt x="3" y="27"/>
                    <a:pt x="3" y="27"/>
                  </a:cubicBezTo>
                  <a:cubicBezTo>
                    <a:pt x="1" y="27"/>
                    <a:pt x="0" y="29"/>
                    <a:pt x="0" y="31"/>
                  </a:cubicBezTo>
                  <a:cubicBezTo>
                    <a:pt x="0" y="182"/>
                    <a:pt x="0" y="182"/>
                    <a:pt x="0" y="182"/>
                  </a:cubicBezTo>
                  <a:cubicBezTo>
                    <a:pt x="0" y="184"/>
                    <a:pt x="0" y="185"/>
                    <a:pt x="2" y="186"/>
                  </a:cubicBezTo>
                  <a:cubicBezTo>
                    <a:pt x="3" y="187"/>
                    <a:pt x="5" y="187"/>
                    <a:pt x="6" y="187"/>
                  </a:cubicBezTo>
                  <a:cubicBezTo>
                    <a:pt x="60" y="166"/>
                    <a:pt x="60" y="166"/>
                    <a:pt x="60" y="166"/>
                  </a:cubicBezTo>
                  <a:cubicBezTo>
                    <a:pt x="112" y="188"/>
                    <a:pt x="112" y="188"/>
                    <a:pt x="112" y="188"/>
                  </a:cubicBezTo>
                  <a:cubicBezTo>
                    <a:pt x="113" y="188"/>
                    <a:pt x="113" y="188"/>
                    <a:pt x="114" y="188"/>
                  </a:cubicBezTo>
                  <a:cubicBezTo>
                    <a:pt x="115" y="188"/>
                    <a:pt x="115" y="188"/>
                    <a:pt x="116" y="188"/>
                  </a:cubicBezTo>
                  <a:cubicBezTo>
                    <a:pt x="124" y="184"/>
                    <a:pt x="124" y="184"/>
                    <a:pt x="124" y="184"/>
                  </a:cubicBezTo>
                  <a:cubicBezTo>
                    <a:pt x="136" y="208"/>
                    <a:pt x="151" y="232"/>
                    <a:pt x="154" y="236"/>
                  </a:cubicBezTo>
                  <a:cubicBezTo>
                    <a:pt x="154" y="237"/>
                    <a:pt x="156" y="238"/>
                    <a:pt x="158" y="238"/>
                  </a:cubicBezTo>
                  <a:cubicBezTo>
                    <a:pt x="159" y="238"/>
                    <a:pt x="161" y="237"/>
                    <a:pt x="162" y="236"/>
                  </a:cubicBezTo>
                  <a:cubicBezTo>
                    <a:pt x="165" y="231"/>
                    <a:pt x="188" y="195"/>
                    <a:pt x="199" y="168"/>
                  </a:cubicBezTo>
                  <a:cubicBezTo>
                    <a:pt x="220" y="172"/>
                    <a:pt x="220" y="172"/>
                    <a:pt x="220" y="172"/>
                  </a:cubicBezTo>
                  <a:cubicBezTo>
                    <a:pt x="221" y="173"/>
                    <a:pt x="222" y="172"/>
                    <a:pt x="224" y="171"/>
                  </a:cubicBezTo>
                  <a:cubicBezTo>
                    <a:pt x="225" y="170"/>
                    <a:pt x="225" y="169"/>
                    <a:pt x="225" y="168"/>
                  </a:cubicBezTo>
                  <a:cubicBezTo>
                    <a:pt x="225" y="16"/>
                    <a:pt x="225" y="16"/>
                    <a:pt x="225" y="16"/>
                  </a:cubicBezTo>
                  <a:cubicBezTo>
                    <a:pt x="225" y="14"/>
                    <a:pt x="224" y="12"/>
                    <a:pt x="222" y="12"/>
                  </a:cubicBezTo>
                  <a:close/>
                  <a:moveTo>
                    <a:pt x="158" y="224"/>
                  </a:moveTo>
                  <a:cubicBezTo>
                    <a:pt x="144" y="203"/>
                    <a:pt x="119" y="160"/>
                    <a:pt x="119" y="144"/>
                  </a:cubicBezTo>
                  <a:cubicBezTo>
                    <a:pt x="119" y="123"/>
                    <a:pt x="136" y="106"/>
                    <a:pt x="158" y="106"/>
                  </a:cubicBezTo>
                  <a:cubicBezTo>
                    <a:pt x="179" y="106"/>
                    <a:pt x="196" y="123"/>
                    <a:pt x="196" y="144"/>
                  </a:cubicBezTo>
                  <a:cubicBezTo>
                    <a:pt x="196" y="160"/>
                    <a:pt x="171" y="203"/>
                    <a:pt x="158" y="224"/>
                  </a:cubicBezTo>
                  <a:close/>
                  <a:moveTo>
                    <a:pt x="216" y="162"/>
                  </a:moveTo>
                  <a:cubicBezTo>
                    <a:pt x="202" y="159"/>
                    <a:pt x="202" y="159"/>
                    <a:pt x="202" y="159"/>
                  </a:cubicBezTo>
                  <a:cubicBezTo>
                    <a:pt x="204" y="153"/>
                    <a:pt x="205" y="148"/>
                    <a:pt x="205" y="144"/>
                  </a:cubicBezTo>
                  <a:cubicBezTo>
                    <a:pt x="205" y="117"/>
                    <a:pt x="184" y="96"/>
                    <a:pt x="158" y="96"/>
                  </a:cubicBezTo>
                  <a:cubicBezTo>
                    <a:pt x="131" y="96"/>
                    <a:pt x="110" y="117"/>
                    <a:pt x="110" y="144"/>
                  </a:cubicBezTo>
                  <a:cubicBezTo>
                    <a:pt x="110" y="152"/>
                    <a:pt x="114" y="163"/>
                    <a:pt x="120" y="176"/>
                  </a:cubicBezTo>
                  <a:cubicBezTo>
                    <a:pt x="114" y="178"/>
                    <a:pt x="114" y="178"/>
                    <a:pt x="114" y="178"/>
                  </a:cubicBezTo>
                  <a:cubicBezTo>
                    <a:pt x="61" y="157"/>
                    <a:pt x="61" y="157"/>
                    <a:pt x="61" y="157"/>
                  </a:cubicBezTo>
                  <a:cubicBezTo>
                    <a:pt x="61" y="156"/>
                    <a:pt x="60" y="156"/>
                    <a:pt x="60" y="156"/>
                  </a:cubicBezTo>
                  <a:cubicBezTo>
                    <a:pt x="59" y="156"/>
                    <a:pt x="58" y="156"/>
                    <a:pt x="58" y="156"/>
                  </a:cubicBezTo>
                  <a:cubicBezTo>
                    <a:pt x="9" y="175"/>
                    <a:pt x="9" y="175"/>
                    <a:pt x="9" y="175"/>
                  </a:cubicBezTo>
                  <a:cubicBezTo>
                    <a:pt x="9" y="34"/>
                    <a:pt x="9" y="34"/>
                    <a:pt x="9" y="34"/>
                  </a:cubicBezTo>
                  <a:cubicBezTo>
                    <a:pt x="60" y="15"/>
                    <a:pt x="60" y="15"/>
                    <a:pt x="60" y="15"/>
                  </a:cubicBezTo>
                  <a:cubicBezTo>
                    <a:pt x="112" y="37"/>
                    <a:pt x="112" y="37"/>
                    <a:pt x="112" y="37"/>
                  </a:cubicBezTo>
                  <a:cubicBezTo>
                    <a:pt x="113" y="37"/>
                    <a:pt x="115" y="37"/>
                    <a:pt x="116" y="37"/>
                  </a:cubicBezTo>
                  <a:cubicBezTo>
                    <a:pt x="174" y="10"/>
                    <a:pt x="174" y="10"/>
                    <a:pt x="174" y="10"/>
                  </a:cubicBezTo>
                  <a:cubicBezTo>
                    <a:pt x="216" y="20"/>
                    <a:pt x="216" y="20"/>
                    <a:pt x="216" y="20"/>
                  </a:cubicBezTo>
                  <a:lnTo>
                    <a:pt x="216" y="1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533">
              <a:extLst>
                <a:ext uri="{FF2B5EF4-FFF2-40B4-BE49-F238E27FC236}">
                  <a16:creationId xmlns:a16="http://schemas.microsoft.com/office/drawing/2014/main" id="{26ECE469-C71E-436A-877B-F37E4D34DF9A}"/>
                </a:ext>
              </a:extLst>
            </p:cNvPr>
            <p:cNvSpPr>
              <a:spLocks/>
            </p:cNvSpPr>
            <p:nvPr/>
          </p:nvSpPr>
          <p:spPr bwMode="auto">
            <a:xfrm>
              <a:off x="11417301" y="3232150"/>
              <a:ext cx="22225" cy="260350"/>
            </a:xfrm>
            <a:custGeom>
              <a:avLst/>
              <a:gdLst>
                <a:gd name="T0" fmla="*/ 5 w 9"/>
                <a:gd name="T1" fmla="*/ 0 h 105"/>
                <a:gd name="T2" fmla="*/ 0 w 9"/>
                <a:gd name="T3" fmla="*/ 5 h 105"/>
                <a:gd name="T4" fmla="*/ 0 w 9"/>
                <a:gd name="T5" fmla="*/ 101 h 105"/>
                <a:gd name="T6" fmla="*/ 5 w 9"/>
                <a:gd name="T7" fmla="*/ 105 h 105"/>
                <a:gd name="T8" fmla="*/ 9 w 9"/>
                <a:gd name="T9" fmla="*/ 101 h 105"/>
                <a:gd name="T10" fmla="*/ 9 w 9"/>
                <a:gd name="T11" fmla="*/ 5 h 105"/>
                <a:gd name="T12" fmla="*/ 5 w 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9" h="105">
                  <a:moveTo>
                    <a:pt x="5" y="0"/>
                  </a:moveTo>
                  <a:cubicBezTo>
                    <a:pt x="2" y="0"/>
                    <a:pt x="0" y="2"/>
                    <a:pt x="0" y="5"/>
                  </a:cubicBezTo>
                  <a:cubicBezTo>
                    <a:pt x="0" y="101"/>
                    <a:pt x="0" y="101"/>
                    <a:pt x="0" y="101"/>
                  </a:cubicBezTo>
                  <a:cubicBezTo>
                    <a:pt x="0" y="103"/>
                    <a:pt x="2" y="105"/>
                    <a:pt x="5" y="105"/>
                  </a:cubicBezTo>
                  <a:cubicBezTo>
                    <a:pt x="7" y="105"/>
                    <a:pt x="9" y="103"/>
                    <a:pt x="9" y="101"/>
                  </a:cubicBezTo>
                  <a:cubicBezTo>
                    <a:pt x="9" y="5"/>
                    <a:pt x="9" y="5"/>
                    <a:pt x="9" y="5"/>
                  </a:cubicBezTo>
                  <a:cubicBezTo>
                    <a:pt x="9"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0" name="Freeform 534">
              <a:extLst>
                <a:ext uri="{FF2B5EF4-FFF2-40B4-BE49-F238E27FC236}">
                  <a16:creationId xmlns:a16="http://schemas.microsoft.com/office/drawing/2014/main" id="{0CF9EA10-033C-4B54-83FE-9D782D366E6C}"/>
                </a:ext>
              </a:extLst>
            </p:cNvPr>
            <p:cNvSpPr>
              <a:spLocks/>
            </p:cNvSpPr>
            <p:nvPr/>
          </p:nvSpPr>
          <p:spPr bwMode="auto">
            <a:xfrm>
              <a:off x="11550651" y="3276600"/>
              <a:ext cx="25400" cy="115887"/>
            </a:xfrm>
            <a:custGeom>
              <a:avLst/>
              <a:gdLst>
                <a:gd name="T0" fmla="*/ 5 w 10"/>
                <a:gd name="T1" fmla="*/ 0 h 47"/>
                <a:gd name="T2" fmla="*/ 0 w 10"/>
                <a:gd name="T3" fmla="*/ 5 h 47"/>
                <a:gd name="T4" fmla="*/ 0 w 10"/>
                <a:gd name="T5" fmla="*/ 42 h 47"/>
                <a:gd name="T6" fmla="*/ 5 w 10"/>
                <a:gd name="T7" fmla="*/ 47 h 47"/>
                <a:gd name="T8" fmla="*/ 10 w 10"/>
                <a:gd name="T9" fmla="*/ 42 h 47"/>
                <a:gd name="T10" fmla="*/ 10 w 10"/>
                <a:gd name="T11" fmla="*/ 5 h 47"/>
                <a:gd name="T12" fmla="*/ 5 w 1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 h="47">
                  <a:moveTo>
                    <a:pt x="5" y="0"/>
                  </a:moveTo>
                  <a:cubicBezTo>
                    <a:pt x="2" y="0"/>
                    <a:pt x="0" y="3"/>
                    <a:pt x="0" y="5"/>
                  </a:cubicBezTo>
                  <a:cubicBezTo>
                    <a:pt x="0" y="42"/>
                    <a:pt x="0" y="42"/>
                    <a:pt x="0" y="42"/>
                  </a:cubicBezTo>
                  <a:cubicBezTo>
                    <a:pt x="0" y="44"/>
                    <a:pt x="2" y="47"/>
                    <a:pt x="5" y="47"/>
                  </a:cubicBezTo>
                  <a:cubicBezTo>
                    <a:pt x="8" y="47"/>
                    <a:pt x="10" y="44"/>
                    <a:pt x="10" y="42"/>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Freeform 535">
              <a:extLst>
                <a:ext uri="{FF2B5EF4-FFF2-40B4-BE49-F238E27FC236}">
                  <a16:creationId xmlns:a16="http://schemas.microsoft.com/office/drawing/2014/main" id="{B644B035-C0C2-4C3F-B76A-23CDFB3D356E}"/>
                </a:ext>
              </a:extLst>
            </p:cNvPr>
            <p:cNvSpPr>
              <a:spLocks/>
            </p:cNvSpPr>
            <p:nvPr/>
          </p:nvSpPr>
          <p:spPr bwMode="auto">
            <a:xfrm>
              <a:off x="11699876" y="3214688"/>
              <a:ext cx="25400" cy="142875"/>
            </a:xfrm>
            <a:custGeom>
              <a:avLst/>
              <a:gdLst>
                <a:gd name="T0" fmla="*/ 0 w 10"/>
                <a:gd name="T1" fmla="*/ 5 h 58"/>
                <a:gd name="T2" fmla="*/ 0 w 10"/>
                <a:gd name="T3" fmla="*/ 53 h 58"/>
                <a:gd name="T4" fmla="*/ 5 w 10"/>
                <a:gd name="T5" fmla="*/ 58 h 58"/>
                <a:gd name="T6" fmla="*/ 10 w 10"/>
                <a:gd name="T7" fmla="*/ 53 h 58"/>
                <a:gd name="T8" fmla="*/ 10 w 10"/>
                <a:gd name="T9" fmla="*/ 5 h 58"/>
                <a:gd name="T10" fmla="*/ 5 w 10"/>
                <a:gd name="T11" fmla="*/ 0 h 58"/>
                <a:gd name="T12" fmla="*/ 0 w 10"/>
                <a:gd name="T13" fmla="*/ 5 h 58"/>
              </a:gdLst>
              <a:ahLst/>
              <a:cxnLst>
                <a:cxn ang="0">
                  <a:pos x="T0" y="T1"/>
                </a:cxn>
                <a:cxn ang="0">
                  <a:pos x="T2" y="T3"/>
                </a:cxn>
                <a:cxn ang="0">
                  <a:pos x="T4" y="T5"/>
                </a:cxn>
                <a:cxn ang="0">
                  <a:pos x="T6" y="T7"/>
                </a:cxn>
                <a:cxn ang="0">
                  <a:pos x="T8" y="T9"/>
                </a:cxn>
                <a:cxn ang="0">
                  <a:pos x="T10" y="T11"/>
                </a:cxn>
                <a:cxn ang="0">
                  <a:pos x="T12" y="T13"/>
                </a:cxn>
              </a:cxnLst>
              <a:rect l="0" t="0" r="r" b="b"/>
              <a:pathLst>
                <a:path w="10" h="58">
                  <a:moveTo>
                    <a:pt x="0" y="5"/>
                  </a:moveTo>
                  <a:cubicBezTo>
                    <a:pt x="0" y="53"/>
                    <a:pt x="0" y="53"/>
                    <a:pt x="0" y="53"/>
                  </a:cubicBezTo>
                  <a:cubicBezTo>
                    <a:pt x="0" y="56"/>
                    <a:pt x="2" y="58"/>
                    <a:pt x="5" y="58"/>
                  </a:cubicBezTo>
                  <a:cubicBezTo>
                    <a:pt x="8" y="58"/>
                    <a:pt x="10" y="56"/>
                    <a:pt x="10" y="53"/>
                  </a:cubicBezTo>
                  <a:cubicBezTo>
                    <a:pt x="10" y="5"/>
                    <a:pt x="10" y="5"/>
                    <a:pt x="10" y="5"/>
                  </a:cubicBezTo>
                  <a:cubicBezTo>
                    <a:pt x="10" y="2"/>
                    <a:pt x="8" y="0"/>
                    <a:pt x="5" y="0"/>
                  </a:cubicBezTo>
                  <a:cubicBezTo>
                    <a:pt x="2" y="0"/>
                    <a:pt x="0" y="2"/>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Freeform 536">
              <a:extLst>
                <a:ext uri="{FF2B5EF4-FFF2-40B4-BE49-F238E27FC236}">
                  <a16:creationId xmlns:a16="http://schemas.microsoft.com/office/drawing/2014/main" id="{D1782D70-D8A2-4928-AAD5-1A6B46B218F7}"/>
                </a:ext>
              </a:extLst>
            </p:cNvPr>
            <p:cNvSpPr>
              <a:spLocks noEditPoints="1"/>
            </p:cNvSpPr>
            <p:nvPr/>
          </p:nvSpPr>
          <p:spPr bwMode="auto">
            <a:xfrm>
              <a:off x="11628438" y="3444875"/>
              <a:ext cx="85725" cy="88900"/>
            </a:xfrm>
            <a:custGeom>
              <a:avLst/>
              <a:gdLst>
                <a:gd name="T0" fmla="*/ 18 w 35"/>
                <a:gd name="T1" fmla="*/ 0 h 36"/>
                <a:gd name="T2" fmla="*/ 0 w 35"/>
                <a:gd name="T3" fmla="*/ 18 h 36"/>
                <a:gd name="T4" fmla="*/ 18 w 35"/>
                <a:gd name="T5" fmla="*/ 36 h 36"/>
                <a:gd name="T6" fmla="*/ 35 w 35"/>
                <a:gd name="T7" fmla="*/ 18 h 36"/>
                <a:gd name="T8" fmla="*/ 18 w 35"/>
                <a:gd name="T9" fmla="*/ 0 h 36"/>
                <a:gd name="T10" fmla="*/ 18 w 35"/>
                <a:gd name="T11" fmla="*/ 27 h 36"/>
                <a:gd name="T12" fmla="*/ 9 w 35"/>
                <a:gd name="T13" fmla="*/ 18 h 36"/>
                <a:gd name="T14" fmla="*/ 18 w 35"/>
                <a:gd name="T15" fmla="*/ 10 h 36"/>
                <a:gd name="T16" fmla="*/ 26 w 35"/>
                <a:gd name="T17" fmla="*/ 18 h 36"/>
                <a:gd name="T18" fmla="*/ 18 w 35"/>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8" y="0"/>
                  </a:moveTo>
                  <a:cubicBezTo>
                    <a:pt x="8" y="0"/>
                    <a:pt x="0" y="8"/>
                    <a:pt x="0" y="18"/>
                  </a:cubicBezTo>
                  <a:cubicBezTo>
                    <a:pt x="0" y="28"/>
                    <a:pt x="8" y="36"/>
                    <a:pt x="18" y="36"/>
                  </a:cubicBezTo>
                  <a:cubicBezTo>
                    <a:pt x="27" y="36"/>
                    <a:pt x="35" y="28"/>
                    <a:pt x="35" y="18"/>
                  </a:cubicBezTo>
                  <a:cubicBezTo>
                    <a:pt x="35" y="8"/>
                    <a:pt x="27" y="0"/>
                    <a:pt x="18" y="0"/>
                  </a:cubicBezTo>
                  <a:close/>
                  <a:moveTo>
                    <a:pt x="18" y="27"/>
                  </a:moveTo>
                  <a:cubicBezTo>
                    <a:pt x="13" y="27"/>
                    <a:pt x="9" y="23"/>
                    <a:pt x="9" y="18"/>
                  </a:cubicBezTo>
                  <a:cubicBezTo>
                    <a:pt x="9" y="14"/>
                    <a:pt x="13" y="10"/>
                    <a:pt x="18" y="10"/>
                  </a:cubicBezTo>
                  <a:cubicBezTo>
                    <a:pt x="22" y="10"/>
                    <a:pt x="26" y="14"/>
                    <a:pt x="26" y="18"/>
                  </a:cubicBezTo>
                  <a:cubicBezTo>
                    <a:pt x="26" y="23"/>
                    <a:pt x="22" y="27"/>
                    <a:pt x="18"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7" name="Rectangle 16">
            <a:extLst>
              <a:ext uri="{FF2B5EF4-FFF2-40B4-BE49-F238E27FC236}">
                <a16:creationId xmlns:a16="http://schemas.microsoft.com/office/drawing/2014/main" id="{6D326FBC-191B-4D43-A8D7-A084ACFFDC27}"/>
              </a:ext>
            </a:extLst>
          </p:cNvPr>
          <p:cNvSpPr/>
          <p:nvPr/>
        </p:nvSpPr>
        <p:spPr>
          <a:xfrm>
            <a:off x="8570654" y="1901187"/>
            <a:ext cx="2181225" cy="461665"/>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1" i="0" u="none" strike="noStrike" kern="1200" cap="none" spc="0" normalizeH="0" baseline="0" noProof="0">
                <a:ln>
                  <a:noFill/>
                </a:ln>
                <a:solidFill>
                  <a:schemeClr val="accent3"/>
                </a:solidFill>
                <a:effectLst/>
                <a:uLnTx/>
                <a:uFillTx/>
                <a:ea typeface="Verdana" panose="020B0604030504040204" pitchFamily="34" charset="0"/>
                <a:cs typeface="Verdana" panose="020B0604030504040204" pitchFamily="34" charset="0"/>
              </a:rPr>
              <a:t>MLR</a:t>
            </a:r>
            <a:endParaRPr kumimoji="0" lang="en-US" sz="2400" b="1" i="0" u="none" strike="noStrike" kern="1200" cap="none" spc="0" normalizeH="0" baseline="0" noProof="0">
              <a:ln>
                <a:noFill/>
              </a:ln>
              <a:solidFill>
                <a:schemeClr val="accent3"/>
              </a:solidFill>
              <a:effectLst/>
              <a:uLnTx/>
              <a:uFillTx/>
              <a:ea typeface="Verdana" panose="020B0604030504040204" pitchFamily="34" charset="0"/>
              <a:cs typeface="Verdana" panose="020B0604030504040204" pitchFamily="34" charset="0"/>
            </a:endParaRPr>
          </a:p>
        </p:txBody>
      </p:sp>
      <p:sp>
        <p:nvSpPr>
          <p:cNvPr id="23" name="Rectangle 22">
            <a:extLst>
              <a:ext uri="{FF2B5EF4-FFF2-40B4-BE49-F238E27FC236}">
                <a16:creationId xmlns:a16="http://schemas.microsoft.com/office/drawing/2014/main" id="{CE9B6E46-011E-4E4A-ACFC-A010D8012F7F}"/>
              </a:ext>
            </a:extLst>
          </p:cNvPr>
          <p:cNvSpPr/>
          <p:nvPr/>
        </p:nvSpPr>
        <p:spPr>
          <a:xfrm>
            <a:off x="834343" y="2656129"/>
            <a:ext cx="4747308" cy="1600438"/>
          </a:xfrm>
          <a:prstGeom prst="rect">
            <a:avLst/>
          </a:prstGeom>
        </p:spPr>
        <p:txBody>
          <a:bodyPr wrap="square">
            <a:spAutoFit/>
          </a:bodyPr>
          <a:lstStyle/>
          <a:p>
            <a:pPr marL="171450" indent="-171450">
              <a:buFont typeface="Arial" panose="020B0604020202020204" pitchFamily="34" charset="0"/>
              <a:buChar char="•"/>
            </a:pPr>
            <a:r>
              <a:rPr lang="en-GB" sz="1400">
                <a:ea typeface="Open Sans"/>
                <a:cs typeface="Open Sans"/>
              </a:rPr>
              <a:t>ARIMA (Autoregressive integrated moving average)</a:t>
            </a:r>
            <a:endParaRPr lang="en-US" sz="1400">
              <a:ea typeface="Open Sans"/>
              <a:cs typeface="Open Sans"/>
            </a:endParaRPr>
          </a:p>
          <a:p>
            <a:pPr marL="171450" indent="-171450">
              <a:buFont typeface="Arial" panose="020B0604020202020204" pitchFamily="34" charset="0"/>
              <a:buChar char="•"/>
            </a:pPr>
            <a:endParaRPr lang="en-US" sz="1400">
              <a:ea typeface="Open Sans" charset="0"/>
              <a:cs typeface="Open Sans" charset="0"/>
            </a:endParaRPr>
          </a:p>
          <a:p>
            <a:pPr marL="171450" indent="-171450">
              <a:buFont typeface="Arial" panose="020B0604020202020204" pitchFamily="34" charset="0"/>
              <a:buChar char="•"/>
            </a:pPr>
            <a:r>
              <a:rPr lang="en-US" sz="1400">
                <a:ea typeface="Open Sans"/>
                <a:cs typeface="Open Sans"/>
              </a:rPr>
              <a:t>Use historical price to predict future price</a:t>
            </a:r>
            <a:endParaRPr lang="en-GB" sz="1400" b="1">
              <a:ea typeface="Open Sans"/>
              <a:cs typeface="Open Sans"/>
            </a:endParaRPr>
          </a:p>
          <a:p>
            <a:pPr marL="171450" indent="-171450">
              <a:buFont typeface="Arial" panose="020B0604020202020204" pitchFamily="34" charset="0"/>
              <a:buChar char="•"/>
            </a:pPr>
            <a:endParaRPr lang="en-GB" sz="1400">
              <a:ea typeface="Open Sans" charset="0"/>
              <a:cs typeface="Open Sans" charset="0"/>
            </a:endParaRPr>
          </a:p>
          <a:p>
            <a:pPr marL="171450" indent="-171450">
              <a:buFont typeface="Arial" panose="020B0604020202020204" pitchFamily="34" charset="0"/>
              <a:buChar char="•"/>
            </a:pPr>
            <a:r>
              <a:rPr lang="en-GB" sz="1400">
                <a:ea typeface="Open Sans"/>
                <a:cs typeface="Open Sans"/>
              </a:rPr>
              <a:t>The dataset is split into 70% training data and 30% test data</a:t>
            </a:r>
          </a:p>
          <a:p>
            <a:pPr marL="171450" indent="-171450">
              <a:buFont typeface="Arial" panose="020B0604020202020204" pitchFamily="34" charset="0"/>
              <a:buChar char="•"/>
            </a:pPr>
            <a:endParaRPr lang="en-GB" sz="1400">
              <a:ea typeface="Open Sans" charset="0"/>
              <a:cs typeface="Open Sans" charset="0"/>
            </a:endParaRPr>
          </a:p>
          <a:p>
            <a:pPr marL="171450" indent="-171450">
              <a:buFont typeface="Arial" panose="020B0604020202020204" pitchFamily="34" charset="0"/>
              <a:buChar char="•"/>
            </a:pPr>
            <a:r>
              <a:rPr lang="en-GB" sz="1400">
                <a:ea typeface="Open Sans"/>
                <a:cs typeface="Open Sans"/>
              </a:rPr>
              <a:t>Result: best model is random walk</a:t>
            </a:r>
          </a:p>
        </p:txBody>
      </p:sp>
      <p:sp>
        <p:nvSpPr>
          <p:cNvPr id="24" name="Rectangle 23">
            <a:extLst>
              <a:ext uri="{FF2B5EF4-FFF2-40B4-BE49-F238E27FC236}">
                <a16:creationId xmlns:a16="http://schemas.microsoft.com/office/drawing/2014/main" id="{7F9752B8-A5A0-4247-B4C2-14B8881510B9}"/>
              </a:ext>
            </a:extLst>
          </p:cNvPr>
          <p:cNvSpPr/>
          <p:nvPr/>
        </p:nvSpPr>
        <p:spPr>
          <a:xfrm>
            <a:off x="6746290" y="2395063"/>
            <a:ext cx="5011615" cy="1674754"/>
          </a:xfrm>
          <a:prstGeom prst="rect">
            <a:avLst/>
          </a:prstGeom>
        </p:spPr>
        <p:txBody>
          <a:bodyPr wrap="square">
            <a:spAutoFit/>
          </a:bodyPr>
          <a:lstStyle/>
          <a:p>
            <a:pPr marL="171450" indent="-171450">
              <a:lnSpc>
                <a:spcPct val="150000"/>
              </a:lnSpc>
              <a:buFont typeface="Arial" panose="020B0604020202020204" pitchFamily="34" charset="0"/>
              <a:buChar char="•"/>
            </a:pPr>
            <a:r>
              <a:rPr lang="en-GB" sz="1400">
                <a:solidFill>
                  <a:srgbClr val="000000"/>
                </a:solidFill>
                <a:ea typeface="Open Sans"/>
                <a:cs typeface="Open Sans"/>
              </a:rPr>
              <a:t>MLR (Moving Average Linear Regression Model)</a:t>
            </a:r>
          </a:p>
          <a:p>
            <a:pPr marL="171450" indent="-171450">
              <a:lnSpc>
                <a:spcPct val="150000"/>
              </a:lnSpc>
              <a:buFont typeface="Arial" panose="020B0604020202020204" pitchFamily="34" charset="0"/>
              <a:buChar char="•"/>
            </a:pPr>
            <a:r>
              <a:rPr lang="en-US" sz="1400">
                <a:solidFill>
                  <a:srgbClr val="000000"/>
                </a:solidFill>
                <a:ea typeface="Open Sans"/>
                <a:cs typeface="Open Sans"/>
              </a:rPr>
              <a:t>Use price of 2-day and 5-day moving average to predict price of Western Canada Select </a:t>
            </a:r>
          </a:p>
          <a:p>
            <a:pPr marL="171450" indent="-171450">
              <a:lnSpc>
                <a:spcPct val="150000"/>
              </a:lnSpc>
              <a:buFont typeface="Arial" panose="020B0604020202020204" pitchFamily="34" charset="0"/>
              <a:buChar char="•"/>
            </a:pPr>
            <a:r>
              <a:rPr lang="en-US" altLang="zh-CN" sz="1400">
                <a:solidFill>
                  <a:srgbClr val="000000"/>
                </a:solidFill>
                <a:ea typeface="Open Sans"/>
                <a:cs typeface="Open Sans"/>
              </a:rPr>
              <a:t>Split</a:t>
            </a:r>
            <a:r>
              <a:rPr lang="zh-CN" altLang="en-US" sz="1400">
                <a:solidFill>
                  <a:srgbClr val="000000"/>
                </a:solidFill>
                <a:ea typeface="Open Sans"/>
                <a:cs typeface="Open Sans"/>
              </a:rPr>
              <a:t> </a:t>
            </a:r>
            <a:r>
              <a:rPr lang="en-GB" sz="1400">
                <a:solidFill>
                  <a:srgbClr val="000000"/>
                </a:solidFill>
                <a:ea typeface="Open Sans"/>
                <a:cs typeface="Open Sans"/>
              </a:rPr>
              <a:t>into 70% training data and 30% test data</a:t>
            </a:r>
          </a:p>
          <a:p>
            <a:pPr marL="171450" indent="-171450">
              <a:lnSpc>
                <a:spcPct val="150000"/>
              </a:lnSpc>
              <a:buFont typeface="Arial" panose="020B0604020202020204" pitchFamily="34" charset="0"/>
              <a:buChar char="•"/>
            </a:pPr>
            <a:r>
              <a:rPr lang="en-GB" sz="1400">
                <a:solidFill>
                  <a:srgbClr val="000000"/>
                </a:solidFill>
                <a:ea typeface="Open Sans"/>
                <a:cs typeface="Open Sans"/>
              </a:rPr>
              <a:t>Result: 93.42% accuracy (R square)</a:t>
            </a:r>
          </a:p>
        </p:txBody>
      </p:sp>
      <p:sp>
        <p:nvSpPr>
          <p:cNvPr id="33" name="TextBox 32">
            <a:extLst>
              <a:ext uri="{FF2B5EF4-FFF2-40B4-BE49-F238E27FC236}">
                <a16:creationId xmlns:a16="http://schemas.microsoft.com/office/drawing/2014/main" id="{B5A6078A-B1D4-E245-B324-69B0FFBC748D}"/>
              </a:ext>
            </a:extLst>
          </p:cNvPr>
          <p:cNvSpPr txBox="1"/>
          <p:nvPr/>
        </p:nvSpPr>
        <p:spPr>
          <a:xfrm>
            <a:off x="521019" y="532180"/>
            <a:ext cx="5335628" cy="707886"/>
          </a:xfrm>
          <a:prstGeom prst="rect">
            <a:avLst/>
          </a:prstGeom>
          <a:noFill/>
        </p:spPr>
        <p:txBody>
          <a:bodyPr wrap="none" rtlCol="0">
            <a:spAutoFit/>
          </a:bodyPr>
          <a:lstStyle/>
          <a:p>
            <a:r>
              <a:rPr lang="en-US" altLang="zh-CN" sz="4000" b="1">
                <a:solidFill>
                  <a:schemeClr val="accent1"/>
                </a:solidFill>
                <a:latin typeface="+mj-lt"/>
              </a:rPr>
              <a:t>EVALUATION</a:t>
            </a:r>
            <a:r>
              <a:rPr lang="zh-CN" altLang="en-US" sz="4000" b="1">
                <a:solidFill>
                  <a:schemeClr val="accent1"/>
                </a:solidFill>
                <a:latin typeface="+mj-lt"/>
              </a:rPr>
              <a:t> </a:t>
            </a:r>
            <a:r>
              <a:rPr lang="en-US" altLang="zh-CN" sz="4000" b="1">
                <a:solidFill>
                  <a:schemeClr val="accent1"/>
                </a:solidFill>
                <a:latin typeface="+mj-lt"/>
              </a:rPr>
              <a:t>OF</a:t>
            </a:r>
            <a:r>
              <a:rPr lang="zh-CN" altLang="en-US" sz="4000" b="1">
                <a:solidFill>
                  <a:schemeClr val="accent1"/>
                </a:solidFill>
                <a:latin typeface="+mj-lt"/>
              </a:rPr>
              <a:t> </a:t>
            </a:r>
            <a:r>
              <a:rPr lang="en-US" altLang="zh-CN" sz="4000" b="1">
                <a:solidFill>
                  <a:schemeClr val="accent1"/>
                </a:solidFill>
                <a:latin typeface="+mj-lt"/>
              </a:rPr>
              <a:t>RESULTS</a:t>
            </a:r>
            <a:endParaRPr lang="en-US" sz="4000" b="1">
              <a:solidFill>
                <a:schemeClr val="accent1"/>
              </a:solidFill>
              <a:latin typeface="+mj-lt"/>
            </a:endParaRPr>
          </a:p>
        </p:txBody>
      </p:sp>
      <p:sp>
        <p:nvSpPr>
          <p:cNvPr id="34" name="Text Placeholder 2">
            <a:extLst>
              <a:ext uri="{FF2B5EF4-FFF2-40B4-BE49-F238E27FC236}">
                <a16:creationId xmlns:a16="http://schemas.microsoft.com/office/drawing/2014/main" id="{97473B98-D9EC-154E-A678-D132376E0541}"/>
              </a:ext>
            </a:extLst>
          </p:cNvPr>
          <p:cNvSpPr>
            <a:spLocks noGrp="1"/>
          </p:cNvSpPr>
          <p:nvPr>
            <p:ph type="body" sz="quarter" idx="14"/>
          </p:nvPr>
        </p:nvSpPr>
        <p:spPr>
          <a:xfrm>
            <a:off x="656545" y="1223524"/>
            <a:ext cx="10362880" cy="475488"/>
          </a:xfrm>
        </p:spPr>
        <p:txBody>
          <a:bodyPr/>
          <a:lstStyle/>
          <a:p>
            <a:r>
              <a:rPr lang="en-CA" sz="1600">
                <a:latin typeface="+mj-lt"/>
                <a:ea typeface="Open Sans" panose="020B0606030504020204" pitchFamily="34" charset="0"/>
                <a:cs typeface="Open Sans" panose="020B0606030504020204" pitchFamily="34" charset="0"/>
              </a:rPr>
              <a:t>Crude Oil Price Prediction – </a:t>
            </a:r>
            <a:r>
              <a:rPr lang="en-US" sz="1600">
                <a:latin typeface="+mj-lt"/>
                <a:ea typeface="Open Sans" panose="020B0606030504020204" pitchFamily="34" charset="0"/>
                <a:cs typeface="Open Sans" panose="020B0606030504020204" pitchFamily="34" charset="0"/>
              </a:rPr>
              <a:t>Un</a:t>
            </a:r>
            <a:r>
              <a:rPr lang="en-US" altLang="zh-CN" sz="1600">
                <a:latin typeface="+mj-lt"/>
                <a:ea typeface="Open Sans" panose="020B0606030504020204" pitchFamily="34" charset="0"/>
                <a:cs typeface="Open Sans" panose="020B0606030504020204" pitchFamily="34" charset="0"/>
              </a:rPr>
              <a:t>ivariant</a:t>
            </a:r>
            <a:r>
              <a:rPr lang="en-CA" sz="1600">
                <a:latin typeface="+mj-lt"/>
                <a:ea typeface="Open Sans" panose="020B0606030504020204" pitchFamily="34" charset="0"/>
                <a:cs typeface="Open Sans" panose="020B0606030504020204" pitchFamily="34" charset="0"/>
              </a:rPr>
              <a:t> Time Series</a:t>
            </a:r>
          </a:p>
        </p:txBody>
      </p:sp>
      <p:pic>
        <p:nvPicPr>
          <p:cNvPr id="35" name="Picture 34" descr="Chart, line chart&#10;&#10;Description automatically generated">
            <a:extLst>
              <a:ext uri="{FF2B5EF4-FFF2-40B4-BE49-F238E27FC236}">
                <a16:creationId xmlns:a16="http://schemas.microsoft.com/office/drawing/2014/main" id="{729DBE5D-9A99-394C-8AD1-163955BF87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5733" y="4069817"/>
            <a:ext cx="4165225" cy="2272136"/>
          </a:xfrm>
          <a:prstGeom prst="rect">
            <a:avLst/>
          </a:prstGeom>
        </p:spPr>
      </p:pic>
    </p:spTree>
    <p:extLst>
      <p:ext uri="{BB962C8B-B14F-4D97-AF65-F5344CB8AC3E}">
        <p14:creationId xmlns:p14="http://schemas.microsoft.com/office/powerpoint/2010/main" val="3085166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5E054ED-B4D7-4119-B099-A79F19E85967}"/>
              </a:ext>
            </a:extLst>
          </p:cNvPr>
          <p:cNvSpPr/>
          <p:nvPr/>
        </p:nvSpPr>
        <p:spPr>
          <a:xfrm>
            <a:off x="656545" y="1699012"/>
            <a:ext cx="4723529" cy="4857605"/>
          </a:xfrm>
          <a:prstGeom prst="rect">
            <a:avLst/>
          </a:prstGeom>
          <a:solidFill>
            <a:schemeClr val="bg1">
              <a:lumMod val="95000"/>
            </a:schemeClr>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 name="矩形 19">
            <a:extLst>
              <a:ext uri="{FF2B5EF4-FFF2-40B4-BE49-F238E27FC236}">
                <a16:creationId xmlns:a16="http://schemas.microsoft.com/office/drawing/2014/main" id="{1DCCD4CA-585B-9835-78B2-86186FD21067}"/>
              </a:ext>
            </a:extLst>
          </p:cNvPr>
          <p:cNvSpPr/>
          <p:nvPr/>
        </p:nvSpPr>
        <p:spPr>
          <a:xfrm>
            <a:off x="5386775" y="1699012"/>
            <a:ext cx="6155381" cy="4857605"/>
          </a:xfrm>
          <a:prstGeom prst="rect">
            <a:avLst/>
          </a:prstGeom>
          <a:solidFill>
            <a:schemeClr val="bg1"/>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 Placeholder 4"/>
          <p:cNvSpPr>
            <a:spLocks noGrp="1"/>
          </p:cNvSpPr>
          <p:nvPr>
            <p:ph type="body" sz="quarter" idx="15"/>
          </p:nvPr>
        </p:nvSpPr>
        <p:spPr/>
        <p:txBody>
          <a:bodyPr/>
          <a:lstStyle/>
          <a:p>
            <a:r>
              <a:rPr lang="en-US"/>
              <a:t>Data Visualization &amp; Infographics</a:t>
            </a:r>
          </a:p>
        </p:txBody>
      </p:sp>
      <p:sp>
        <p:nvSpPr>
          <p:cNvPr id="17" name="Title 1">
            <a:extLst>
              <a:ext uri="{FF2B5EF4-FFF2-40B4-BE49-F238E27FC236}">
                <a16:creationId xmlns:a16="http://schemas.microsoft.com/office/drawing/2014/main" id="{4AB796FC-76F0-42F9-A092-77A8976E848C}"/>
              </a:ext>
            </a:extLst>
          </p:cNvPr>
          <p:cNvSpPr txBox="1">
            <a:spLocks/>
          </p:cNvSpPr>
          <p:nvPr/>
        </p:nvSpPr>
        <p:spPr>
          <a:xfrm>
            <a:off x="1347609" y="1956294"/>
            <a:ext cx="3874881" cy="432123"/>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lvl="0" defTabSz="179388">
              <a:lnSpc>
                <a:spcPct val="100000"/>
              </a:lnSpc>
              <a:spcBef>
                <a:spcPts val="1200"/>
              </a:spcBef>
              <a:tabLst>
                <a:tab pos="169863" algn="l"/>
                <a:tab pos="403225" algn="l"/>
                <a:tab pos="914400" algn="l"/>
                <a:tab pos="1262063" algn="l"/>
                <a:tab pos="1538288" algn="l"/>
              </a:tabLst>
              <a:defRPr/>
            </a:pPr>
            <a:r>
              <a:rPr lang="en-US" sz="1800" b="1" spc="0">
                <a:solidFill>
                  <a:srgbClr val="0062AC"/>
                </a:solidFill>
                <a:latin typeface="+mn-lt"/>
                <a:cs typeface="Times New Roman"/>
              </a:rPr>
              <a:t>Objective</a:t>
            </a:r>
          </a:p>
        </p:txBody>
      </p:sp>
      <p:sp>
        <p:nvSpPr>
          <p:cNvPr id="19" name="Title 1">
            <a:extLst>
              <a:ext uri="{FF2B5EF4-FFF2-40B4-BE49-F238E27FC236}">
                <a16:creationId xmlns:a16="http://schemas.microsoft.com/office/drawing/2014/main" id="{E1509378-70EF-4B4A-B66D-20915FDCA3E4}"/>
              </a:ext>
            </a:extLst>
          </p:cNvPr>
          <p:cNvSpPr txBox="1">
            <a:spLocks/>
          </p:cNvSpPr>
          <p:nvPr/>
        </p:nvSpPr>
        <p:spPr>
          <a:xfrm>
            <a:off x="921877" y="4197196"/>
            <a:ext cx="4122012" cy="1005840"/>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110000"/>
              </a:lnSpc>
              <a:spcBef>
                <a:spcPct val="0"/>
              </a:spcBef>
              <a:spcAft>
                <a:spcPts val="6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Open Sans"/>
            </a:endParaRPr>
          </a:p>
        </p:txBody>
      </p:sp>
      <p:sp>
        <p:nvSpPr>
          <p:cNvPr id="69" name="Title 1">
            <a:extLst>
              <a:ext uri="{FF2B5EF4-FFF2-40B4-BE49-F238E27FC236}">
                <a16:creationId xmlns:a16="http://schemas.microsoft.com/office/drawing/2014/main" id="{99E6B428-58B2-4CE8-8E1C-BD6CD803D413}"/>
              </a:ext>
            </a:extLst>
          </p:cNvPr>
          <p:cNvSpPr txBox="1">
            <a:spLocks/>
          </p:cNvSpPr>
          <p:nvPr/>
        </p:nvSpPr>
        <p:spPr>
          <a:xfrm>
            <a:off x="5669553" y="2052599"/>
            <a:ext cx="4286460" cy="210718"/>
          </a:xfrm>
          <a:prstGeom prst="rect">
            <a:avLst/>
          </a:prstGeom>
        </p:spPr>
        <p:txBody>
          <a:bodyPr vert="horz" lIns="0" tIns="45720" rIns="0" bIns="0" rtlCol="0" anchor="ctr"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sz="1800" b="1" i="0" u="none" strike="noStrike" kern="1200" cap="none" spc="300" normalizeH="0" baseline="0" noProof="0">
                <a:ln>
                  <a:noFill/>
                </a:ln>
                <a:solidFill>
                  <a:schemeClr val="accent3"/>
                </a:solidFill>
                <a:effectLst/>
                <a:uLnTx/>
                <a:uFillTx/>
                <a:latin typeface="+mn-lt"/>
              </a:rPr>
              <a:t>THE DATA</a:t>
            </a:r>
          </a:p>
        </p:txBody>
      </p:sp>
      <p:sp>
        <p:nvSpPr>
          <p:cNvPr id="70" name="Text Placeholder 2">
            <a:extLst>
              <a:ext uri="{FF2B5EF4-FFF2-40B4-BE49-F238E27FC236}">
                <a16:creationId xmlns:a16="http://schemas.microsoft.com/office/drawing/2014/main" id="{4D13B7FE-FD77-C941-A9A1-06E58BC1BFD8}"/>
              </a:ext>
            </a:extLst>
          </p:cNvPr>
          <p:cNvSpPr>
            <a:spLocks noGrp="1"/>
          </p:cNvSpPr>
          <p:nvPr>
            <p:ph type="body" sz="quarter" idx="14"/>
          </p:nvPr>
        </p:nvSpPr>
        <p:spPr>
          <a:xfrm>
            <a:off x="656545" y="1223524"/>
            <a:ext cx="10362880" cy="475488"/>
          </a:xfrm>
        </p:spPr>
        <p:txBody>
          <a:bodyPr/>
          <a:lstStyle/>
          <a:p>
            <a:r>
              <a:rPr lang="en-CA" sz="1600">
                <a:latin typeface="+mj-lt"/>
                <a:ea typeface="Open Sans" panose="020B0606030504020204" pitchFamily="34" charset="0"/>
                <a:cs typeface="Open Sans" panose="020B0606030504020204" pitchFamily="34" charset="0"/>
              </a:rPr>
              <a:t>Crude Oil Price Prediction – </a:t>
            </a:r>
            <a:r>
              <a:rPr lang="en-US" altLang="zh-CN" sz="1600">
                <a:latin typeface="+mj-lt"/>
                <a:ea typeface="Open Sans" panose="020B0606030504020204" pitchFamily="34" charset="0"/>
                <a:cs typeface="Open Sans" panose="020B0606030504020204" pitchFamily="34" charset="0"/>
              </a:rPr>
              <a:t>Multivariant</a:t>
            </a:r>
            <a:r>
              <a:rPr lang="en-CA" sz="1600">
                <a:latin typeface="+mj-lt"/>
                <a:ea typeface="Open Sans" panose="020B0606030504020204" pitchFamily="34" charset="0"/>
                <a:cs typeface="Open Sans" panose="020B0606030504020204" pitchFamily="34" charset="0"/>
              </a:rPr>
              <a:t> Time Series</a:t>
            </a:r>
          </a:p>
        </p:txBody>
      </p:sp>
      <p:sp>
        <p:nvSpPr>
          <p:cNvPr id="71" name="TextBox 70">
            <a:extLst>
              <a:ext uri="{FF2B5EF4-FFF2-40B4-BE49-F238E27FC236}">
                <a16:creationId xmlns:a16="http://schemas.microsoft.com/office/drawing/2014/main" id="{21FBA4DC-7202-854F-BF4D-C8A49CEE9CE2}"/>
              </a:ext>
            </a:extLst>
          </p:cNvPr>
          <p:cNvSpPr txBox="1"/>
          <p:nvPr/>
        </p:nvSpPr>
        <p:spPr>
          <a:xfrm>
            <a:off x="521019" y="532180"/>
            <a:ext cx="6097656" cy="707886"/>
          </a:xfrm>
          <a:prstGeom prst="rect">
            <a:avLst/>
          </a:prstGeom>
          <a:noFill/>
        </p:spPr>
        <p:txBody>
          <a:bodyPr wrap="square" lIns="91440" tIns="45720" rIns="91440" bIns="45720" rtlCol="0" anchor="t">
            <a:spAutoFit/>
          </a:bodyPr>
          <a:lstStyle/>
          <a:p>
            <a:r>
              <a:rPr lang="en-CA" altLang="zh-CN" sz="4000" b="1">
                <a:solidFill>
                  <a:schemeClr val="accent1"/>
                </a:solidFill>
                <a:latin typeface="+mj-lt"/>
                <a:ea typeface="等线"/>
              </a:rPr>
              <a:t>DATASET DESCRIPTION</a:t>
            </a:r>
            <a:r>
              <a:rPr lang="zh-CN" altLang="en-US" sz="4000" b="1">
                <a:solidFill>
                  <a:schemeClr val="accent1"/>
                </a:solidFill>
                <a:latin typeface="+mj-lt"/>
                <a:ea typeface="等线"/>
              </a:rPr>
              <a:t> </a:t>
            </a:r>
            <a:endParaRPr lang="en-US" sz="4000" b="1">
              <a:solidFill>
                <a:schemeClr val="accent1"/>
              </a:solidFill>
              <a:latin typeface="+mj-lt"/>
              <a:ea typeface="等线"/>
            </a:endParaRPr>
          </a:p>
        </p:txBody>
      </p:sp>
      <p:grpSp>
        <p:nvGrpSpPr>
          <p:cNvPr id="73" name="Group 432">
            <a:extLst>
              <a:ext uri="{FF2B5EF4-FFF2-40B4-BE49-F238E27FC236}">
                <a16:creationId xmlns:a16="http://schemas.microsoft.com/office/drawing/2014/main" id="{FEE9A60E-5FC5-1046-B8CF-33FA64666537}"/>
              </a:ext>
            </a:extLst>
          </p:cNvPr>
          <p:cNvGrpSpPr>
            <a:grpSpLocks/>
          </p:cNvGrpSpPr>
          <p:nvPr/>
        </p:nvGrpSpPr>
        <p:grpSpPr bwMode="auto">
          <a:xfrm>
            <a:off x="850229" y="1975078"/>
            <a:ext cx="365760" cy="365760"/>
            <a:chOff x="3505" y="1546"/>
            <a:chExt cx="340" cy="341"/>
          </a:xfrm>
          <a:solidFill>
            <a:schemeClr val="tx1"/>
          </a:solidFill>
        </p:grpSpPr>
        <p:sp>
          <p:nvSpPr>
            <p:cNvPr id="74" name="Freeform 433">
              <a:extLst>
                <a:ext uri="{FF2B5EF4-FFF2-40B4-BE49-F238E27FC236}">
                  <a16:creationId xmlns:a16="http://schemas.microsoft.com/office/drawing/2014/main" id="{017422DC-08A2-FB4D-AF9E-D7E46328D94F}"/>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Freeform 434">
              <a:extLst>
                <a:ext uri="{FF2B5EF4-FFF2-40B4-BE49-F238E27FC236}">
                  <a16:creationId xmlns:a16="http://schemas.microsoft.com/office/drawing/2014/main" id="{2389E5C7-CCF9-5E4B-B74D-40D2E8302A89}"/>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77" name="Title 1">
            <a:extLst>
              <a:ext uri="{FF2B5EF4-FFF2-40B4-BE49-F238E27FC236}">
                <a16:creationId xmlns:a16="http://schemas.microsoft.com/office/drawing/2014/main" id="{011EF10F-2DE1-B546-8788-DD11A93DC960}"/>
              </a:ext>
            </a:extLst>
          </p:cNvPr>
          <p:cNvSpPr txBox="1">
            <a:spLocks/>
          </p:cNvSpPr>
          <p:nvPr/>
        </p:nvSpPr>
        <p:spPr>
          <a:xfrm>
            <a:off x="1365064" y="2765751"/>
            <a:ext cx="890183" cy="369064"/>
          </a:xfrm>
          <a:prstGeom prst="rect">
            <a:avLst/>
          </a:prstGeom>
        </p:spPr>
        <p:txBody>
          <a:bodyPr vert="horz" lIns="0" tIns="45720" rIns="0" bIns="0"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defTabSz="179388">
              <a:lnSpc>
                <a:spcPct val="100000"/>
              </a:lnSpc>
              <a:spcBef>
                <a:spcPts val="1200"/>
              </a:spcBef>
              <a:tabLst>
                <a:tab pos="169863" algn="l"/>
                <a:tab pos="403225" algn="l"/>
                <a:tab pos="914400" algn="l"/>
                <a:tab pos="1262063" algn="l"/>
                <a:tab pos="1538288" algn="l"/>
              </a:tabLst>
              <a:defRPr/>
            </a:pPr>
            <a:r>
              <a:rPr lang="en-US" altLang="zh-CN" sz="1800" b="1" spc="0">
                <a:solidFill>
                  <a:srgbClr val="0062AC"/>
                </a:solidFill>
                <a:latin typeface="+mn-lt"/>
                <a:cs typeface="Times New Roman"/>
              </a:rPr>
              <a:t>Features</a:t>
            </a:r>
            <a:endParaRPr lang="en-US" sz="1800" b="1" spc="0">
              <a:solidFill>
                <a:srgbClr val="0062AC"/>
              </a:solidFill>
              <a:latin typeface="+mn-lt"/>
              <a:cs typeface="Times New Roman"/>
            </a:endParaRPr>
          </a:p>
        </p:txBody>
      </p:sp>
      <p:grpSp>
        <p:nvGrpSpPr>
          <p:cNvPr id="88" name="Group 735">
            <a:extLst>
              <a:ext uri="{FF2B5EF4-FFF2-40B4-BE49-F238E27FC236}">
                <a16:creationId xmlns:a16="http://schemas.microsoft.com/office/drawing/2014/main" id="{95B6BCC0-21A5-BD4F-86D2-28065B8FF7AC}"/>
              </a:ext>
            </a:extLst>
          </p:cNvPr>
          <p:cNvGrpSpPr>
            <a:grpSpLocks noChangeAspect="1"/>
          </p:cNvGrpSpPr>
          <p:nvPr/>
        </p:nvGrpSpPr>
        <p:grpSpPr bwMode="auto">
          <a:xfrm>
            <a:off x="855179" y="2765700"/>
            <a:ext cx="367982" cy="369059"/>
            <a:chOff x="5238" y="3487"/>
            <a:chExt cx="340" cy="341"/>
          </a:xfrm>
          <a:solidFill>
            <a:schemeClr val="tx1"/>
          </a:solidFill>
        </p:grpSpPr>
        <p:sp>
          <p:nvSpPr>
            <p:cNvPr id="89" name="Freeform 736">
              <a:extLst>
                <a:ext uri="{FF2B5EF4-FFF2-40B4-BE49-F238E27FC236}">
                  <a16:creationId xmlns:a16="http://schemas.microsoft.com/office/drawing/2014/main" id="{C43B2CEF-60D3-E04A-B29A-0B69E56E90DD}"/>
                </a:ext>
              </a:extLst>
            </p:cNvPr>
            <p:cNvSpPr>
              <a:spLocks/>
            </p:cNvSpPr>
            <p:nvPr/>
          </p:nvSpPr>
          <p:spPr bwMode="auto">
            <a:xfrm>
              <a:off x="5316" y="3650"/>
              <a:ext cx="184" cy="14"/>
            </a:xfrm>
            <a:custGeom>
              <a:avLst/>
              <a:gdLst>
                <a:gd name="T0" fmla="*/ 267 w 277"/>
                <a:gd name="T1" fmla="*/ 0 h 21"/>
                <a:gd name="T2" fmla="*/ 11 w 277"/>
                <a:gd name="T3" fmla="*/ 0 h 21"/>
                <a:gd name="T4" fmla="*/ 0 w 277"/>
                <a:gd name="T5" fmla="*/ 11 h 21"/>
                <a:gd name="T6" fmla="*/ 11 w 277"/>
                <a:gd name="T7" fmla="*/ 21 h 21"/>
                <a:gd name="T8" fmla="*/ 267 w 277"/>
                <a:gd name="T9" fmla="*/ 21 h 21"/>
                <a:gd name="T10" fmla="*/ 277 w 277"/>
                <a:gd name="T11" fmla="*/ 11 h 21"/>
                <a:gd name="T12" fmla="*/ 267 w 27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7" h="21">
                  <a:moveTo>
                    <a:pt x="267" y="0"/>
                  </a:moveTo>
                  <a:cubicBezTo>
                    <a:pt x="11" y="0"/>
                    <a:pt x="11" y="0"/>
                    <a:pt x="11" y="0"/>
                  </a:cubicBezTo>
                  <a:cubicBezTo>
                    <a:pt x="5" y="0"/>
                    <a:pt x="0" y="5"/>
                    <a:pt x="0" y="11"/>
                  </a:cubicBezTo>
                  <a:cubicBezTo>
                    <a:pt x="0" y="17"/>
                    <a:pt x="5" y="21"/>
                    <a:pt x="11" y="21"/>
                  </a:cubicBezTo>
                  <a:cubicBezTo>
                    <a:pt x="267" y="21"/>
                    <a:pt x="267" y="21"/>
                    <a:pt x="267" y="21"/>
                  </a:cubicBezTo>
                  <a:cubicBezTo>
                    <a:pt x="273" y="21"/>
                    <a:pt x="277" y="17"/>
                    <a:pt x="277" y="11"/>
                  </a:cubicBezTo>
                  <a:cubicBezTo>
                    <a:pt x="277" y="5"/>
                    <a:pt x="273" y="0"/>
                    <a:pt x="26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0" name="Freeform 737">
              <a:extLst>
                <a:ext uri="{FF2B5EF4-FFF2-40B4-BE49-F238E27FC236}">
                  <a16:creationId xmlns:a16="http://schemas.microsoft.com/office/drawing/2014/main" id="{94B133D8-CBF5-B346-BEBF-CFF101A7E0BD}"/>
                </a:ext>
              </a:extLst>
            </p:cNvPr>
            <p:cNvSpPr>
              <a:spLocks/>
            </p:cNvSpPr>
            <p:nvPr/>
          </p:nvSpPr>
          <p:spPr bwMode="auto">
            <a:xfrm>
              <a:off x="5316" y="3594"/>
              <a:ext cx="184" cy="14"/>
            </a:xfrm>
            <a:custGeom>
              <a:avLst/>
              <a:gdLst>
                <a:gd name="T0" fmla="*/ 11 w 277"/>
                <a:gd name="T1" fmla="*/ 21 h 21"/>
                <a:gd name="T2" fmla="*/ 267 w 277"/>
                <a:gd name="T3" fmla="*/ 21 h 21"/>
                <a:gd name="T4" fmla="*/ 277 w 277"/>
                <a:gd name="T5" fmla="*/ 10 h 21"/>
                <a:gd name="T6" fmla="*/ 267 w 277"/>
                <a:gd name="T7" fmla="*/ 0 h 21"/>
                <a:gd name="T8" fmla="*/ 11 w 277"/>
                <a:gd name="T9" fmla="*/ 0 h 21"/>
                <a:gd name="T10" fmla="*/ 0 w 277"/>
                <a:gd name="T11" fmla="*/ 10 h 21"/>
                <a:gd name="T12" fmla="*/ 11 w 277"/>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77" h="21">
                  <a:moveTo>
                    <a:pt x="11" y="21"/>
                  </a:moveTo>
                  <a:cubicBezTo>
                    <a:pt x="267" y="21"/>
                    <a:pt x="267" y="21"/>
                    <a:pt x="267" y="21"/>
                  </a:cubicBezTo>
                  <a:cubicBezTo>
                    <a:pt x="273" y="21"/>
                    <a:pt x="277" y="16"/>
                    <a:pt x="277" y="10"/>
                  </a:cubicBezTo>
                  <a:cubicBezTo>
                    <a:pt x="277" y="4"/>
                    <a:pt x="273" y="0"/>
                    <a:pt x="267" y="0"/>
                  </a:cubicBezTo>
                  <a:cubicBezTo>
                    <a:pt x="11" y="0"/>
                    <a:pt x="11" y="0"/>
                    <a:pt x="11" y="0"/>
                  </a:cubicBezTo>
                  <a:cubicBezTo>
                    <a:pt x="5" y="0"/>
                    <a:pt x="0" y="4"/>
                    <a:pt x="0" y="10"/>
                  </a:cubicBezTo>
                  <a:cubicBezTo>
                    <a:pt x="0" y="16"/>
                    <a:pt x="5" y="21"/>
                    <a:pt x="1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1" name="Freeform 738">
              <a:extLst>
                <a:ext uri="{FF2B5EF4-FFF2-40B4-BE49-F238E27FC236}">
                  <a16:creationId xmlns:a16="http://schemas.microsoft.com/office/drawing/2014/main" id="{95AAAE32-97FC-6743-B984-7D2187F76F54}"/>
                </a:ext>
              </a:extLst>
            </p:cNvPr>
            <p:cNvSpPr>
              <a:spLocks/>
            </p:cNvSpPr>
            <p:nvPr/>
          </p:nvSpPr>
          <p:spPr bwMode="auto">
            <a:xfrm>
              <a:off x="5316" y="3707"/>
              <a:ext cx="184" cy="14"/>
            </a:xfrm>
            <a:custGeom>
              <a:avLst/>
              <a:gdLst>
                <a:gd name="T0" fmla="*/ 267 w 277"/>
                <a:gd name="T1" fmla="*/ 0 h 22"/>
                <a:gd name="T2" fmla="*/ 11 w 277"/>
                <a:gd name="T3" fmla="*/ 0 h 22"/>
                <a:gd name="T4" fmla="*/ 0 w 277"/>
                <a:gd name="T5" fmla="*/ 11 h 22"/>
                <a:gd name="T6" fmla="*/ 11 w 277"/>
                <a:gd name="T7" fmla="*/ 22 h 22"/>
                <a:gd name="T8" fmla="*/ 267 w 277"/>
                <a:gd name="T9" fmla="*/ 22 h 22"/>
                <a:gd name="T10" fmla="*/ 277 w 277"/>
                <a:gd name="T11" fmla="*/ 11 h 22"/>
                <a:gd name="T12" fmla="*/ 267 w 277"/>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77" h="22">
                  <a:moveTo>
                    <a:pt x="267" y="0"/>
                  </a:moveTo>
                  <a:cubicBezTo>
                    <a:pt x="11" y="0"/>
                    <a:pt x="11" y="0"/>
                    <a:pt x="11" y="0"/>
                  </a:cubicBezTo>
                  <a:cubicBezTo>
                    <a:pt x="5" y="0"/>
                    <a:pt x="0" y="5"/>
                    <a:pt x="0" y="11"/>
                  </a:cubicBezTo>
                  <a:cubicBezTo>
                    <a:pt x="0" y="17"/>
                    <a:pt x="5" y="22"/>
                    <a:pt x="11" y="22"/>
                  </a:cubicBezTo>
                  <a:cubicBezTo>
                    <a:pt x="267" y="22"/>
                    <a:pt x="267" y="22"/>
                    <a:pt x="267" y="22"/>
                  </a:cubicBezTo>
                  <a:cubicBezTo>
                    <a:pt x="273" y="22"/>
                    <a:pt x="277" y="17"/>
                    <a:pt x="277" y="11"/>
                  </a:cubicBezTo>
                  <a:cubicBezTo>
                    <a:pt x="277" y="5"/>
                    <a:pt x="273" y="0"/>
                    <a:pt x="26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2" name="Freeform 739">
              <a:extLst>
                <a:ext uri="{FF2B5EF4-FFF2-40B4-BE49-F238E27FC236}">
                  <a16:creationId xmlns:a16="http://schemas.microsoft.com/office/drawing/2014/main" id="{908EA1A8-C87E-034C-8B78-756C7705F6A8}"/>
                </a:ext>
              </a:extLst>
            </p:cNvPr>
            <p:cNvSpPr>
              <a:spLocks noEditPoints="1"/>
            </p:cNvSpPr>
            <p:nvPr/>
          </p:nvSpPr>
          <p:spPr bwMode="auto">
            <a:xfrm>
              <a:off x="5238" y="348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pic>
        <p:nvPicPr>
          <p:cNvPr id="28" name="Picture 27" descr="A picture containing text, electronics, display, several&#10;&#10;Description automatically generated">
            <a:extLst>
              <a:ext uri="{FF2B5EF4-FFF2-40B4-BE49-F238E27FC236}">
                <a16:creationId xmlns:a16="http://schemas.microsoft.com/office/drawing/2014/main" id="{AD7EA808-1171-0545-8914-58F5637C0F27}"/>
              </a:ext>
            </a:extLst>
          </p:cNvPr>
          <p:cNvPicPr>
            <a:picLocks noChangeAspect="1"/>
          </p:cNvPicPr>
          <p:nvPr/>
        </p:nvPicPr>
        <p:blipFill>
          <a:blip r:embed="rId6"/>
          <a:stretch>
            <a:fillRect/>
          </a:stretch>
        </p:blipFill>
        <p:spPr>
          <a:xfrm>
            <a:off x="5578708" y="2616904"/>
            <a:ext cx="6046884" cy="3492767"/>
          </a:xfrm>
          <a:prstGeom prst="rect">
            <a:avLst/>
          </a:prstGeom>
        </p:spPr>
      </p:pic>
      <p:sp>
        <p:nvSpPr>
          <p:cNvPr id="22" name="文本框 21">
            <a:extLst>
              <a:ext uri="{FF2B5EF4-FFF2-40B4-BE49-F238E27FC236}">
                <a16:creationId xmlns:a16="http://schemas.microsoft.com/office/drawing/2014/main" id="{3F2F0CA7-8544-2A36-4FE8-A343D5DE6EE1}"/>
              </a:ext>
            </a:extLst>
          </p:cNvPr>
          <p:cNvSpPr txBox="1"/>
          <p:nvPr/>
        </p:nvSpPr>
        <p:spPr>
          <a:xfrm>
            <a:off x="1282034" y="3160002"/>
            <a:ext cx="4006030" cy="3231654"/>
          </a:xfrm>
          <a:prstGeom prst="rect">
            <a:avLst/>
          </a:prstGeom>
          <a:noFill/>
        </p:spPr>
        <p:txBody>
          <a:bodyPr wrap="square">
            <a:spAutoFit/>
          </a:bodyPr>
          <a:lstStyle/>
          <a:p>
            <a:pPr marL="171450" lvl="1" indent="-171450" defTabSz="914126">
              <a:buFont typeface="Arial" panose="020B0604020202020204" pitchFamily="34" charset="0"/>
              <a:buChar char="•"/>
            </a:pPr>
            <a:r>
              <a:rPr lang="en-US" altLang="zh-CN" sz="1200" i="1"/>
              <a:t>Month</a:t>
            </a:r>
          </a:p>
          <a:p>
            <a:pPr marL="171450" lvl="1" indent="-171450" defTabSz="914126">
              <a:buFont typeface="Arial" panose="020B0604020202020204" pitchFamily="34" charset="0"/>
              <a:buChar char="•"/>
            </a:pPr>
            <a:r>
              <a:rPr lang="en-US" altLang="zh-CN" sz="1200" i="1"/>
              <a:t>Crude Oil Open</a:t>
            </a:r>
          </a:p>
          <a:p>
            <a:pPr marL="171450" lvl="1" indent="-171450" defTabSz="914126">
              <a:buFont typeface="Arial" panose="020B0604020202020204" pitchFamily="34" charset="0"/>
              <a:buChar char="•"/>
            </a:pPr>
            <a:r>
              <a:rPr lang="en-US" altLang="zh-CN" sz="1200" i="1"/>
              <a:t>CEER</a:t>
            </a:r>
          </a:p>
          <a:p>
            <a:pPr marL="171450" lvl="1" indent="-171450" defTabSz="914126">
              <a:buFont typeface="Arial" panose="020B0604020202020204" pitchFamily="34" charset="0"/>
              <a:buChar char="•"/>
            </a:pPr>
            <a:r>
              <a:rPr lang="en-US" altLang="zh-CN" sz="1200" i="1"/>
              <a:t>USD/CAD</a:t>
            </a:r>
          </a:p>
          <a:p>
            <a:pPr marL="171450" lvl="1" indent="-171450" defTabSz="914126">
              <a:buFont typeface="Arial" panose="020B0604020202020204" pitchFamily="34" charset="0"/>
              <a:buChar char="•"/>
            </a:pPr>
            <a:r>
              <a:rPr lang="en-US" altLang="zh-CN" sz="1200" i="1"/>
              <a:t>CNY/CAD</a:t>
            </a:r>
          </a:p>
          <a:p>
            <a:pPr marL="171450" lvl="1" indent="-171450" defTabSz="914126">
              <a:buFont typeface="Arial" panose="020B0604020202020204" pitchFamily="34" charset="0"/>
              <a:buChar char="•"/>
            </a:pPr>
            <a:r>
              <a:rPr lang="en-US" altLang="zh-CN" sz="1200" i="1"/>
              <a:t>EUR/CAD</a:t>
            </a:r>
          </a:p>
          <a:p>
            <a:pPr marL="171450" lvl="1" indent="-171450" defTabSz="914126">
              <a:buFont typeface="Arial" panose="020B0604020202020204" pitchFamily="34" charset="0"/>
              <a:buChar char="•"/>
            </a:pPr>
            <a:r>
              <a:rPr lang="en-US" altLang="zh-CN" sz="1200" i="1"/>
              <a:t>S&amp;P/TSX</a:t>
            </a:r>
          </a:p>
          <a:p>
            <a:pPr marL="171450" lvl="1" indent="-171450" defTabSz="914126">
              <a:buFont typeface="Arial" panose="020B0604020202020204" pitchFamily="34" charset="0"/>
              <a:buChar char="•"/>
            </a:pPr>
            <a:r>
              <a:rPr lang="en-US" altLang="zh-CN" sz="1200" i="1"/>
              <a:t>Tourists by air</a:t>
            </a:r>
          </a:p>
          <a:p>
            <a:pPr marL="171450" lvl="1" indent="-171450" defTabSz="914126">
              <a:buFont typeface="Arial" panose="020B0604020202020204" pitchFamily="34" charset="0"/>
              <a:buChar char="•"/>
            </a:pPr>
            <a:r>
              <a:rPr lang="en-US" altLang="zh-CN" sz="1200" i="1"/>
              <a:t>Tourists by boat, bus, rail and other modes of transport such as motorcycle or bicycle</a:t>
            </a:r>
          </a:p>
          <a:p>
            <a:pPr marL="171450" lvl="1" indent="-171450" defTabSz="914126">
              <a:buFont typeface="Arial" panose="020B0604020202020204" pitchFamily="34" charset="0"/>
              <a:buChar char="•"/>
            </a:pPr>
            <a:r>
              <a:rPr lang="en-US" altLang="zh-CN" sz="1200" i="1"/>
              <a:t>Tourists by automobile</a:t>
            </a:r>
          </a:p>
          <a:p>
            <a:pPr marL="171450" lvl="1" indent="-171450" defTabSz="914126">
              <a:buFont typeface="Arial" panose="020B0604020202020204" pitchFamily="34" charset="0"/>
              <a:buChar char="•"/>
            </a:pPr>
            <a:r>
              <a:rPr lang="en-US" altLang="zh-CN" sz="1200" i="1"/>
              <a:t>Tourists arrive through road from US</a:t>
            </a:r>
          </a:p>
          <a:p>
            <a:pPr marL="171450" lvl="1" indent="-171450" defTabSz="914126">
              <a:buFont typeface="Arial" panose="020B0604020202020204" pitchFamily="34" charset="0"/>
              <a:buChar char="•"/>
            </a:pPr>
            <a:r>
              <a:rPr lang="en-US" altLang="zh-CN" sz="1200" i="1"/>
              <a:t>Merchandise trade, total export of goods (millions)</a:t>
            </a:r>
          </a:p>
          <a:p>
            <a:pPr marL="171450" lvl="1" indent="-171450" defTabSz="914126">
              <a:buFont typeface="Arial" panose="020B0604020202020204" pitchFamily="34" charset="0"/>
              <a:buChar char="•"/>
            </a:pPr>
            <a:r>
              <a:rPr lang="en-US" altLang="zh-CN" sz="1200" i="1"/>
              <a:t>Merchandise trade, total import of goods</a:t>
            </a:r>
          </a:p>
          <a:p>
            <a:pPr marL="171450" lvl="1" indent="-171450" defTabSz="914126">
              <a:buFont typeface="Arial" panose="020B0604020202020204" pitchFamily="34" charset="0"/>
              <a:buChar char="•"/>
            </a:pPr>
            <a:r>
              <a:rPr lang="en-US" altLang="zh-CN" sz="1200" i="1"/>
              <a:t>Net Export</a:t>
            </a:r>
          </a:p>
          <a:p>
            <a:pPr marL="171450" lvl="1" indent="-171450" defTabSz="914126">
              <a:buFont typeface="Arial" panose="020B0604020202020204" pitchFamily="34" charset="0"/>
              <a:buChar char="•"/>
            </a:pPr>
            <a:r>
              <a:rPr lang="en-US" altLang="zh-CN" sz="1200" i="1"/>
              <a:t>OPEC-13 Petroleum Production</a:t>
            </a:r>
          </a:p>
          <a:p>
            <a:pPr marL="171450" lvl="1" indent="-171450" defTabSz="914126">
              <a:buFont typeface="Arial" panose="020B0604020202020204" pitchFamily="34" charset="0"/>
              <a:buChar char="•"/>
            </a:pPr>
            <a:r>
              <a:rPr lang="en-US" altLang="zh-CN" sz="1200" i="1"/>
              <a:t>Non-OECD Petroleum Production</a:t>
            </a:r>
          </a:p>
        </p:txBody>
      </p:sp>
      <p:sp>
        <p:nvSpPr>
          <p:cNvPr id="24" name="文本框 23">
            <a:extLst>
              <a:ext uri="{FF2B5EF4-FFF2-40B4-BE49-F238E27FC236}">
                <a16:creationId xmlns:a16="http://schemas.microsoft.com/office/drawing/2014/main" id="{40929A09-C2EE-2632-FD4C-3B2AE69687D5}"/>
              </a:ext>
            </a:extLst>
          </p:cNvPr>
          <p:cNvSpPr txBox="1"/>
          <p:nvPr/>
        </p:nvSpPr>
        <p:spPr>
          <a:xfrm>
            <a:off x="1259862" y="2264823"/>
            <a:ext cx="6095316" cy="276999"/>
          </a:xfrm>
          <a:prstGeom prst="rect">
            <a:avLst/>
          </a:prstGeom>
          <a:noFill/>
        </p:spPr>
        <p:txBody>
          <a:bodyPr wrap="square">
            <a:spAutoFit/>
          </a:bodyPr>
          <a:lstStyle/>
          <a:p>
            <a:pPr lvl="0" defTabSz="179388">
              <a:lnSpc>
                <a:spcPct val="100000"/>
              </a:lnSpc>
              <a:spcBef>
                <a:spcPts val="1200"/>
              </a:spcBef>
              <a:tabLst>
                <a:tab pos="169863" algn="l"/>
                <a:tab pos="403225" algn="l"/>
                <a:tab pos="914400" algn="l"/>
                <a:tab pos="1262063" algn="l"/>
                <a:tab pos="1538288" algn="l"/>
              </a:tabLst>
              <a:defRPr/>
            </a:pPr>
            <a:r>
              <a:rPr lang="en-US" altLang="zh-CN" sz="1200">
                <a:latin typeface="+mn-lt"/>
                <a:cs typeface="Times New Roman"/>
              </a:rPr>
              <a:t>Finding </a:t>
            </a:r>
            <a:r>
              <a:rPr lang="en-US" altLang="zh-CN" sz="1200">
                <a:solidFill>
                  <a:srgbClr val="0062AC"/>
                </a:solidFill>
                <a:latin typeface="+mn-lt"/>
                <a:cs typeface="Times New Roman"/>
              </a:rPr>
              <a:t>possible factors</a:t>
            </a:r>
            <a:r>
              <a:rPr lang="en-US" altLang="zh-CN" sz="1200">
                <a:solidFill>
                  <a:srgbClr val="FF0000"/>
                </a:solidFill>
                <a:latin typeface="+mn-lt"/>
                <a:cs typeface="Times New Roman"/>
              </a:rPr>
              <a:t> </a:t>
            </a:r>
            <a:r>
              <a:rPr lang="en-US" altLang="zh-CN" sz="1200">
                <a:latin typeface="+mn-lt"/>
                <a:cs typeface="Times New Roman"/>
              </a:rPr>
              <a:t>which</a:t>
            </a:r>
            <a:r>
              <a:rPr lang="zh-CN" altLang="en-US" sz="1200">
                <a:solidFill>
                  <a:srgbClr val="FF0000"/>
                </a:solidFill>
                <a:latin typeface="+mn-lt"/>
                <a:cs typeface="Times New Roman"/>
              </a:rPr>
              <a:t> </a:t>
            </a:r>
            <a:r>
              <a:rPr lang="en-US" altLang="zh-CN" sz="1200">
                <a:latin typeface="+mn-lt"/>
                <a:cs typeface="Times New Roman"/>
              </a:rPr>
              <a:t>relate to the oil price change</a:t>
            </a:r>
          </a:p>
        </p:txBody>
      </p:sp>
    </p:spTree>
    <p:extLst>
      <p:ext uri="{BB962C8B-B14F-4D97-AF65-F5344CB8AC3E}">
        <p14:creationId xmlns:p14="http://schemas.microsoft.com/office/powerpoint/2010/main" val="1488609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cxnSp>
        <p:nvCxnSpPr>
          <p:cNvPr id="44" name="Straight Connector 43">
            <a:extLst>
              <a:ext uri="{FF2B5EF4-FFF2-40B4-BE49-F238E27FC236}">
                <a16:creationId xmlns:a16="http://schemas.microsoft.com/office/drawing/2014/main" id="{FF0F0E97-47E4-4A87-94B6-7D5C21B5E014}"/>
              </a:ext>
            </a:extLst>
          </p:cNvPr>
          <p:cNvCxnSpPr>
            <a:cxnSpLocks/>
          </p:cNvCxnSpPr>
          <p:nvPr/>
        </p:nvCxnSpPr>
        <p:spPr>
          <a:xfrm>
            <a:off x="713697" y="2104582"/>
            <a:ext cx="455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Content Placeholder 8">
            <a:extLst>
              <a:ext uri="{FF2B5EF4-FFF2-40B4-BE49-F238E27FC236}">
                <a16:creationId xmlns:a16="http://schemas.microsoft.com/office/drawing/2014/main" id="{3EACC2D0-1768-484D-88B1-11ABF4B90FE4}"/>
              </a:ext>
            </a:extLst>
          </p:cNvPr>
          <p:cNvSpPr txBox="1">
            <a:spLocks/>
          </p:cNvSpPr>
          <p:nvPr/>
        </p:nvSpPr>
        <p:spPr>
          <a:xfrm>
            <a:off x="1165790" y="2390356"/>
            <a:ext cx="4193609" cy="4100652"/>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a:solidFill>
                  <a:srgbClr val="00A057"/>
                </a:solidFill>
                <a:ea typeface="Open Sans"/>
                <a:cs typeface="Open Sans"/>
              </a:rPr>
              <a:t>Methodology</a:t>
            </a:r>
            <a:endParaRPr lang="en-US" sz="1800" b="1">
              <a:solidFill>
                <a:srgbClr val="00A057"/>
              </a:solidFill>
              <a:ea typeface="Open Sans"/>
              <a:cs typeface="Open Sans"/>
            </a:endParaRPr>
          </a:p>
          <a:p>
            <a:pPr marL="0" lvl="1" indent="0" defTabSz="914126">
              <a:spcBef>
                <a:spcPts val="0"/>
              </a:spcBef>
              <a:buNone/>
            </a:pPr>
            <a:r>
              <a:rPr lang="en-US" sz="1200">
                <a:solidFill>
                  <a:schemeClr val="dk1"/>
                </a:solidFill>
              </a:rPr>
              <a:t>Using more than one variable to forecast the oil price </a:t>
            </a:r>
            <a:endParaRPr lang="en-US" sz="1200">
              <a:solidFill>
                <a:schemeClr val="dk1"/>
              </a:solidFill>
              <a:ea typeface="Calibri" panose="020F0502020204030204"/>
              <a:cs typeface="Calibri" panose="020F0502020204030204"/>
            </a:endParaRPr>
          </a:p>
          <a:p>
            <a:pPr marL="0" indent="0">
              <a:spcBef>
                <a:spcPts val="0"/>
              </a:spcBef>
              <a:buNone/>
            </a:pPr>
            <a:endParaRPr lang="en-US" sz="1200">
              <a:ea typeface="Open Sans" charset="0"/>
              <a:cs typeface="Open Sans" charset="0"/>
            </a:endParaRPr>
          </a:p>
          <a:p>
            <a:pPr marL="0" indent="0">
              <a:spcBef>
                <a:spcPts val="0"/>
              </a:spcBef>
              <a:buNone/>
            </a:pPr>
            <a:endParaRPr lang="en-GB" sz="2400" b="1">
              <a:ea typeface="Open Sans" charset="0"/>
              <a:cs typeface="Open Sans" charset="0"/>
            </a:endParaRPr>
          </a:p>
          <a:p>
            <a:pPr marL="0" indent="0">
              <a:spcBef>
                <a:spcPts val="0"/>
              </a:spcBef>
              <a:buNone/>
            </a:pPr>
            <a:endParaRPr lang="en-GB" sz="1800" b="1">
              <a:solidFill>
                <a:srgbClr val="00A057"/>
              </a:solidFill>
              <a:ea typeface="Open Sans"/>
              <a:cs typeface="Open Sans"/>
            </a:endParaRPr>
          </a:p>
          <a:p>
            <a:pPr marL="0" indent="0">
              <a:spcBef>
                <a:spcPts val="0"/>
              </a:spcBef>
              <a:buNone/>
            </a:pPr>
            <a:r>
              <a:rPr lang="en-GB" sz="1600" b="1">
                <a:solidFill>
                  <a:srgbClr val="00A057"/>
                </a:solidFill>
                <a:ea typeface="Open Sans"/>
                <a:cs typeface="Open Sans"/>
              </a:rPr>
              <a:t>Model</a:t>
            </a:r>
            <a:endParaRPr lang="en-GB" sz="1800" b="1">
              <a:solidFill>
                <a:srgbClr val="00A057"/>
              </a:solidFill>
              <a:ea typeface="Open Sans"/>
              <a:cs typeface="Open Sans"/>
            </a:endParaRPr>
          </a:p>
          <a:p>
            <a:pPr marL="0" lvl="1" indent="0" defTabSz="914126">
              <a:spcBef>
                <a:spcPts val="0"/>
              </a:spcBef>
              <a:buNone/>
            </a:pPr>
            <a:r>
              <a:rPr lang="en-GB" sz="1200">
                <a:solidFill>
                  <a:schemeClr val="dk1"/>
                </a:solidFill>
              </a:rPr>
              <a:t>Linear Regression (OLS, Ridge, Lasso, Bayesian, Elastic Net)</a:t>
            </a:r>
            <a:endParaRPr lang="en-GB" sz="1200">
              <a:solidFill>
                <a:schemeClr val="dk1"/>
              </a:solidFill>
              <a:ea typeface="Calibri" panose="020F0502020204030204"/>
              <a:cs typeface="Calibri" panose="020F0502020204030204"/>
            </a:endParaRPr>
          </a:p>
          <a:p>
            <a:pPr marL="0" indent="0">
              <a:spcBef>
                <a:spcPts val="0"/>
              </a:spcBef>
              <a:buNone/>
            </a:pPr>
            <a:endParaRPr lang="en-GB" sz="2800" b="1">
              <a:ea typeface="Open Sans" charset="0"/>
              <a:cs typeface="Open Sans" charset="0"/>
            </a:endParaRPr>
          </a:p>
          <a:p>
            <a:pPr marL="0" indent="0">
              <a:spcBef>
                <a:spcPts val="0"/>
              </a:spcBef>
              <a:buNone/>
            </a:pPr>
            <a:endParaRPr lang="en-GB" sz="1800" b="1">
              <a:solidFill>
                <a:srgbClr val="00A057"/>
              </a:solidFill>
              <a:ea typeface="Open Sans"/>
              <a:cs typeface="Open Sans"/>
            </a:endParaRPr>
          </a:p>
          <a:p>
            <a:pPr marL="0" indent="0">
              <a:spcBef>
                <a:spcPts val="0"/>
              </a:spcBef>
              <a:buNone/>
            </a:pPr>
            <a:r>
              <a:rPr lang="en-GB" sz="1600" b="1">
                <a:solidFill>
                  <a:srgbClr val="00A057"/>
                </a:solidFill>
                <a:ea typeface="Open Sans"/>
                <a:cs typeface="Open Sans"/>
              </a:rPr>
              <a:t>Cross Validation</a:t>
            </a:r>
          </a:p>
          <a:p>
            <a:pPr marL="0" indent="0">
              <a:spcBef>
                <a:spcPts val="0"/>
              </a:spcBef>
              <a:buNone/>
            </a:pPr>
            <a:r>
              <a:rPr lang="en-GB" sz="1200">
                <a:ea typeface="Open Sans"/>
                <a:cs typeface="Open Sans"/>
              </a:rPr>
              <a:t>The dataset is split into 70% training data and 30% test data</a:t>
            </a:r>
          </a:p>
        </p:txBody>
      </p:sp>
      <p:sp>
        <p:nvSpPr>
          <p:cNvPr id="46" name="Rectangle 45">
            <a:extLst>
              <a:ext uri="{FF2B5EF4-FFF2-40B4-BE49-F238E27FC236}">
                <a16:creationId xmlns:a16="http://schemas.microsoft.com/office/drawing/2014/main" id="{2EABECC0-9E07-4636-9153-17E8E7226332}"/>
              </a:ext>
            </a:extLst>
          </p:cNvPr>
          <p:cNvSpPr/>
          <p:nvPr/>
        </p:nvSpPr>
        <p:spPr>
          <a:xfrm>
            <a:off x="656545" y="1764429"/>
            <a:ext cx="1310295" cy="369332"/>
          </a:xfrm>
          <a:prstGeom prst="rect">
            <a:avLst/>
          </a:prstGeom>
        </p:spPr>
        <p:txBody>
          <a:bodyPr wrap="none" lIns="91440" tIns="45720" rIns="91440" bIns="45720" anchor="t">
            <a:spAutoFit/>
          </a:bodyPr>
          <a:lstStyle/>
          <a:p>
            <a:r>
              <a:rPr lang="en-GB" b="1" spc="300">
                <a:solidFill>
                  <a:schemeClr val="accent3"/>
                </a:solidFill>
                <a:ea typeface="Open Sans"/>
                <a:cs typeface="Open Sans"/>
              </a:rPr>
              <a:t>PROCESS</a:t>
            </a:r>
            <a:endParaRPr lang="en-GB" sz="1600" b="1" spc="300">
              <a:solidFill>
                <a:schemeClr val="accent3"/>
              </a:solidFill>
              <a:ea typeface="Open Sans"/>
              <a:cs typeface="Open Sans"/>
            </a:endParaRPr>
          </a:p>
        </p:txBody>
      </p:sp>
      <p:sp>
        <p:nvSpPr>
          <p:cNvPr id="47" name="Rectangle 46">
            <a:extLst>
              <a:ext uri="{FF2B5EF4-FFF2-40B4-BE49-F238E27FC236}">
                <a16:creationId xmlns:a16="http://schemas.microsoft.com/office/drawing/2014/main" id="{B45666CA-38A2-4313-848C-2F096A60856E}"/>
              </a:ext>
            </a:extLst>
          </p:cNvPr>
          <p:cNvSpPr/>
          <p:nvPr/>
        </p:nvSpPr>
        <p:spPr>
          <a:xfrm>
            <a:off x="6212552" y="1759697"/>
            <a:ext cx="1109663" cy="369332"/>
          </a:xfrm>
          <a:prstGeom prst="rect">
            <a:avLst/>
          </a:prstGeom>
        </p:spPr>
        <p:txBody>
          <a:bodyPr wrap="none" lIns="91440" tIns="45720" rIns="91440" bIns="45720" anchor="t">
            <a:spAutoFit/>
          </a:bodyPr>
          <a:lstStyle/>
          <a:p>
            <a:r>
              <a:rPr lang="en-GB" b="1" spc="300">
                <a:solidFill>
                  <a:srgbClr val="0062AC"/>
                </a:solidFill>
                <a:ea typeface="Open Sans"/>
                <a:cs typeface="Open Sans"/>
              </a:rPr>
              <a:t>RESULT</a:t>
            </a:r>
          </a:p>
        </p:txBody>
      </p:sp>
      <p:cxnSp>
        <p:nvCxnSpPr>
          <p:cNvPr id="48" name="Straight Connector 47">
            <a:extLst>
              <a:ext uri="{FF2B5EF4-FFF2-40B4-BE49-F238E27FC236}">
                <a16:creationId xmlns:a16="http://schemas.microsoft.com/office/drawing/2014/main" id="{0196794C-AC7C-46D1-ABDA-96ACAC080434}"/>
              </a:ext>
            </a:extLst>
          </p:cNvPr>
          <p:cNvCxnSpPr>
            <a:cxnSpLocks/>
          </p:cNvCxnSpPr>
          <p:nvPr/>
        </p:nvCxnSpPr>
        <p:spPr>
          <a:xfrm>
            <a:off x="6013569" y="2130314"/>
            <a:ext cx="550022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2588F946-1D2A-43C9-ACB7-8E208A663127}"/>
              </a:ext>
            </a:extLst>
          </p:cNvPr>
          <p:cNvGrpSpPr>
            <a:grpSpLocks noChangeAspect="1"/>
          </p:cNvGrpSpPr>
          <p:nvPr/>
        </p:nvGrpSpPr>
        <p:grpSpPr>
          <a:xfrm>
            <a:off x="717904" y="2397059"/>
            <a:ext cx="429181" cy="463861"/>
            <a:chOff x="558801" y="822325"/>
            <a:chExt cx="522288" cy="522288"/>
          </a:xfrm>
        </p:grpSpPr>
        <p:sp>
          <p:nvSpPr>
            <p:cNvPr id="77" name="Freeform 24">
              <a:extLst>
                <a:ext uri="{FF2B5EF4-FFF2-40B4-BE49-F238E27FC236}">
                  <a16:creationId xmlns:a16="http://schemas.microsoft.com/office/drawing/2014/main" id="{7D667186-65FC-460F-8106-10544AFE1800}"/>
                </a:ext>
              </a:extLst>
            </p:cNvPr>
            <p:cNvSpPr>
              <a:spLocks noEditPoints="1"/>
            </p:cNvSpPr>
            <p:nvPr/>
          </p:nvSpPr>
          <p:spPr bwMode="auto">
            <a:xfrm>
              <a:off x="558801" y="822325"/>
              <a:ext cx="522288" cy="522288"/>
            </a:xfrm>
            <a:custGeom>
              <a:avLst/>
              <a:gdLst>
                <a:gd name="T0" fmla="*/ 311 w 658"/>
                <a:gd name="T1" fmla="*/ 658 h 658"/>
                <a:gd name="T2" fmla="*/ 263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2 w 658"/>
                <a:gd name="T17" fmla="*/ 296 h 658"/>
                <a:gd name="T18" fmla="*/ 10 w 658"/>
                <a:gd name="T19" fmla="*/ 247 h 658"/>
                <a:gd name="T20" fmla="*/ 40 w 658"/>
                <a:gd name="T21" fmla="*/ 173 h 658"/>
                <a:gd name="T22" fmla="*/ 96 w 658"/>
                <a:gd name="T23" fmla="*/ 97 h 658"/>
                <a:gd name="T24" fmla="*/ 172 w 658"/>
                <a:gd name="T25" fmla="*/ 40 h 658"/>
                <a:gd name="T26" fmla="*/ 247 w 658"/>
                <a:gd name="T27" fmla="*/ 11 h 658"/>
                <a:gd name="T28" fmla="*/ 295 w 658"/>
                <a:gd name="T29" fmla="*/ 3 h 658"/>
                <a:gd name="T30" fmla="*/ 329 w 658"/>
                <a:gd name="T31" fmla="*/ 0 h 658"/>
                <a:gd name="T32" fmla="*/ 379 w 658"/>
                <a:gd name="T33" fmla="*/ 4 h 658"/>
                <a:gd name="T34" fmla="*/ 427 w 658"/>
                <a:gd name="T35" fmla="*/ 15 h 658"/>
                <a:gd name="T36" fmla="*/ 513 w 658"/>
                <a:gd name="T37" fmla="*/ 56 h 658"/>
                <a:gd name="T38" fmla="*/ 583 w 658"/>
                <a:gd name="T39" fmla="*/ 121 h 658"/>
                <a:gd name="T40" fmla="*/ 631 w 658"/>
                <a:gd name="T41" fmla="*/ 202 h 658"/>
                <a:gd name="T42" fmla="*/ 651 w 658"/>
                <a:gd name="T43" fmla="*/ 263 h 658"/>
                <a:gd name="T44" fmla="*/ 657 w 658"/>
                <a:gd name="T45" fmla="*/ 313 h 658"/>
                <a:gd name="T46" fmla="*/ 657 w 658"/>
                <a:gd name="T47" fmla="*/ 347 h 658"/>
                <a:gd name="T48" fmla="*/ 651 w 658"/>
                <a:gd name="T49" fmla="*/ 396 h 658"/>
                <a:gd name="T50" fmla="*/ 631 w 658"/>
                <a:gd name="T51" fmla="*/ 457 h 658"/>
                <a:gd name="T52" fmla="*/ 583 w 658"/>
                <a:gd name="T53" fmla="*/ 539 h 658"/>
                <a:gd name="T54" fmla="*/ 513 w 658"/>
                <a:gd name="T55" fmla="*/ 602 h 658"/>
                <a:gd name="T56" fmla="*/ 427 w 658"/>
                <a:gd name="T57" fmla="*/ 644 h 658"/>
                <a:gd name="T58" fmla="*/ 379 w 658"/>
                <a:gd name="T59" fmla="*/ 654 h 658"/>
                <a:gd name="T60" fmla="*/ 329 w 658"/>
                <a:gd name="T61" fmla="*/ 658 h 658"/>
                <a:gd name="T62" fmla="*/ 329 w 658"/>
                <a:gd name="T63" fmla="*/ 38 h 658"/>
                <a:gd name="T64" fmla="*/ 243 w 658"/>
                <a:gd name="T65" fmla="*/ 51 h 658"/>
                <a:gd name="T66" fmla="*/ 166 w 658"/>
                <a:gd name="T67" fmla="*/ 89 h 658"/>
                <a:gd name="T68" fmla="*/ 104 w 658"/>
                <a:gd name="T69" fmla="*/ 144 h 658"/>
                <a:gd name="T70" fmla="*/ 60 w 658"/>
                <a:gd name="T71" fmla="*/ 216 h 658"/>
                <a:gd name="T72" fmla="*/ 39 w 658"/>
                <a:gd name="T73" fmla="*/ 300 h 658"/>
                <a:gd name="T74" fmla="*/ 39 w 658"/>
                <a:gd name="T75" fmla="*/ 359 h 658"/>
                <a:gd name="T76" fmla="*/ 60 w 658"/>
                <a:gd name="T77" fmla="*/ 443 h 658"/>
                <a:gd name="T78" fmla="*/ 104 w 658"/>
                <a:gd name="T79" fmla="*/ 515 h 658"/>
                <a:gd name="T80" fmla="*/ 166 w 658"/>
                <a:gd name="T81" fmla="*/ 571 h 658"/>
                <a:gd name="T82" fmla="*/ 243 w 658"/>
                <a:gd name="T83" fmla="*/ 607 h 658"/>
                <a:gd name="T84" fmla="*/ 329 w 658"/>
                <a:gd name="T85" fmla="*/ 621 h 658"/>
                <a:gd name="T86" fmla="*/ 388 w 658"/>
                <a:gd name="T87" fmla="*/ 615 h 658"/>
                <a:gd name="T88" fmla="*/ 467 w 658"/>
                <a:gd name="T89" fmla="*/ 586 h 658"/>
                <a:gd name="T90" fmla="*/ 534 w 658"/>
                <a:gd name="T91" fmla="*/ 535 h 658"/>
                <a:gd name="T92" fmla="*/ 585 w 658"/>
                <a:gd name="T93" fmla="*/ 468 h 658"/>
                <a:gd name="T94" fmla="*/ 614 w 658"/>
                <a:gd name="T95" fmla="*/ 388 h 658"/>
                <a:gd name="T96" fmla="*/ 620 w 658"/>
                <a:gd name="T97" fmla="*/ 329 h 658"/>
                <a:gd name="T98" fmla="*/ 607 w 658"/>
                <a:gd name="T99" fmla="*/ 243 h 658"/>
                <a:gd name="T100" fmla="*/ 571 w 658"/>
                <a:gd name="T101" fmla="*/ 167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3"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2" y="363"/>
                  </a:lnTo>
                  <a:lnTo>
                    <a:pt x="1" y="347"/>
                  </a:lnTo>
                  <a:lnTo>
                    <a:pt x="0" y="329"/>
                  </a:lnTo>
                  <a:lnTo>
                    <a:pt x="0" y="329"/>
                  </a:lnTo>
                  <a:lnTo>
                    <a:pt x="1" y="313"/>
                  </a:lnTo>
                  <a:lnTo>
                    <a:pt x="2" y="296"/>
                  </a:lnTo>
                  <a:lnTo>
                    <a:pt x="4" y="279"/>
                  </a:lnTo>
                  <a:lnTo>
                    <a:pt x="6" y="263"/>
                  </a:lnTo>
                  <a:lnTo>
                    <a:pt x="10" y="247"/>
                  </a:lnTo>
                  <a:lnTo>
                    <a:pt x="14" y="232"/>
                  </a:lnTo>
                  <a:lnTo>
                    <a:pt x="25" y="202"/>
                  </a:lnTo>
                  <a:lnTo>
                    <a:pt x="40" y="173"/>
                  </a:lnTo>
                  <a:lnTo>
                    <a:pt x="56" y="145"/>
                  </a:lnTo>
                  <a:lnTo>
                    <a:pt x="75" y="121"/>
                  </a:lnTo>
                  <a:lnTo>
                    <a:pt x="96" y="97"/>
                  </a:lnTo>
                  <a:lnTo>
                    <a:pt x="119" y="75"/>
                  </a:lnTo>
                  <a:lnTo>
                    <a:pt x="145" y="56"/>
                  </a:lnTo>
                  <a:lnTo>
                    <a:pt x="172" y="40"/>
                  </a:lnTo>
                  <a:lnTo>
                    <a:pt x="201" y="27"/>
                  </a:lnTo>
                  <a:lnTo>
                    <a:pt x="231" y="15"/>
                  </a:lnTo>
                  <a:lnTo>
                    <a:pt x="247" y="11"/>
                  </a:lnTo>
                  <a:lnTo>
                    <a:pt x="263" y="7"/>
                  </a:lnTo>
                  <a:lnTo>
                    <a:pt x="279" y="4"/>
                  </a:lnTo>
                  <a:lnTo>
                    <a:pt x="295" y="3"/>
                  </a:lnTo>
                  <a:lnTo>
                    <a:pt x="311" y="1"/>
                  </a:lnTo>
                  <a:lnTo>
                    <a:pt x="329" y="0"/>
                  </a:lnTo>
                  <a:lnTo>
                    <a:pt x="329" y="0"/>
                  </a:lnTo>
                  <a:lnTo>
                    <a:pt x="346" y="1"/>
                  </a:lnTo>
                  <a:lnTo>
                    <a:pt x="362" y="3"/>
                  </a:lnTo>
                  <a:lnTo>
                    <a:pt x="379" y="4"/>
                  </a:lnTo>
                  <a:lnTo>
                    <a:pt x="395" y="7"/>
                  </a:lnTo>
                  <a:lnTo>
                    <a:pt x="411" y="11"/>
                  </a:lnTo>
                  <a:lnTo>
                    <a:pt x="427" y="15"/>
                  </a:lnTo>
                  <a:lnTo>
                    <a:pt x="456" y="27"/>
                  </a:lnTo>
                  <a:lnTo>
                    <a:pt x="486" y="40"/>
                  </a:lnTo>
                  <a:lnTo>
                    <a:pt x="513" y="56"/>
                  </a:lnTo>
                  <a:lnTo>
                    <a:pt x="538" y="75"/>
                  </a:lnTo>
                  <a:lnTo>
                    <a:pt x="561" y="97"/>
                  </a:lnTo>
                  <a:lnTo>
                    <a:pt x="583" y="121"/>
                  </a:lnTo>
                  <a:lnTo>
                    <a:pt x="602" y="145"/>
                  </a:lnTo>
                  <a:lnTo>
                    <a:pt x="618" y="173"/>
                  </a:lnTo>
                  <a:lnTo>
                    <a:pt x="631" y="202"/>
                  </a:lnTo>
                  <a:lnTo>
                    <a:pt x="643" y="232"/>
                  </a:lnTo>
                  <a:lnTo>
                    <a:pt x="647" y="247"/>
                  </a:lnTo>
                  <a:lnTo>
                    <a:pt x="651" y="263"/>
                  </a:lnTo>
                  <a:lnTo>
                    <a:pt x="654" y="279"/>
                  </a:lnTo>
                  <a:lnTo>
                    <a:pt x="655" y="296"/>
                  </a:lnTo>
                  <a:lnTo>
                    <a:pt x="657" y="313"/>
                  </a:lnTo>
                  <a:lnTo>
                    <a:pt x="658" y="329"/>
                  </a:lnTo>
                  <a:lnTo>
                    <a:pt x="658" y="329"/>
                  </a:lnTo>
                  <a:lnTo>
                    <a:pt x="657" y="347"/>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8" y="583"/>
                  </a:lnTo>
                  <a:lnTo>
                    <a:pt x="513" y="602"/>
                  </a:lnTo>
                  <a:lnTo>
                    <a:pt x="486" y="618"/>
                  </a:lnTo>
                  <a:lnTo>
                    <a:pt x="456" y="633"/>
                  </a:lnTo>
                  <a:lnTo>
                    <a:pt x="427" y="644"/>
                  </a:lnTo>
                  <a:lnTo>
                    <a:pt x="411" y="648"/>
                  </a:lnTo>
                  <a:lnTo>
                    <a:pt x="395" y="652"/>
                  </a:lnTo>
                  <a:lnTo>
                    <a:pt x="379" y="654"/>
                  </a:lnTo>
                  <a:lnTo>
                    <a:pt x="362" y="657"/>
                  </a:lnTo>
                  <a:lnTo>
                    <a:pt x="346" y="658"/>
                  </a:lnTo>
                  <a:lnTo>
                    <a:pt x="329" y="658"/>
                  </a:lnTo>
                  <a:lnTo>
                    <a:pt x="329" y="658"/>
                  </a:lnTo>
                  <a:close/>
                  <a:moveTo>
                    <a:pt x="329" y="38"/>
                  </a:moveTo>
                  <a:lnTo>
                    <a:pt x="329" y="38"/>
                  </a:lnTo>
                  <a:lnTo>
                    <a:pt x="299" y="40"/>
                  </a:lnTo>
                  <a:lnTo>
                    <a:pt x="270" y="44"/>
                  </a:lnTo>
                  <a:lnTo>
                    <a:pt x="243" y="51"/>
                  </a:lnTo>
                  <a:lnTo>
                    <a:pt x="216" y="62"/>
                  </a:lnTo>
                  <a:lnTo>
                    <a:pt x="190" y="74"/>
                  </a:lnTo>
                  <a:lnTo>
                    <a:pt x="166" y="89"/>
                  </a:lnTo>
                  <a:lnTo>
                    <a:pt x="143" y="105"/>
                  </a:lnTo>
                  <a:lnTo>
                    <a:pt x="123" y="124"/>
                  </a:lnTo>
                  <a:lnTo>
                    <a:pt x="104" y="144"/>
                  </a:lnTo>
                  <a:lnTo>
                    <a:pt x="87" y="167"/>
                  </a:lnTo>
                  <a:lnTo>
                    <a:pt x="72" y="191"/>
                  </a:lnTo>
                  <a:lnTo>
                    <a:pt x="60" y="216"/>
                  </a:lnTo>
                  <a:lnTo>
                    <a:pt x="51" y="243"/>
                  </a:lnTo>
                  <a:lnTo>
                    <a:pt x="44" y="271"/>
                  </a:lnTo>
                  <a:lnTo>
                    <a:pt x="39" y="300"/>
                  </a:lnTo>
                  <a:lnTo>
                    <a:pt x="37" y="329"/>
                  </a:lnTo>
                  <a:lnTo>
                    <a:pt x="37" y="329"/>
                  </a:lnTo>
                  <a:lnTo>
                    <a:pt x="39" y="359"/>
                  </a:lnTo>
                  <a:lnTo>
                    <a:pt x="44" y="388"/>
                  </a:lnTo>
                  <a:lnTo>
                    <a:pt x="51" y="416"/>
                  </a:lnTo>
                  <a:lnTo>
                    <a:pt x="60" y="443"/>
                  </a:lnTo>
                  <a:lnTo>
                    <a:pt x="72" y="468"/>
                  </a:lnTo>
                  <a:lnTo>
                    <a:pt x="87" y="492"/>
                  </a:lnTo>
                  <a:lnTo>
                    <a:pt x="104" y="515"/>
                  </a:lnTo>
                  <a:lnTo>
                    <a:pt x="123" y="535"/>
                  </a:lnTo>
                  <a:lnTo>
                    <a:pt x="143" y="553"/>
                  </a:lnTo>
                  <a:lnTo>
                    <a:pt x="166" y="571"/>
                  </a:lnTo>
                  <a:lnTo>
                    <a:pt x="190" y="586"/>
                  </a:lnTo>
                  <a:lnTo>
                    <a:pt x="216" y="598"/>
                  </a:lnTo>
                  <a:lnTo>
                    <a:pt x="243" y="607"/>
                  </a:lnTo>
                  <a:lnTo>
                    <a:pt x="270" y="615"/>
                  </a:lnTo>
                  <a:lnTo>
                    <a:pt x="299" y="619"/>
                  </a:lnTo>
                  <a:lnTo>
                    <a:pt x="329" y="621"/>
                  </a:lnTo>
                  <a:lnTo>
                    <a:pt x="329" y="621"/>
                  </a:lnTo>
                  <a:lnTo>
                    <a:pt x="358" y="619"/>
                  </a:lnTo>
                  <a:lnTo>
                    <a:pt x="388" y="615"/>
                  </a:lnTo>
                  <a:lnTo>
                    <a:pt x="415" y="607"/>
                  </a:lnTo>
                  <a:lnTo>
                    <a:pt x="442" y="598"/>
                  </a:lnTo>
                  <a:lnTo>
                    <a:pt x="467" y="586"/>
                  </a:lnTo>
                  <a:lnTo>
                    <a:pt x="491" y="571"/>
                  </a:lnTo>
                  <a:lnTo>
                    <a:pt x="514" y="553"/>
                  </a:lnTo>
                  <a:lnTo>
                    <a:pt x="534" y="535"/>
                  </a:lnTo>
                  <a:lnTo>
                    <a:pt x="553" y="515"/>
                  </a:lnTo>
                  <a:lnTo>
                    <a:pt x="571" y="492"/>
                  </a:lnTo>
                  <a:lnTo>
                    <a:pt x="585" y="468"/>
                  </a:lnTo>
                  <a:lnTo>
                    <a:pt x="598" y="443"/>
                  </a:lnTo>
                  <a:lnTo>
                    <a:pt x="607" y="416"/>
                  </a:lnTo>
                  <a:lnTo>
                    <a:pt x="614" y="388"/>
                  </a:lnTo>
                  <a:lnTo>
                    <a:pt x="619" y="359"/>
                  </a:lnTo>
                  <a:lnTo>
                    <a:pt x="620" y="329"/>
                  </a:lnTo>
                  <a:lnTo>
                    <a:pt x="620" y="329"/>
                  </a:lnTo>
                  <a:lnTo>
                    <a:pt x="619" y="300"/>
                  </a:lnTo>
                  <a:lnTo>
                    <a:pt x="614" y="271"/>
                  </a:lnTo>
                  <a:lnTo>
                    <a:pt x="607" y="243"/>
                  </a:lnTo>
                  <a:lnTo>
                    <a:pt x="598" y="216"/>
                  </a:lnTo>
                  <a:lnTo>
                    <a:pt x="585" y="191"/>
                  </a:lnTo>
                  <a:lnTo>
                    <a:pt x="571" y="167"/>
                  </a:lnTo>
                  <a:lnTo>
                    <a:pt x="553" y="144"/>
                  </a:lnTo>
                  <a:lnTo>
                    <a:pt x="534" y="124"/>
                  </a:lnTo>
                  <a:lnTo>
                    <a:pt x="514" y="105"/>
                  </a:lnTo>
                  <a:lnTo>
                    <a:pt x="491" y="89"/>
                  </a:lnTo>
                  <a:lnTo>
                    <a:pt x="467" y="74"/>
                  </a:lnTo>
                  <a:lnTo>
                    <a:pt x="442" y="62"/>
                  </a:lnTo>
                  <a:lnTo>
                    <a:pt x="415" y="51"/>
                  </a:lnTo>
                  <a:lnTo>
                    <a:pt x="388" y="44"/>
                  </a:lnTo>
                  <a:lnTo>
                    <a:pt x="358" y="40"/>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8" name="Group 77">
              <a:extLst>
                <a:ext uri="{FF2B5EF4-FFF2-40B4-BE49-F238E27FC236}">
                  <a16:creationId xmlns:a16="http://schemas.microsoft.com/office/drawing/2014/main" id="{E11D48F3-1BD3-4B64-8697-7874447F6AF1}"/>
                </a:ext>
              </a:extLst>
            </p:cNvPr>
            <p:cNvGrpSpPr/>
            <p:nvPr/>
          </p:nvGrpSpPr>
          <p:grpSpPr>
            <a:xfrm>
              <a:off x="698501" y="935038"/>
              <a:ext cx="244475" cy="298450"/>
              <a:chOff x="698501" y="935038"/>
              <a:chExt cx="244475" cy="298450"/>
            </a:xfrm>
          </p:grpSpPr>
          <p:sp>
            <p:nvSpPr>
              <p:cNvPr id="79" name="Freeform 157">
                <a:extLst>
                  <a:ext uri="{FF2B5EF4-FFF2-40B4-BE49-F238E27FC236}">
                    <a16:creationId xmlns:a16="http://schemas.microsoft.com/office/drawing/2014/main" id="{E0B67462-5E97-4F40-8587-ACCFAEF32ADF}"/>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8">
                <a:extLst>
                  <a:ext uri="{FF2B5EF4-FFF2-40B4-BE49-F238E27FC236}">
                    <a16:creationId xmlns:a16="http://schemas.microsoft.com/office/drawing/2014/main" id="{5A818710-0400-4054-89C0-6843843D7595}"/>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9">
                <a:extLst>
                  <a:ext uri="{FF2B5EF4-FFF2-40B4-BE49-F238E27FC236}">
                    <a16:creationId xmlns:a16="http://schemas.microsoft.com/office/drawing/2014/main" id="{51276086-1FF3-4839-9D0D-A3A14AA350E3}"/>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0">
                <a:extLst>
                  <a:ext uri="{FF2B5EF4-FFF2-40B4-BE49-F238E27FC236}">
                    <a16:creationId xmlns:a16="http://schemas.microsoft.com/office/drawing/2014/main" id="{4443DEA2-0FA4-4814-A2DE-00E5C2EB5B8A}"/>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1">
                <a:extLst>
                  <a:ext uri="{FF2B5EF4-FFF2-40B4-BE49-F238E27FC236}">
                    <a16:creationId xmlns:a16="http://schemas.microsoft.com/office/drawing/2014/main" id="{6879F404-77D3-4153-9F6E-9183BB252917}"/>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2">
                <a:extLst>
                  <a:ext uri="{FF2B5EF4-FFF2-40B4-BE49-F238E27FC236}">
                    <a16:creationId xmlns:a16="http://schemas.microsoft.com/office/drawing/2014/main" id="{FBF269DD-3B10-4515-9102-D90861589971}"/>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3">
                <a:extLst>
                  <a:ext uri="{FF2B5EF4-FFF2-40B4-BE49-F238E27FC236}">
                    <a16:creationId xmlns:a16="http://schemas.microsoft.com/office/drawing/2014/main" id="{E4BA8E25-6125-4BD0-BD26-7F0004D1BE29}"/>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7" name="Group 86">
            <a:extLst>
              <a:ext uri="{FF2B5EF4-FFF2-40B4-BE49-F238E27FC236}">
                <a16:creationId xmlns:a16="http://schemas.microsoft.com/office/drawing/2014/main" id="{B9FADD78-D3C9-42F5-9647-5DC0D641EC00}"/>
              </a:ext>
            </a:extLst>
          </p:cNvPr>
          <p:cNvGrpSpPr>
            <a:grpSpLocks noChangeAspect="1"/>
          </p:cNvGrpSpPr>
          <p:nvPr/>
        </p:nvGrpSpPr>
        <p:grpSpPr>
          <a:xfrm>
            <a:off x="5505438" y="2061203"/>
            <a:ext cx="255587" cy="260350"/>
            <a:chOff x="692151" y="5145723"/>
            <a:chExt cx="255587" cy="260350"/>
          </a:xfrm>
        </p:grpSpPr>
        <p:sp>
          <p:nvSpPr>
            <p:cNvPr id="91" name="Freeform 199">
              <a:extLst>
                <a:ext uri="{FF2B5EF4-FFF2-40B4-BE49-F238E27FC236}">
                  <a16:creationId xmlns:a16="http://schemas.microsoft.com/office/drawing/2014/main" id="{B28EB2CE-1629-4754-B030-E08A481773F8}"/>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00">
              <a:extLst>
                <a:ext uri="{FF2B5EF4-FFF2-40B4-BE49-F238E27FC236}">
                  <a16:creationId xmlns:a16="http://schemas.microsoft.com/office/drawing/2014/main" id="{97B2CAD2-5617-46AF-9FAF-0170ADBF978A}"/>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01">
              <a:extLst>
                <a:ext uri="{FF2B5EF4-FFF2-40B4-BE49-F238E27FC236}">
                  <a16:creationId xmlns:a16="http://schemas.microsoft.com/office/drawing/2014/main" id="{50954957-1A91-4D8D-AE34-129232BEF93E}"/>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02">
              <a:extLst>
                <a:ext uri="{FF2B5EF4-FFF2-40B4-BE49-F238E27FC236}">
                  <a16:creationId xmlns:a16="http://schemas.microsoft.com/office/drawing/2014/main" id="{26F561F7-A0A7-49F8-B8B5-DC2567F1CDF2}"/>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03">
              <a:extLst>
                <a:ext uri="{FF2B5EF4-FFF2-40B4-BE49-F238E27FC236}">
                  <a16:creationId xmlns:a16="http://schemas.microsoft.com/office/drawing/2014/main" id="{C44A00FA-4E04-4300-8EB4-EDBBE7A96886}"/>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04">
              <a:extLst>
                <a:ext uri="{FF2B5EF4-FFF2-40B4-BE49-F238E27FC236}">
                  <a16:creationId xmlns:a16="http://schemas.microsoft.com/office/drawing/2014/main" id="{6BC4F745-5C78-421B-8677-0D688925C4A3}"/>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solidFill>
              <a:schemeClr val="tx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9" name="Arc 88">
            <a:extLst>
              <a:ext uri="{FF2B5EF4-FFF2-40B4-BE49-F238E27FC236}">
                <a16:creationId xmlns:a16="http://schemas.microsoft.com/office/drawing/2014/main" id="{85B6F15C-51DA-4956-B264-C58EE2112D94}"/>
              </a:ext>
            </a:extLst>
          </p:cNvPr>
          <p:cNvSpPr/>
          <p:nvPr/>
        </p:nvSpPr>
        <p:spPr>
          <a:xfrm>
            <a:off x="5269297" y="1834947"/>
            <a:ext cx="710153" cy="713232"/>
          </a:xfrm>
          <a:prstGeom prst="arc">
            <a:avLst>
              <a:gd name="adj1" fmla="val 17163472"/>
              <a:gd name="adj2" fmla="val 6137139"/>
            </a:avLst>
          </a:prstGeom>
          <a:ln w="25400">
            <a:solidFill>
              <a:schemeClr val="accent2">
                <a:lumMod val="75000"/>
              </a:schemeClr>
            </a:solidFill>
            <a:prstDash val="solid"/>
            <a:headEnd type="none" w="lg" len="lg"/>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C5C5C"/>
              </a:solidFill>
            </a:endParaRPr>
          </a:p>
        </p:txBody>
      </p:sp>
      <p:sp>
        <p:nvSpPr>
          <p:cNvPr id="90" name="Arc 89">
            <a:extLst>
              <a:ext uri="{FF2B5EF4-FFF2-40B4-BE49-F238E27FC236}">
                <a16:creationId xmlns:a16="http://schemas.microsoft.com/office/drawing/2014/main" id="{E5B058BB-B83C-4D25-A12E-CADEC73AFFB4}"/>
              </a:ext>
            </a:extLst>
          </p:cNvPr>
          <p:cNvSpPr/>
          <p:nvPr/>
        </p:nvSpPr>
        <p:spPr>
          <a:xfrm>
            <a:off x="5269297" y="1834947"/>
            <a:ext cx="710153" cy="713232"/>
          </a:xfrm>
          <a:prstGeom prst="arc">
            <a:avLst>
              <a:gd name="adj1" fmla="val 6540982"/>
              <a:gd name="adj2" fmla="val 16779209"/>
            </a:avLst>
          </a:prstGeom>
          <a:ln w="25400">
            <a:solidFill>
              <a:schemeClr val="accent1"/>
            </a:solidFill>
            <a:prstDash val="solid"/>
            <a:headEnd type="none" w="lg" len="lg"/>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C5C5C"/>
              </a:solidFill>
            </a:endParaRPr>
          </a:p>
        </p:txBody>
      </p:sp>
      <p:grpSp>
        <p:nvGrpSpPr>
          <p:cNvPr id="98" name="Group 97">
            <a:extLst>
              <a:ext uri="{FF2B5EF4-FFF2-40B4-BE49-F238E27FC236}">
                <a16:creationId xmlns:a16="http://schemas.microsoft.com/office/drawing/2014/main" id="{E938EF36-A48F-4A90-9159-75FB53D99D59}"/>
              </a:ext>
            </a:extLst>
          </p:cNvPr>
          <p:cNvGrpSpPr>
            <a:grpSpLocks noChangeAspect="1"/>
          </p:cNvGrpSpPr>
          <p:nvPr/>
        </p:nvGrpSpPr>
        <p:grpSpPr>
          <a:xfrm>
            <a:off x="706360" y="3643389"/>
            <a:ext cx="429849" cy="440172"/>
            <a:chOff x="8469313" y="1664335"/>
            <a:chExt cx="520700" cy="523875"/>
          </a:xfrm>
        </p:grpSpPr>
        <p:sp>
          <p:nvSpPr>
            <p:cNvPr id="99" name="Freeform 25">
              <a:extLst>
                <a:ext uri="{FF2B5EF4-FFF2-40B4-BE49-F238E27FC236}">
                  <a16:creationId xmlns:a16="http://schemas.microsoft.com/office/drawing/2014/main" id="{EA3D5CEE-110D-42D0-A3E9-61635468A257}"/>
                </a:ext>
              </a:extLst>
            </p:cNvPr>
            <p:cNvSpPr>
              <a:spLocks noEditPoints="1"/>
            </p:cNvSpPr>
            <p:nvPr/>
          </p:nvSpPr>
          <p:spPr bwMode="auto">
            <a:xfrm>
              <a:off x="8469313" y="1664335"/>
              <a:ext cx="520700" cy="523875"/>
            </a:xfrm>
            <a:custGeom>
              <a:avLst/>
              <a:gdLst>
                <a:gd name="T0" fmla="*/ 312 w 657"/>
                <a:gd name="T1" fmla="*/ 659 h 659"/>
                <a:gd name="T2" fmla="*/ 262 w 657"/>
                <a:gd name="T3" fmla="*/ 652 h 659"/>
                <a:gd name="T4" fmla="*/ 200 w 657"/>
                <a:gd name="T5" fmla="*/ 634 h 659"/>
                <a:gd name="T6" fmla="*/ 120 w 657"/>
                <a:gd name="T7" fmla="*/ 584 h 659"/>
                <a:gd name="T8" fmla="*/ 56 w 657"/>
                <a:gd name="T9" fmla="*/ 514 h 659"/>
                <a:gd name="T10" fmla="*/ 15 w 657"/>
                <a:gd name="T11" fmla="*/ 428 h 659"/>
                <a:gd name="T12" fmla="*/ 4 w 657"/>
                <a:gd name="T13" fmla="*/ 380 h 659"/>
                <a:gd name="T14" fmla="*/ 0 w 657"/>
                <a:gd name="T15" fmla="*/ 330 h 659"/>
                <a:gd name="T16" fmla="*/ 1 w 657"/>
                <a:gd name="T17" fmla="*/ 296 h 659"/>
                <a:gd name="T18" fmla="*/ 11 w 657"/>
                <a:gd name="T19" fmla="*/ 248 h 659"/>
                <a:gd name="T20" fmla="*/ 39 w 657"/>
                <a:gd name="T21" fmla="*/ 174 h 659"/>
                <a:gd name="T22" fmla="*/ 97 w 657"/>
                <a:gd name="T23" fmla="*/ 97 h 659"/>
                <a:gd name="T24" fmla="*/ 172 w 657"/>
                <a:gd name="T25" fmla="*/ 41 h 659"/>
                <a:gd name="T26" fmla="*/ 246 w 657"/>
                <a:gd name="T27" fmla="*/ 11 h 659"/>
                <a:gd name="T28" fmla="*/ 296 w 657"/>
                <a:gd name="T29" fmla="*/ 3 h 659"/>
                <a:gd name="T30" fmla="*/ 329 w 657"/>
                <a:gd name="T31" fmla="*/ 0 h 659"/>
                <a:gd name="T32" fmla="*/ 379 w 657"/>
                <a:gd name="T33" fmla="*/ 5 h 659"/>
                <a:gd name="T34" fmla="*/ 426 w 657"/>
                <a:gd name="T35" fmla="*/ 15 h 659"/>
                <a:gd name="T36" fmla="*/ 512 w 657"/>
                <a:gd name="T37" fmla="*/ 57 h 659"/>
                <a:gd name="T38" fmla="*/ 582 w 657"/>
                <a:gd name="T39" fmla="*/ 121 h 659"/>
                <a:gd name="T40" fmla="*/ 632 w 657"/>
                <a:gd name="T41" fmla="*/ 202 h 659"/>
                <a:gd name="T42" fmla="*/ 651 w 657"/>
                <a:gd name="T43" fmla="*/ 264 h 659"/>
                <a:gd name="T44" fmla="*/ 657 w 657"/>
                <a:gd name="T45" fmla="*/ 314 h 659"/>
                <a:gd name="T46" fmla="*/ 657 w 657"/>
                <a:gd name="T47" fmla="*/ 347 h 659"/>
                <a:gd name="T48" fmla="*/ 651 w 657"/>
                <a:gd name="T49" fmla="*/ 396 h 659"/>
                <a:gd name="T50" fmla="*/ 632 w 657"/>
                <a:gd name="T51" fmla="*/ 457 h 659"/>
                <a:gd name="T52" fmla="*/ 582 w 657"/>
                <a:gd name="T53" fmla="*/ 539 h 659"/>
                <a:gd name="T54" fmla="*/ 512 w 657"/>
                <a:gd name="T55" fmla="*/ 603 h 659"/>
                <a:gd name="T56" fmla="*/ 426 w 657"/>
                <a:gd name="T57" fmla="*/ 644 h 659"/>
                <a:gd name="T58" fmla="*/ 379 w 657"/>
                <a:gd name="T59" fmla="*/ 655 h 659"/>
                <a:gd name="T60" fmla="*/ 329 w 657"/>
                <a:gd name="T61" fmla="*/ 659 h 659"/>
                <a:gd name="T62" fmla="*/ 329 w 657"/>
                <a:gd name="T63" fmla="*/ 38 h 659"/>
                <a:gd name="T64" fmla="*/ 242 w 657"/>
                <a:gd name="T65" fmla="*/ 52 h 659"/>
                <a:gd name="T66" fmla="*/ 165 w 657"/>
                <a:gd name="T67" fmla="*/ 89 h 659"/>
                <a:gd name="T68" fmla="*/ 104 w 657"/>
                <a:gd name="T69" fmla="*/ 144 h 659"/>
                <a:gd name="T70" fmla="*/ 61 w 657"/>
                <a:gd name="T71" fmla="*/ 217 h 659"/>
                <a:gd name="T72" fmla="*/ 39 w 657"/>
                <a:gd name="T73" fmla="*/ 300 h 659"/>
                <a:gd name="T74" fmla="*/ 39 w 657"/>
                <a:gd name="T75" fmla="*/ 359 h 659"/>
                <a:gd name="T76" fmla="*/ 61 w 657"/>
                <a:gd name="T77" fmla="*/ 444 h 659"/>
                <a:gd name="T78" fmla="*/ 104 w 657"/>
                <a:gd name="T79" fmla="*/ 515 h 659"/>
                <a:gd name="T80" fmla="*/ 165 w 657"/>
                <a:gd name="T81" fmla="*/ 572 h 659"/>
                <a:gd name="T82" fmla="*/ 242 w 657"/>
                <a:gd name="T83" fmla="*/ 608 h 659"/>
                <a:gd name="T84" fmla="*/ 329 w 657"/>
                <a:gd name="T85" fmla="*/ 621 h 659"/>
                <a:gd name="T86" fmla="*/ 387 w 657"/>
                <a:gd name="T87" fmla="*/ 616 h 659"/>
                <a:gd name="T88" fmla="*/ 468 w 657"/>
                <a:gd name="T89" fmla="*/ 586 h 659"/>
                <a:gd name="T90" fmla="*/ 535 w 657"/>
                <a:gd name="T91" fmla="*/ 535 h 659"/>
                <a:gd name="T92" fmla="*/ 585 w 657"/>
                <a:gd name="T93" fmla="*/ 468 h 659"/>
                <a:gd name="T94" fmla="*/ 614 w 657"/>
                <a:gd name="T95" fmla="*/ 389 h 659"/>
                <a:gd name="T96" fmla="*/ 620 w 657"/>
                <a:gd name="T97" fmla="*/ 330 h 659"/>
                <a:gd name="T98" fmla="*/ 608 w 657"/>
                <a:gd name="T99" fmla="*/ 244 h 659"/>
                <a:gd name="T100" fmla="*/ 570 w 657"/>
                <a:gd name="T101" fmla="*/ 167 h 659"/>
                <a:gd name="T102" fmla="*/ 513 w 657"/>
                <a:gd name="T103" fmla="*/ 105 h 659"/>
                <a:gd name="T104" fmla="*/ 442 w 657"/>
                <a:gd name="T105" fmla="*/ 62 h 659"/>
                <a:gd name="T106" fmla="*/ 359 w 657"/>
                <a:gd name="T107" fmla="*/ 4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9">
                  <a:moveTo>
                    <a:pt x="329" y="659"/>
                  </a:moveTo>
                  <a:lnTo>
                    <a:pt x="329" y="659"/>
                  </a:lnTo>
                  <a:lnTo>
                    <a:pt x="312" y="659"/>
                  </a:lnTo>
                  <a:lnTo>
                    <a:pt x="296" y="658"/>
                  </a:lnTo>
                  <a:lnTo>
                    <a:pt x="278" y="655"/>
                  </a:lnTo>
                  <a:lnTo>
                    <a:pt x="262" y="652"/>
                  </a:lnTo>
                  <a:lnTo>
                    <a:pt x="246" y="648"/>
                  </a:lnTo>
                  <a:lnTo>
                    <a:pt x="231" y="644"/>
                  </a:lnTo>
                  <a:lnTo>
                    <a:pt x="200" y="634"/>
                  </a:lnTo>
                  <a:lnTo>
                    <a:pt x="172" y="619"/>
                  </a:lnTo>
                  <a:lnTo>
                    <a:pt x="145" y="603"/>
                  </a:lnTo>
                  <a:lnTo>
                    <a:pt x="120" y="584"/>
                  </a:lnTo>
                  <a:lnTo>
                    <a:pt x="97" y="562"/>
                  </a:lnTo>
                  <a:lnTo>
                    <a:pt x="75" y="539"/>
                  </a:lnTo>
                  <a:lnTo>
                    <a:pt x="56" y="514"/>
                  </a:lnTo>
                  <a:lnTo>
                    <a:pt x="39" y="487"/>
                  </a:lnTo>
                  <a:lnTo>
                    <a:pt x="26" y="457"/>
                  </a:lnTo>
                  <a:lnTo>
                    <a:pt x="15" y="428"/>
                  </a:lnTo>
                  <a:lnTo>
                    <a:pt x="11" y="412"/>
                  </a:lnTo>
                  <a:lnTo>
                    <a:pt x="7" y="396"/>
                  </a:lnTo>
                  <a:lnTo>
                    <a:pt x="4" y="380"/>
                  </a:lnTo>
                  <a:lnTo>
                    <a:pt x="1" y="363"/>
                  </a:lnTo>
                  <a:lnTo>
                    <a:pt x="0" y="347"/>
                  </a:lnTo>
                  <a:lnTo>
                    <a:pt x="0" y="330"/>
                  </a:lnTo>
                  <a:lnTo>
                    <a:pt x="0" y="330"/>
                  </a:lnTo>
                  <a:lnTo>
                    <a:pt x="0" y="314"/>
                  </a:lnTo>
                  <a:lnTo>
                    <a:pt x="1" y="296"/>
                  </a:lnTo>
                  <a:lnTo>
                    <a:pt x="4" y="280"/>
                  </a:lnTo>
                  <a:lnTo>
                    <a:pt x="7" y="264"/>
                  </a:lnTo>
                  <a:lnTo>
                    <a:pt x="11" y="248"/>
                  </a:lnTo>
                  <a:lnTo>
                    <a:pt x="15" y="233"/>
                  </a:lnTo>
                  <a:lnTo>
                    <a:pt x="26" y="202"/>
                  </a:lnTo>
                  <a:lnTo>
                    <a:pt x="39" y="174"/>
                  </a:lnTo>
                  <a:lnTo>
                    <a:pt x="56" y="146"/>
                  </a:lnTo>
                  <a:lnTo>
                    <a:pt x="75" y="121"/>
                  </a:lnTo>
                  <a:lnTo>
                    <a:pt x="97" y="97"/>
                  </a:lnTo>
                  <a:lnTo>
                    <a:pt x="120" y="76"/>
                  </a:lnTo>
                  <a:lnTo>
                    <a:pt x="145" y="57"/>
                  </a:lnTo>
                  <a:lnTo>
                    <a:pt x="172" y="41"/>
                  </a:lnTo>
                  <a:lnTo>
                    <a:pt x="200" y="27"/>
                  </a:lnTo>
                  <a:lnTo>
                    <a:pt x="231" y="15"/>
                  </a:lnTo>
                  <a:lnTo>
                    <a:pt x="246" y="11"/>
                  </a:lnTo>
                  <a:lnTo>
                    <a:pt x="262" y="7"/>
                  </a:lnTo>
                  <a:lnTo>
                    <a:pt x="278" y="5"/>
                  </a:lnTo>
                  <a:lnTo>
                    <a:pt x="296" y="3"/>
                  </a:lnTo>
                  <a:lnTo>
                    <a:pt x="312" y="2"/>
                  </a:lnTo>
                  <a:lnTo>
                    <a:pt x="329" y="0"/>
                  </a:lnTo>
                  <a:lnTo>
                    <a:pt x="329" y="0"/>
                  </a:lnTo>
                  <a:lnTo>
                    <a:pt x="345" y="2"/>
                  </a:lnTo>
                  <a:lnTo>
                    <a:pt x="363" y="3"/>
                  </a:lnTo>
                  <a:lnTo>
                    <a:pt x="379" y="5"/>
                  </a:lnTo>
                  <a:lnTo>
                    <a:pt x="395" y="7"/>
                  </a:lnTo>
                  <a:lnTo>
                    <a:pt x="411" y="11"/>
                  </a:lnTo>
                  <a:lnTo>
                    <a:pt x="426" y="15"/>
                  </a:lnTo>
                  <a:lnTo>
                    <a:pt x="457" y="27"/>
                  </a:lnTo>
                  <a:lnTo>
                    <a:pt x="485" y="41"/>
                  </a:lnTo>
                  <a:lnTo>
                    <a:pt x="512" y="57"/>
                  </a:lnTo>
                  <a:lnTo>
                    <a:pt x="538" y="76"/>
                  </a:lnTo>
                  <a:lnTo>
                    <a:pt x="562" y="97"/>
                  </a:lnTo>
                  <a:lnTo>
                    <a:pt x="582" y="121"/>
                  </a:lnTo>
                  <a:lnTo>
                    <a:pt x="601" y="146"/>
                  </a:lnTo>
                  <a:lnTo>
                    <a:pt x="618" y="174"/>
                  </a:lnTo>
                  <a:lnTo>
                    <a:pt x="632" y="202"/>
                  </a:lnTo>
                  <a:lnTo>
                    <a:pt x="642" y="233"/>
                  </a:lnTo>
                  <a:lnTo>
                    <a:pt x="648" y="248"/>
                  </a:lnTo>
                  <a:lnTo>
                    <a:pt x="651" y="264"/>
                  </a:lnTo>
                  <a:lnTo>
                    <a:pt x="653" y="280"/>
                  </a:lnTo>
                  <a:lnTo>
                    <a:pt x="656" y="296"/>
                  </a:lnTo>
                  <a:lnTo>
                    <a:pt x="657" y="314"/>
                  </a:lnTo>
                  <a:lnTo>
                    <a:pt x="657" y="330"/>
                  </a:lnTo>
                  <a:lnTo>
                    <a:pt x="657" y="330"/>
                  </a:lnTo>
                  <a:lnTo>
                    <a:pt x="657" y="347"/>
                  </a:lnTo>
                  <a:lnTo>
                    <a:pt x="656" y="363"/>
                  </a:lnTo>
                  <a:lnTo>
                    <a:pt x="653" y="380"/>
                  </a:lnTo>
                  <a:lnTo>
                    <a:pt x="651" y="396"/>
                  </a:lnTo>
                  <a:lnTo>
                    <a:pt x="648" y="412"/>
                  </a:lnTo>
                  <a:lnTo>
                    <a:pt x="642" y="428"/>
                  </a:lnTo>
                  <a:lnTo>
                    <a:pt x="632" y="457"/>
                  </a:lnTo>
                  <a:lnTo>
                    <a:pt x="618" y="487"/>
                  </a:lnTo>
                  <a:lnTo>
                    <a:pt x="601" y="514"/>
                  </a:lnTo>
                  <a:lnTo>
                    <a:pt x="582" y="539"/>
                  </a:lnTo>
                  <a:lnTo>
                    <a:pt x="562" y="562"/>
                  </a:lnTo>
                  <a:lnTo>
                    <a:pt x="538" y="584"/>
                  </a:lnTo>
                  <a:lnTo>
                    <a:pt x="512" y="603"/>
                  </a:lnTo>
                  <a:lnTo>
                    <a:pt x="485" y="619"/>
                  </a:lnTo>
                  <a:lnTo>
                    <a:pt x="457" y="634"/>
                  </a:lnTo>
                  <a:lnTo>
                    <a:pt x="426" y="644"/>
                  </a:lnTo>
                  <a:lnTo>
                    <a:pt x="411" y="648"/>
                  </a:lnTo>
                  <a:lnTo>
                    <a:pt x="395" y="652"/>
                  </a:lnTo>
                  <a:lnTo>
                    <a:pt x="379" y="655"/>
                  </a:lnTo>
                  <a:lnTo>
                    <a:pt x="363" y="658"/>
                  </a:lnTo>
                  <a:lnTo>
                    <a:pt x="345" y="659"/>
                  </a:lnTo>
                  <a:lnTo>
                    <a:pt x="329" y="659"/>
                  </a:lnTo>
                  <a:lnTo>
                    <a:pt x="329" y="659"/>
                  </a:lnTo>
                  <a:close/>
                  <a:moveTo>
                    <a:pt x="329" y="38"/>
                  </a:moveTo>
                  <a:lnTo>
                    <a:pt x="329" y="38"/>
                  </a:lnTo>
                  <a:lnTo>
                    <a:pt x="298" y="41"/>
                  </a:lnTo>
                  <a:lnTo>
                    <a:pt x="270" y="45"/>
                  </a:lnTo>
                  <a:lnTo>
                    <a:pt x="242" y="52"/>
                  </a:lnTo>
                  <a:lnTo>
                    <a:pt x="215" y="62"/>
                  </a:lnTo>
                  <a:lnTo>
                    <a:pt x="190" y="74"/>
                  </a:lnTo>
                  <a:lnTo>
                    <a:pt x="165" y="89"/>
                  </a:lnTo>
                  <a:lnTo>
                    <a:pt x="144" y="105"/>
                  </a:lnTo>
                  <a:lnTo>
                    <a:pt x="122" y="124"/>
                  </a:lnTo>
                  <a:lnTo>
                    <a:pt x="104" y="144"/>
                  </a:lnTo>
                  <a:lnTo>
                    <a:pt x="87" y="167"/>
                  </a:lnTo>
                  <a:lnTo>
                    <a:pt x="73" y="191"/>
                  </a:lnTo>
                  <a:lnTo>
                    <a:pt x="61" y="217"/>
                  </a:lnTo>
                  <a:lnTo>
                    <a:pt x="51" y="244"/>
                  </a:lnTo>
                  <a:lnTo>
                    <a:pt x="43" y="272"/>
                  </a:lnTo>
                  <a:lnTo>
                    <a:pt x="39" y="300"/>
                  </a:lnTo>
                  <a:lnTo>
                    <a:pt x="38" y="330"/>
                  </a:lnTo>
                  <a:lnTo>
                    <a:pt x="38" y="330"/>
                  </a:lnTo>
                  <a:lnTo>
                    <a:pt x="39" y="359"/>
                  </a:lnTo>
                  <a:lnTo>
                    <a:pt x="43" y="389"/>
                  </a:lnTo>
                  <a:lnTo>
                    <a:pt x="51" y="417"/>
                  </a:lnTo>
                  <a:lnTo>
                    <a:pt x="61" y="444"/>
                  </a:lnTo>
                  <a:lnTo>
                    <a:pt x="73" y="468"/>
                  </a:lnTo>
                  <a:lnTo>
                    <a:pt x="87" y="492"/>
                  </a:lnTo>
                  <a:lnTo>
                    <a:pt x="104" y="515"/>
                  </a:lnTo>
                  <a:lnTo>
                    <a:pt x="122" y="535"/>
                  </a:lnTo>
                  <a:lnTo>
                    <a:pt x="144" y="554"/>
                  </a:lnTo>
                  <a:lnTo>
                    <a:pt x="165" y="572"/>
                  </a:lnTo>
                  <a:lnTo>
                    <a:pt x="190" y="586"/>
                  </a:lnTo>
                  <a:lnTo>
                    <a:pt x="215" y="599"/>
                  </a:lnTo>
                  <a:lnTo>
                    <a:pt x="242" y="608"/>
                  </a:lnTo>
                  <a:lnTo>
                    <a:pt x="270" y="616"/>
                  </a:lnTo>
                  <a:lnTo>
                    <a:pt x="298" y="620"/>
                  </a:lnTo>
                  <a:lnTo>
                    <a:pt x="329" y="621"/>
                  </a:lnTo>
                  <a:lnTo>
                    <a:pt x="329" y="621"/>
                  </a:lnTo>
                  <a:lnTo>
                    <a:pt x="359" y="620"/>
                  </a:lnTo>
                  <a:lnTo>
                    <a:pt x="387" y="616"/>
                  </a:lnTo>
                  <a:lnTo>
                    <a:pt x="415" y="608"/>
                  </a:lnTo>
                  <a:lnTo>
                    <a:pt x="442" y="599"/>
                  </a:lnTo>
                  <a:lnTo>
                    <a:pt x="468" y="586"/>
                  </a:lnTo>
                  <a:lnTo>
                    <a:pt x="492" y="572"/>
                  </a:lnTo>
                  <a:lnTo>
                    <a:pt x="513" y="554"/>
                  </a:lnTo>
                  <a:lnTo>
                    <a:pt x="535" y="535"/>
                  </a:lnTo>
                  <a:lnTo>
                    <a:pt x="554" y="515"/>
                  </a:lnTo>
                  <a:lnTo>
                    <a:pt x="570" y="492"/>
                  </a:lnTo>
                  <a:lnTo>
                    <a:pt x="585" y="468"/>
                  </a:lnTo>
                  <a:lnTo>
                    <a:pt x="597" y="444"/>
                  </a:lnTo>
                  <a:lnTo>
                    <a:pt x="608" y="417"/>
                  </a:lnTo>
                  <a:lnTo>
                    <a:pt x="614" y="389"/>
                  </a:lnTo>
                  <a:lnTo>
                    <a:pt x="618" y="359"/>
                  </a:lnTo>
                  <a:lnTo>
                    <a:pt x="620" y="330"/>
                  </a:lnTo>
                  <a:lnTo>
                    <a:pt x="620" y="330"/>
                  </a:lnTo>
                  <a:lnTo>
                    <a:pt x="618" y="300"/>
                  </a:lnTo>
                  <a:lnTo>
                    <a:pt x="614" y="272"/>
                  </a:lnTo>
                  <a:lnTo>
                    <a:pt x="608" y="244"/>
                  </a:lnTo>
                  <a:lnTo>
                    <a:pt x="597" y="217"/>
                  </a:lnTo>
                  <a:lnTo>
                    <a:pt x="585" y="191"/>
                  </a:lnTo>
                  <a:lnTo>
                    <a:pt x="570" y="167"/>
                  </a:lnTo>
                  <a:lnTo>
                    <a:pt x="554" y="144"/>
                  </a:lnTo>
                  <a:lnTo>
                    <a:pt x="535" y="124"/>
                  </a:lnTo>
                  <a:lnTo>
                    <a:pt x="513" y="105"/>
                  </a:lnTo>
                  <a:lnTo>
                    <a:pt x="492" y="89"/>
                  </a:lnTo>
                  <a:lnTo>
                    <a:pt x="468" y="74"/>
                  </a:lnTo>
                  <a:lnTo>
                    <a:pt x="442" y="62"/>
                  </a:lnTo>
                  <a:lnTo>
                    <a:pt x="415" y="52"/>
                  </a:lnTo>
                  <a:lnTo>
                    <a:pt x="387" y="45"/>
                  </a:lnTo>
                  <a:lnTo>
                    <a:pt x="359" y="41"/>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29">
              <a:extLst>
                <a:ext uri="{FF2B5EF4-FFF2-40B4-BE49-F238E27FC236}">
                  <a16:creationId xmlns:a16="http://schemas.microsoft.com/office/drawing/2014/main" id="{36D8B07D-B9AC-48B9-A860-02DAC971616C}"/>
                </a:ext>
              </a:extLst>
            </p:cNvPr>
            <p:cNvSpPr>
              <a:spLocks/>
            </p:cNvSpPr>
            <p:nvPr/>
          </p:nvSpPr>
          <p:spPr bwMode="auto">
            <a:xfrm>
              <a:off x="8677276" y="1884998"/>
              <a:ext cx="115888" cy="144463"/>
            </a:xfrm>
            <a:custGeom>
              <a:avLst/>
              <a:gdLst>
                <a:gd name="T0" fmla="*/ 34 w 147"/>
                <a:gd name="T1" fmla="*/ 87 h 181"/>
                <a:gd name="T2" fmla="*/ 34 w 147"/>
                <a:gd name="T3" fmla="*/ 176 h 181"/>
                <a:gd name="T4" fmla="*/ 34 w 147"/>
                <a:gd name="T5" fmla="*/ 176 h 181"/>
                <a:gd name="T6" fmla="*/ 35 w 147"/>
                <a:gd name="T7" fmla="*/ 177 h 181"/>
                <a:gd name="T8" fmla="*/ 35 w 147"/>
                <a:gd name="T9" fmla="*/ 180 h 181"/>
                <a:gd name="T10" fmla="*/ 38 w 147"/>
                <a:gd name="T11" fmla="*/ 181 h 181"/>
                <a:gd name="T12" fmla="*/ 39 w 147"/>
                <a:gd name="T13" fmla="*/ 181 h 181"/>
                <a:gd name="T14" fmla="*/ 108 w 147"/>
                <a:gd name="T15" fmla="*/ 181 h 181"/>
                <a:gd name="T16" fmla="*/ 108 w 147"/>
                <a:gd name="T17" fmla="*/ 181 h 181"/>
                <a:gd name="T18" fmla="*/ 110 w 147"/>
                <a:gd name="T19" fmla="*/ 181 h 181"/>
                <a:gd name="T20" fmla="*/ 112 w 147"/>
                <a:gd name="T21" fmla="*/ 180 h 181"/>
                <a:gd name="T22" fmla="*/ 113 w 147"/>
                <a:gd name="T23" fmla="*/ 177 h 181"/>
                <a:gd name="T24" fmla="*/ 113 w 147"/>
                <a:gd name="T25" fmla="*/ 176 h 181"/>
                <a:gd name="T26" fmla="*/ 113 w 147"/>
                <a:gd name="T27" fmla="*/ 87 h 181"/>
                <a:gd name="T28" fmla="*/ 145 w 147"/>
                <a:gd name="T29" fmla="*/ 55 h 181"/>
                <a:gd name="T30" fmla="*/ 145 w 147"/>
                <a:gd name="T31" fmla="*/ 55 h 181"/>
                <a:gd name="T32" fmla="*/ 147 w 147"/>
                <a:gd name="T33" fmla="*/ 53 h 181"/>
                <a:gd name="T34" fmla="*/ 147 w 147"/>
                <a:gd name="T35" fmla="*/ 51 h 181"/>
                <a:gd name="T36" fmla="*/ 147 w 147"/>
                <a:gd name="T37" fmla="*/ 6 h 181"/>
                <a:gd name="T38" fmla="*/ 147 w 147"/>
                <a:gd name="T39" fmla="*/ 6 h 181"/>
                <a:gd name="T40" fmla="*/ 147 w 147"/>
                <a:gd name="T41" fmla="*/ 4 h 181"/>
                <a:gd name="T42" fmla="*/ 145 w 147"/>
                <a:gd name="T43" fmla="*/ 2 h 181"/>
                <a:gd name="T44" fmla="*/ 144 w 147"/>
                <a:gd name="T45" fmla="*/ 1 h 181"/>
                <a:gd name="T46" fmla="*/ 141 w 147"/>
                <a:gd name="T47" fmla="*/ 0 h 181"/>
                <a:gd name="T48" fmla="*/ 5 w 147"/>
                <a:gd name="T49" fmla="*/ 0 h 181"/>
                <a:gd name="T50" fmla="*/ 5 w 147"/>
                <a:gd name="T51" fmla="*/ 0 h 181"/>
                <a:gd name="T52" fmla="*/ 3 w 147"/>
                <a:gd name="T53" fmla="*/ 1 h 181"/>
                <a:gd name="T54" fmla="*/ 1 w 147"/>
                <a:gd name="T55" fmla="*/ 2 h 181"/>
                <a:gd name="T56" fmla="*/ 0 w 147"/>
                <a:gd name="T57" fmla="*/ 4 h 181"/>
                <a:gd name="T58" fmla="*/ 0 w 147"/>
                <a:gd name="T59" fmla="*/ 6 h 181"/>
                <a:gd name="T60" fmla="*/ 0 w 147"/>
                <a:gd name="T61" fmla="*/ 51 h 181"/>
                <a:gd name="T62" fmla="*/ 0 w 147"/>
                <a:gd name="T63" fmla="*/ 51 h 181"/>
                <a:gd name="T64" fmla="*/ 0 w 147"/>
                <a:gd name="T65" fmla="*/ 53 h 181"/>
                <a:gd name="T66" fmla="*/ 1 w 147"/>
                <a:gd name="T67" fmla="*/ 55 h 181"/>
                <a:gd name="T68" fmla="*/ 34 w 147"/>
                <a:gd name="T69" fmla="*/ 8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81">
                  <a:moveTo>
                    <a:pt x="34" y="87"/>
                  </a:moveTo>
                  <a:lnTo>
                    <a:pt x="34" y="176"/>
                  </a:lnTo>
                  <a:lnTo>
                    <a:pt x="34" y="176"/>
                  </a:lnTo>
                  <a:lnTo>
                    <a:pt x="35" y="177"/>
                  </a:lnTo>
                  <a:lnTo>
                    <a:pt x="35" y="180"/>
                  </a:lnTo>
                  <a:lnTo>
                    <a:pt x="38" y="181"/>
                  </a:lnTo>
                  <a:lnTo>
                    <a:pt x="39" y="181"/>
                  </a:lnTo>
                  <a:lnTo>
                    <a:pt x="108" y="181"/>
                  </a:lnTo>
                  <a:lnTo>
                    <a:pt x="108" y="181"/>
                  </a:lnTo>
                  <a:lnTo>
                    <a:pt x="110" y="181"/>
                  </a:lnTo>
                  <a:lnTo>
                    <a:pt x="112" y="180"/>
                  </a:lnTo>
                  <a:lnTo>
                    <a:pt x="113" y="177"/>
                  </a:lnTo>
                  <a:lnTo>
                    <a:pt x="113" y="176"/>
                  </a:lnTo>
                  <a:lnTo>
                    <a:pt x="113" y="87"/>
                  </a:lnTo>
                  <a:lnTo>
                    <a:pt x="145" y="55"/>
                  </a:lnTo>
                  <a:lnTo>
                    <a:pt x="145" y="55"/>
                  </a:lnTo>
                  <a:lnTo>
                    <a:pt x="147" y="53"/>
                  </a:lnTo>
                  <a:lnTo>
                    <a:pt x="147" y="51"/>
                  </a:lnTo>
                  <a:lnTo>
                    <a:pt x="147" y="6"/>
                  </a:lnTo>
                  <a:lnTo>
                    <a:pt x="147" y="6"/>
                  </a:lnTo>
                  <a:lnTo>
                    <a:pt x="147" y="4"/>
                  </a:lnTo>
                  <a:lnTo>
                    <a:pt x="145" y="2"/>
                  </a:lnTo>
                  <a:lnTo>
                    <a:pt x="144" y="1"/>
                  </a:lnTo>
                  <a:lnTo>
                    <a:pt x="141" y="0"/>
                  </a:lnTo>
                  <a:lnTo>
                    <a:pt x="5" y="0"/>
                  </a:lnTo>
                  <a:lnTo>
                    <a:pt x="5" y="0"/>
                  </a:lnTo>
                  <a:lnTo>
                    <a:pt x="3" y="1"/>
                  </a:lnTo>
                  <a:lnTo>
                    <a:pt x="1" y="2"/>
                  </a:lnTo>
                  <a:lnTo>
                    <a:pt x="0" y="4"/>
                  </a:lnTo>
                  <a:lnTo>
                    <a:pt x="0" y="6"/>
                  </a:lnTo>
                  <a:lnTo>
                    <a:pt x="0" y="51"/>
                  </a:lnTo>
                  <a:lnTo>
                    <a:pt x="0" y="51"/>
                  </a:lnTo>
                  <a:lnTo>
                    <a:pt x="0" y="53"/>
                  </a:lnTo>
                  <a:lnTo>
                    <a:pt x="1" y="55"/>
                  </a:lnTo>
                  <a:lnTo>
                    <a:pt x="34"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30">
              <a:extLst>
                <a:ext uri="{FF2B5EF4-FFF2-40B4-BE49-F238E27FC236}">
                  <a16:creationId xmlns:a16="http://schemas.microsoft.com/office/drawing/2014/main" id="{842D7BE9-6D2C-4086-BDA2-BF4F5729BA2C}"/>
                </a:ext>
              </a:extLst>
            </p:cNvPr>
            <p:cNvSpPr>
              <a:spLocks/>
            </p:cNvSpPr>
            <p:nvPr/>
          </p:nvSpPr>
          <p:spPr bwMode="auto">
            <a:xfrm>
              <a:off x="8694738" y="1788160"/>
              <a:ext cx="80963" cy="79375"/>
            </a:xfrm>
            <a:custGeom>
              <a:avLst/>
              <a:gdLst>
                <a:gd name="T0" fmla="*/ 51 w 102"/>
                <a:gd name="T1" fmla="*/ 101 h 101"/>
                <a:gd name="T2" fmla="*/ 51 w 102"/>
                <a:gd name="T3" fmla="*/ 101 h 101"/>
                <a:gd name="T4" fmla="*/ 60 w 102"/>
                <a:gd name="T5" fmla="*/ 101 h 101"/>
                <a:gd name="T6" fmla="*/ 70 w 102"/>
                <a:gd name="T7" fmla="*/ 98 h 101"/>
                <a:gd name="T8" fmla="*/ 79 w 102"/>
                <a:gd name="T9" fmla="*/ 93 h 101"/>
                <a:gd name="T10" fmla="*/ 86 w 102"/>
                <a:gd name="T11" fmla="*/ 86 h 101"/>
                <a:gd name="T12" fmla="*/ 93 w 102"/>
                <a:gd name="T13" fmla="*/ 79 h 101"/>
                <a:gd name="T14" fmla="*/ 98 w 102"/>
                <a:gd name="T15" fmla="*/ 70 h 101"/>
                <a:gd name="T16" fmla="*/ 101 w 102"/>
                <a:gd name="T17" fmla="*/ 61 h 101"/>
                <a:gd name="T18" fmla="*/ 102 w 102"/>
                <a:gd name="T19" fmla="*/ 51 h 101"/>
                <a:gd name="T20" fmla="*/ 102 w 102"/>
                <a:gd name="T21" fmla="*/ 51 h 101"/>
                <a:gd name="T22" fmla="*/ 101 w 102"/>
                <a:gd name="T23" fmla="*/ 40 h 101"/>
                <a:gd name="T24" fmla="*/ 98 w 102"/>
                <a:gd name="T25" fmla="*/ 31 h 101"/>
                <a:gd name="T26" fmla="*/ 93 w 102"/>
                <a:gd name="T27" fmla="*/ 22 h 101"/>
                <a:gd name="T28" fmla="*/ 86 w 102"/>
                <a:gd name="T29" fmla="*/ 15 h 101"/>
                <a:gd name="T30" fmla="*/ 79 w 102"/>
                <a:gd name="T31" fmla="*/ 8 h 101"/>
                <a:gd name="T32" fmla="*/ 70 w 102"/>
                <a:gd name="T33" fmla="*/ 4 h 101"/>
                <a:gd name="T34" fmla="*/ 60 w 102"/>
                <a:gd name="T35" fmla="*/ 0 h 101"/>
                <a:gd name="T36" fmla="*/ 51 w 102"/>
                <a:gd name="T37" fmla="*/ 0 h 101"/>
                <a:gd name="T38" fmla="*/ 51 w 102"/>
                <a:gd name="T39" fmla="*/ 0 h 101"/>
                <a:gd name="T40" fmla="*/ 40 w 102"/>
                <a:gd name="T41" fmla="*/ 0 h 101"/>
                <a:gd name="T42" fmla="*/ 31 w 102"/>
                <a:gd name="T43" fmla="*/ 4 h 101"/>
                <a:gd name="T44" fmla="*/ 21 w 102"/>
                <a:gd name="T45" fmla="*/ 8 h 101"/>
                <a:gd name="T46" fmla="*/ 15 w 102"/>
                <a:gd name="T47" fmla="*/ 15 h 101"/>
                <a:gd name="T48" fmla="*/ 8 w 102"/>
                <a:gd name="T49" fmla="*/ 22 h 101"/>
                <a:gd name="T50" fmla="*/ 4 w 102"/>
                <a:gd name="T51" fmla="*/ 31 h 101"/>
                <a:gd name="T52" fmla="*/ 1 w 102"/>
                <a:gd name="T53" fmla="*/ 40 h 101"/>
                <a:gd name="T54" fmla="*/ 0 w 102"/>
                <a:gd name="T55" fmla="*/ 51 h 101"/>
                <a:gd name="T56" fmla="*/ 0 w 102"/>
                <a:gd name="T57" fmla="*/ 51 h 101"/>
                <a:gd name="T58" fmla="*/ 1 w 102"/>
                <a:gd name="T59" fmla="*/ 61 h 101"/>
                <a:gd name="T60" fmla="*/ 4 w 102"/>
                <a:gd name="T61" fmla="*/ 70 h 101"/>
                <a:gd name="T62" fmla="*/ 8 w 102"/>
                <a:gd name="T63" fmla="*/ 79 h 101"/>
                <a:gd name="T64" fmla="*/ 15 w 102"/>
                <a:gd name="T65" fmla="*/ 86 h 101"/>
                <a:gd name="T66" fmla="*/ 21 w 102"/>
                <a:gd name="T67" fmla="*/ 93 h 101"/>
                <a:gd name="T68" fmla="*/ 31 w 102"/>
                <a:gd name="T69" fmla="*/ 98 h 101"/>
                <a:gd name="T70" fmla="*/ 40 w 102"/>
                <a:gd name="T71" fmla="*/ 101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0" y="101"/>
                  </a:lnTo>
                  <a:lnTo>
                    <a:pt x="70" y="98"/>
                  </a:lnTo>
                  <a:lnTo>
                    <a:pt x="79" y="93"/>
                  </a:lnTo>
                  <a:lnTo>
                    <a:pt x="86" y="86"/>
                  </a:lnTo>
                  <a:lnTo>
                    <a:pt x="93" y="79"/>
                  </a:lnTo>
                  <a:lnTo>
                    <a:pt x="98" y="70"/>
                  </a:lnTo>
                  <a:lnTo>
                    <a:pt x="101" y="61"/>
                  </a:lnTo>
                  <a:lnTo>
                    <a:pt x="102" y="51"/>
                  </a:lnTo>
                  <a:lnTo>
                    <a:pt x="102" y="51"/>
                  </a:lnTo>
                  <a:lnTo>
                    <a:pt x="101" y="40"/>
                  </a:lnTo>
                  <a:lnTo>
                    <a:pt x="98" y="31"/>
                  </a:lnTo>
                  <a:lnTo>
                    <a:pt x="93" y="22"/>
                  </a:lnTo>
                  <a:lnTo>
                    <a:pt x="86" y="15"/>
                  </a:lnTo>
                  <a:lnTo>
                    <a:pt x="79" y="8"/>
                  </a:lnTo>
                  <a:lnTo>
                    <a:pt x="70" y="4"/>
                  </a:lnTo>
                  <a:lnTo>
                    <a:pt x="60" y="0"/>
                  </a:lnTo>
                  <a:lnTo>
                    <a:pt x="51" y="0"/>
                  </a:lnTo>
                  <a:lnTo>
                    <a:pt x="51" y="0"/>
                  </a:lnTo>
                  <a:lnTo>
                    <a:pt x="40" y="0"/>
                  </a:lnTo>
                  <a:lnTo>
                    <a:pt x="31" y="4"/>
                  </a:lnTo>
                  <a:lnTo>
                    <a:pt x="21" y="8"/>
                  </a:lnTo>
                  <a:lnTo>
                    <a:pt x="15" y="15"/>
                  </a:lnTo>
                  <a:lnTo>
                    <a:pt x="8" y="22"/>
                  </a:lnTo>
                  <a:lnTo>
                    <a:pt x="4" y="31"/>
                  </a:lnTo>
                  <a:lnTo>
                    <a:pt x="1" y="40"/>
                  </a:lnTo>
                  <a:lnTo>
                    <a:pt x="0" y="51"/>
                  </a:lnTo>
                  <a:lnTo>
                    <a:pt x="0" y="51"/>
                  </a:lnTo>
                  <a:lnTo>
                    <a:pt x="1" y="61"/>
                  </a:lnTo>
                  <a:lnTo>
                    <a:pt x="4" y="70"/>
                  </a:lnTo>
                  <a:lnTo>
                    <a:pt x="8" y="79"/>
                  </a:lnTo>
                  <a:lnTo>
                    <a:pt x="15" y="86"/>
                  </a:lnTo>
                  <a:lnTo>
                    <a:pt x="21" y="93"/>
                  </a:lnTo>
                  <a:lnTo>
                    <a:pt x="31" y="98"/>
                  </a:lnTo>
                  <a:lnTo>
                    <a:pt x="40" y="101"/>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31">
              <a:extLst>
                <a:ext uri="{FF2B5EF4-FFF2-40B4-BE49-F238E27FC236}">
                  <a16:creationId xmlns:a16="http://schemas.microsoft.com/office/drawing/2014/main" id="{D950324A-5B9C-4C73-86DA-4A4605D57093}"/>
                </a:ext>
              </a:extLst>
            </p:cNvPr>
            <p:cNvSpPr>
              <a:spLocks/>
            </p:cNvSpPr>
            <p:nvPr/>
          </p:nvSpPr>
          <p:spPr bwMode="auto">
            <a:xfrm>
              <a:off x="8602663" y="1992948"/>
              <a:ext cx="266700" cy="76200"/>
            </a:xfrm>
            <a:custGeom>
              <a:avLst/>
              <a:gdLst>
                <a:gd name="T0" fmla="*/ 228 w 336"/>
                <a:gd name="T1" fmla="*/ 19 h 97"/>
                <a:gd name="T2" fmla="*/ 254 w 336"/>
                <a:gd name="T3" fmla="*/ 22 h 97"/>
                <a:gd name="T4" fmla="*/ 289 w 336"/>
                <a:gd name="T5" fmla="*/ 30 h 97"/>
                <a:gd name="T6" fmla="*/ 308 w 336"/>
                <a:gd name="T7" fmla="*/ 38 h 97"/>
                <a:gd name="T8" fmla="*/ 316 w 336"/>
                <a:gd name="T9" fmla="*/ 44 h 97"/>
                <a:gd name="T10" fmla="*/ 316 w 336"/>
                <a:gd name="T11" fmla="*/ 47 h 97"/>
                <a:gd name="T12" fmla="*/ 315 w 336"/>
                <a:gd name="T13" fmla="*/ 51 h 97"/>
                <a:gd name="T14" fmla="*/ 296 w 336"/>
                <a:gd name="T15" fmla="*/ 61 h 97"/>
                <a:gd name="T16" fmla="*/ 258 w 336"/>
                <a:gd name="T17" fmla="*/ 70 h 97"/>
                <a:gd name="T18" fmla="*/ 202 w 336"/>
                <a:gd name="T19" fmla="*/ 77 h 97"/>
                <a:gd name="T20" fmla="*/ 168 w 336"/>
                <a:gd name="T21" fmla="*/ 77 h 97"/>
                <a:gd name="T22" fmla="*/ 104 w 336"/>
                <a:gd name="T23" fmla="*/ 74 h 97"/>
                <a:gd name="T24" fmla="*/ 56 w 336"/>
                <a:gd name="T25" fmla="*/ 66 h 97"/>
                <a:gd name="T26" fmla="*/ 28 w 336"/>
                <a:gd name="T27" fmla="*/ 55 h 97"/>
                <a:gd name="T28" fmla="*/ 19 w 336"/>
                <a:gd name="T29" fmla="*/ 48 h 97"/>
                <a:gd name="T30" fmla="*/ 19 w 336"/>
                <a:gd name="T31" fmla="*/ 47 h 97"/>
                <a:gd name="T32" fmla="*/ 22 w 336"/>
                <a:gd name="T33" fmla="*/ 42 h 97"/>
                <a:gd name="T34" fmla="*/ 35 w 336"/>
                <a:gd name="T35" fmla="*/ 34 h 97"/>
                <a:gd name="T36" fmla="*/ 60 w 336"/>
                <a:gd name="T37" fmla="*/ 26 h 97"/>
                <a:gd name="T38" fmla="*/ 106 w 336"/>
                <a:gd name="T39" fmla="*/ 19 h 97"/>
                <a:gd name="T40" fmla="*/ 105 w 336"/>
                <a:gd name="T41" fmla="*/ 0 h 97"/>
                <a:gd name="T42" fmla="*/ 56 w 336"/>
                <a:gd name="T43" fmla="*/ 7 h 97"/>
                <a:gd name="T44" fmla="*/ 24 w 336"/>
                <a:gd name="T45" fmla="*/ 18 h 97"/>
                <a:gd name="T46" fmla="*/ 11 w 336"/>
                <a:gd name="T47" fmla="*/ 26 h 97"/>
                <a:gd name="T48" fmla="*/ 3 w 336"/>
                <a:gd name="T49" fmla="*/ 35 h 97"/>
                <a:gd name="T50" fmla="*/ 0 w 336"/>
                <a:gd name="T51" fmla="*/ 47 h 97"/>
                <a:gd name="T52" fmla="*/ 0 w 336"/>
                <a:gd name="T53" fmla="*/ 54 h 97"/>
                <a:gd name="T54" fmla="*/ 8 w 336"/>
                <a:gd name="T55" fmla="*/ 65 h 97"/>
                <a:gd name="T56" fmla="*/ 22 w 336"/>
                <a:gd name="T57" fmla="*/ 74 h 97"/>
                <a:gd name="T58" fmla="*/ 54 w 336"/>
                <a:gd name="T59" fmla="*/ 85 h 97"/>
                <a:gd name="T60" fmla="*/ 108 w 336"/>
                <a:gd name="T61" fmla="*/ 94 h 97"/>
                <a:gd name="T62" fmla="*/ 168 w 336"/>
                <a:gd name="T63" fmla="*/ 97 h 97"/>
                <a:gd name="T64" fmla="*/ 198 w 336"/>
                <a:gd name="T65" fmla="*/ 96 h 97"/>
                <a:gd name="T66" fmla="*/ 257 w 336"/>
                <a:gd name="T67" fmla="*/ 90 h 97"/>
                <a:gd name="T68" fmla="*/ 304 w 336"/>
                <a:gd name="T69" fmla="*/ 78 h 97"/>
                <a:gd name="T70" fmla="*/ 321 w 336"/>
                <a:gd name="T71" fmla="*/ 69 h 97"/>
                <a:gd name="T72" fmla="*/ 332 w 336"/>
                <a:gd name="T73" fmla="*/ 59 h 97"/>
                <a:gd name="T74" fmla="*/ 336 w 336"/>
                <a:gd name="T75" fmla="*/ 47 h 97"/>
                <a:gd name="T76" fmla="*/ 335 w 336"/>
                <a:gd name="T77" fmla="*/ 42 h 97"/>
                <a:gd name="T78" fmla="*/ 329 w 336"/>
                <a:gd name="T79" fmla="*/ 31 h 97"/>
                <a:gd name="T80" fmla="*/ 319 w 336"/>
                <a:gd name="T81" fmla="*/ 22 h 97"/>
                <a:gd name="T82" fmla="*/ 296 w 336"/>
                <a:gd name="T83" fmla="*/ 12 h 97"/>
                <a:gd name="T84" fmla="*/ 261 w 336"/>
                <a:gd name="T85" fmla="*/ 4 h 97"/>
                <a:gd name="T86" fmla="*/ 230 w 336"/>
                <a:gd name="T8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6" h="97">
                  <a:moveTo>
                    <a:pt x="230" y="0"/>
                  </a:moveTo>
                  <a:lnTo>
                    <a:pt x="228" y="19"/>
                  </a:lnTo>
                  <a:lnTo>
                    <a:pt x="228" y="19"/>
                  </a:lnTo>
                  <a:lnTo>
                    <a:pt x="254" y="22"/>
                  </a:lnTo>
                  <a:lnTo>
                    <a:pt x="274" y="26"/>
                  </a:lnTo>
                  <a:lnTo>
                    <a:pt x="289" y="30"/>
                  </a:lnTo>
                  <a:lnTo>
                    <a:pt x="301" y="34"/>
                  </a:lnTo>
                  <a:lnTo>
                    <a:pt x="308" y="38"/>
                  </a:lnTo>
                  <a:lnTo>
                    <a:pt x="313" y="42"/>
                  </a:lnTo>
                  <a:lnTo>
                    <a:pt x="316" y="44"/>
                  </a:lnTo>
                  <a:lnTo>
                    <a:pt x="316" y="47"/>
                  </a:lnTo>
                  <a:lnTo>
                    <a:pt x="316" y="47"/>
                  </a:lnTo>
                  <a:lnTo>
                    <a:pt x="316" y="48"/>
                  </a:lnTo>
                  <a:lnTo>
                    <a:pt x="315" y="51"/>
                  </a:lnTo>
                  <a:lnTo>
                    <a:pt x="306" y="55"/>
                  </a:lnTo>
                  <a:lnTo>
                    <a:pt x="296" y="61"/>
                  </a:lnTo>
                  <a:lnTo>
                    <a:pt x="278" y="66"/>
                  </a:lnTo>
                  <a:lnTo>
                    <a:pt x="258" y="70"/>
                  </a:lnTo>
                  <a:lnTo>
                    <a:pt x="233" y="74"/>
                  </a:lnTo>
                  <a:lnTo>
                    <a:pt x="202" y="77"/>
                  </a:lnTo>
                  <a:lnTo>
                    <a:pt x="168" y="77"/>
                  </a:lnTo>
                  <a:lnTo>
                    <a:pt x="168" y="77"/>
                  </a:lnTo>
                  <a:lnTo>
                    <a:pt x="133" y="77"/>
                  </a:lnTo>
                  <a:lnTo>
                    <a:pt x="104" y="74"/>
                  </a:lnTo>
                  <a:lnTo>
                    <a:pt x="78" y="70"/>
                  </a:lnTo>
                  <a:lnTo>
                    <a:pt x="56" y="66"/>
                  </a:lnTo>
                  <a:lnTo>
                    <a:pt x="40" y="61"/>
                  </a:lnTo>
                  <a:lnTo>
                    <a:pt x="28" y="55"/>
                  </a:lnTo>
                  <a:lnTo>
                    <a:pt x="22" y="51"/>
                  </a:lnTo>
                  <a:lnTo>
                    <a:pt x="19" y="48"/>
                  </a:lnTo>
                  <a:lnTo>
                    <a:pt x="19" y="47"/>
                  </a:lnTo>
                  <a:lnTo>
                    <a:pt x="19" y="47"/>
                  </a:lnTo>
                  <a:lnTo>
                    <a:pt x="20" y="44"/>
                  </a:lnTo>
                  <a:lnTo>
                    <a:pt x="22" y="42"/>
                  </a:lnTo>
                  <a:lnTo>
                    <a:pt x="27" y="38"/>
                  </a:lnTo>
                  <a:lnTo>
                    <a:pt x="35" y="34"/>
                  </a:lnTo>
                  <a:lnTo>
                    <a:pt x="46" y="30"/>
                  </a:lnTo>
                  <a:lnTo>
                    <a:pt x="60" y="26"/>
                  </a:lnTo>
                  <a:lnTo>
                    <a:pt x="81" y="22"/>
                  </a:lnTo>
                  <a:lnTo>
                    <a:pt x="106" y="19"/>
                  </a:lnTo>
                  <a:lnTo>
                    <a:pt x="105" y="0"/>
                  </a:lnTo>
                  <a:lnTo>
                    <a:pt x="105" y="0"/>
                  </a:lnTo>
                  <a:lnTo>
                    <a:pt x="74" y="4"/>
                  </a:lnTo>
                  <a:lnTo>
                    <a:pt x="56" y="7"/>
                  </a:lnTo>
                  <a:lnTo>
                    <a:pt x="39" y="12"/>
                  </a:lnTo>
                  <a:lnTo>
                    <a:pt x="24" y="18"/>
                  </a:lnTo>
                  <a:lnTo>
                    <a:pt x="17" y="22"/>
                  </a:lnTo>
                  <a:lnTo>
                    <a:pt x="11" y="26"/>
                  </a:lnTo>
                  <a:lnTo>
                    <a:pt x="7" y="31"/>
                  </a:lnTo>
                  <a:lnTo>
                    <a:pt x="3" y="35"/>
                  </a:lnTo>
                  <a:lnTo>
                    <a:pt x="0" y="42"/>
                  </a:lnTo>
                  <a:lnTo>
                    <a:pt x="0" y="47"/>
                  </a:lnTo>
                  <a:lnTo>
                    <a:pt x="0" y="47"/>
                  </a:lnTo>
                  <a:lnTo>
                    <a:pt x="0" y="54"/>
                  </a:lnTo>
                  <a:lnTo>
                    <a:pt x="3" y="59"/>
                  </a:lnTo>
                  <a:lnTo>
                    <a:pt x="8" y="65"/>
                  </a:lnTo>
                  <a:lnTo>
                    <a:pt x="15" y="69"/>
                  </a:lnTo>
                  <a:lnTo>
                    <a:pt x="22" y="74"/>
                  </a:lnTo>
                  <a:lnTo>
                    <a:pt x="31" y="78"/>
                  </a:lnTo>
                  <a:lnTo>
                    <a:pt x="54" y="85"/>
                  </a:lnTo>
                  <a:lnTo>
                    <a:pt x="79" y="90"/>
                  </a:lnTo>
                  <a:lnTo>
                    <a:pt x="108" y="94"/>
                  </a:lnTo>
                  <a:lnTo>
                    <a:pt x="137" y="96"/>
                  </a:lnTo>
                  <a:lnTo>
                    <a:pt x="168" y="97"/>
                  </a:lnTo>
                  <a:lnTo>
                    <a:pt x="168" y="97"/>
                  </a:lnTo>
                  <a:lnTo>
                    <a:pt x="198" y="96"/>
                  </a:lnTo>
                  <a:lnTo>
                    <a:pt x="228" y="94"/>
                  </a:lnTo>
                  <a:lnTo>
                    <a:pt x="257" y="90"/>
                  </a:lnTo>
                  <a:lnTo>
                    <a:pt x="282" y="85"/>
                  </a:lnTo>
                  <a:lnTo>
                    <a:pt x="304" y="78"/>
                  </a:lnTo>
                  <a:lnTo>
                    <a:pt x="313" y="74"/>
                  </a:lnTo>
                  <a:lnTo>
                    <a:pt x="321" y="69"/>
                  </a:lnTo>
                  <a:lnTo>
                    <a:pt x="327" y="65"/>
                  </a:lnTo>
                  <a:lnTo>
                    <a:pt x="332" y="59"/>
                  </a:lnTo>
                  <a:lnTo>
                    <a:pt x="335" y="54"/>
                  </a:lnTo>
                  <a:lnTo>
                    <a:pt x="336" y="47"/>
                  </a:lnTo>
                  <a:lnTo>
                    <a:pt x="336" y="47"/>
                  </a:lnTo>
                  <a:lnTo>
                    <a:pt x="335" y="42"/>
                  </a:lnTo>
                  <a:lnTo>
                    <a:pt x="332" y="35"/>
                  </a:lnTo>
                  <a:lnTo>
                    <a:pt x="329" y="31"/>
                  </a:lnTo>
                  <a:lnTo>
                    <a:pt x="324" y="26"/>
                  </a:lnTo>
                  <a:lnTo>
                    <a:pt x="319" y="22"/>
                  </a:lnTo>
                  <a:lnTo>
                    <a:pt x="312" y="18"/>
                  </a:lnTo>
                  <a:lnTo>
                    <a:pt x="296" y="12"/>
                  </a:lnTo>
                  <a:lnTo>
                    <a:pt x="278" y="7"/>
                  </a:lnTo>
                  <a:lnTo>
                    <a:pt x="261" y="4"/>
                  </a:lnTo>
                  <a:lnTo>
                    <a:pt x="230" y="0"/>
                  </a:lnTo>
                  <a:lnTo>
                    <a:pt x="2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a:extLst>
              <a:ext uri="{FF2B5EF4-FFF2-40B4-BE49-F238E27FC236}">
                <a16:creationId xmlns:a16="http://schemas.microsoft.com/office/drawing/2014/main" id="{891B4AAB-6E5E-4A9D-AA2A-8A7CF76AE256}"/>
              </a:ext>
            </a:extLst>
          </p:cNvPr>
          <p:cNvGrpSpPr>
            <a:grpSpLocks noChangeAspect="1"/>
          </p:cNvGrpSpPr>
          <p:nvPr/>
        </p:nvGrpSpPr>
        <p:grpSpPr>
          <a:xfrm>
            <a:off x="706360" y="4775703"/>
            <a:ext cx="425610" cy="434026"/>
            <a:chOff x="4071938" y="1660525"/>
            <a:chExt cx="522288" cy="522288"/>
          </a:xfrm>
        </p:grpSpPr>
        <p:sp>
          <p:nvSpPr>
            <p:cNvPr id="104" name="Freeform 20">
              <a:extLst>
                <a:ext uri="{FF2B5EF4-FFF2-40B4-BE49-F238E27FC236}">
                  <a16:creationId xmlns:a16="http://schemas.microsoft.com/office/drawing/2014/main" id="{E570F892-0FFA-4D09-8CE2-C31ED65A994D}"/>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82">
              <a:extLst>
                <a:ext uri="{FF2B5EF4-FFF2-40B4-BE49-F238E27FC236}">
                  <a16:creationId xmlns:a16="http://schemas.microsoft.com/office/drawing/2014/main" id="{82D2F237-145C-4F65-970A-E479BE16BFF8}"/>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83">
              <a:extLst>
                <a:ext uri="{FF2B5EF4-FFF2-40B4-BE49-F238E27FC236}">
                  <a16:creationId xmlns:a16="http://schemas.microsoft.com/office/drawing/2014/main" id="{BC3640E1-A189-41C5-B4F6-E08FABFD9082}"/>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84">
              <a:extLst>
                <a:ext uri="{FF2B5EF4-FFF2-40B4-BE49-F238E27FC236}">
                  <a16:creationId xmlns:a16="http://schemas.microsoft.com/office/drawing/2014/main" id="{8F855FFF-9AB9-48DE-911B-254E5013461D}"/>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85">
              <a:extLst>
                <a:ext uri="{FF2B5EF4-FFF2-40B4-BE49-F238E27FC236}">
                  <a16:creationId xmlns:a16="http://schemas.microsoft.com/office/drawing/2014/main" id="{E81C667D-3D5A-47FE-B163-BAF7B1E0808E}"/>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Table 5">
            <a:extLst>
              <a:ext uri="{FF2B5EF4-FFF2-40B4-BE49-F238E27FC236}">
                <a16:creationId xmlns:a16="http://schemas.microsoft.com/office/drawing/2014/main" id="{527F5069-BDB9-E0F0-86CF-E14C02B8C22A}"/>
              </a:ext>
            </a:extLst>
          </p:cNvPr>
          <p:cNvGraphicFramePr>
            <a:graphicFrameLocks noGrp="1"/>
          </p:cNvGraphicFramePr>
          <p:nvPr>
            <p:extLst>
              <p:ext uri="{D42A27DB-BD31-4B8C-83A1-F6EECF244321}">
                <p14:modId xmlns:p14="http://schemas.microsoft.com/office/powerpoint/2010/main" val="555292630"/>
              </p:ext>
            </p:extLst>
          </p:nvPr>
        </p:nvGraphicFramePr>
        <p:xfrm>
          <a:off x="6212551" y="2579858"/>
          <a:ext cx="5301240" cy="1134970"/>
        </p:xfrm>
        <a:graphic>
          <a:graphicData uri="http://schemas.openxmlformats.org/drawingml/2006/table">
            <a:tbl>
              <a:tblPr firstRow="1" bandRow="1">
                <a:tableStyleId>{5C22544A-7EE6-4342-B048-85BDC9FD1C3A}</a:tableStyleId>
              </a:tblPr>
              <a:tblGrid>
                <a:gridCol w="554727">
                  <a:extLst>
                    <a:ext uri="{9D8B030D-6E8A-4147-A177-3AD203B41FA5}">
                      <a16:colId xmlns:a16="http://schemas.microsoft.com/office/drawing/2014/main" val="1845118527"/>
                    </a:ext>
                  </a:extLst>
                </a:gridCol>
                <a:gridCol w="837031">
                  <a:extLst>
                    <a:ext uri="{9D8B030D-6E8A-4147-A177-3AD203B41FA5}">
                      <a16:colId xmlns:a16="http://schemas.microsoft.com/office/drawing/2014/main" val="3741082875"/>
                    </a:ext>
                  </a:extLst>
                </a:gridCol>
                <a:gridCol w="934684">
                  <a:extLst>
                    <a:ext uri="{9D8B030D-6E8A-4147-A177-3AD203B41FA5}">
                      <a16:colId xmlns:a16="http://schemas.microsoft.com/office/drawing/2014/main" val="1743868687"/>
                    </a:ext>
                  </a:extLst>
                </a:gridCol>
                <a:gridCol w="837030">
                  <a:extLst>
                    <a:ext uri="{9D8B030D-6E8A-4147-A177-3AD203B41FA5}">
                      <a16:colId xmlns:a16="http://schemas.microsoft.com/office/drawing/2014/main" val="4122142608"/>
                    </a:ext>
                  </a:extLst>
                </a:gridCol>
                <a:gridCol w="948634">
                  <a:extLst>
                    <a:ext uri="{9D8B030D-6E8A-4147-A177-3AD203B41FA5}">
                      <a16:colId xmlns:a16="http://schemas.microsoft.com/office/drawing/2014/main" val="1976081502"/>
                    </a:ext>
                  </a:extLst>
                </a:gridCol>
                <a:gridCol w="1189134">
                  <a:extLst>
                    <a:ext uri="{9D8B030D-6E8A-4147-A177-3AD203B41FA5}">
                      <a16:colId xmlns:a16="http://schemas.microsoft.com/office/drawing/2014/main" val="1830871230"/>
                    </a:ext>
                  </a:extLst>
                </a:gridCol>
              </a:tblGrid>
              <a:tr h="371329">
                <a:tc>
                  <a:txBody>
                    <a:bodyPr/>
                    <a:lstStyle/>
                    <a:p>
                      <a:endParaRPr lang="en-CA" sz="200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400">
                          <a:solidFill>
                            <a:schemeClr val="tx2"/>
                          </a:solidFill>
                        </a:rPr>
                        <a:t>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400">
                          <a:solidFill>
                            <a:schemeClr val="tx2"/>
                          </a:solidFill>
                        </a:rPr>
                        <a:t>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400">
                          <a:solidFill>
                            <a:schemeClr val="tx2"/>
                          </a:solidFill>
                        </a:rPr>
                        <a:t>Lasso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600" b="1">
                          <a:solidFill>
                            <a:schemeClr val="accent2"/>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400">
                          <a:solidFill>
                            <a:schemeClr val="tx2"/>
                          </a:solidFill>
                        </a:rPr>
                        <a:t>Elastic 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5652441"/>
                  </a:ext>
                </a:extLst>
              </a:tr>
              <a:tr h="369365">
                <a:tc>
                  <a:txBody>
                    <a:bodyPr/>
                    <a:lstStyle/>
                    <a:p>
                      <a:r>
                        <a:rPr lang="en-CA" sz="1600">
                          <a:solidFill>
                            <a:schemeClr val="tx2"/>
                          </a:solidFill>
                        </a:rPr>
                        <a:t>R</a:t>
                      </a:r>
                      <a:r>
                        <a:rPr lang="en-CA" sz="1600" baseline="30000">
                          <a:solidFill>
                            <a:schemeClr val="tx2"/>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600" b="0" i="0" kern="1200">
                          <a:solidFill>
                            <a:schemeClr val="dk1"/>
                          </a:solidFill>
                          <a:effectLst/>
                          <a:latin typeface="+mn-lt"/>
                          <a:ea typeface="+mn-ea"/>
                          <a:cs typeface="+mn-cs"/>
                        </a:rPr>
                        <a:t>71.74%</a:t>
                      </a:r>
                      <a:endParaRPr lang="en-CA" sz="160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600" b="0" i="0" kern="1200">
                          <a:solidFill>
                            <a:schemeClr val="dk1"/>
                          </a:solidFill>
                          <a:effectLst/>
                          <a:latin typeface="+mn-lt"/>
                          <a:ea typeface="+mn-ea"/>
                          <a:cs typeface="+mn-cs"/>
                        </a:rPr>
                        <a:t>75.22%</a:t>
                      </a:r>
                      <a:endParaRPr lang="en-CA" sz="160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600" b="0" i="0" kern="1200">
                          <a:solidFill>
                            <a:schemeClr val="dk1"/>
                          </a:solidFill>
                          <a:effectLst/>
                          <a:latin typeface="+mn-lt"/>
                          <a:ea typeface="+mn-ea"/>
                          <a:cs typeface="+mn-cs"/>
                        </a:rPr>
                        <a:t>73.67%</a:t>
                      </a:r>
                      <a:endParaRPr lang="en-CA" sz="160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800" b="1" i="0" kern="1200">
                          <a:solidFill>
                            <a:schemeClr val="accent2"/>
                          </a:solidFill>
                          <a:effectLst/>
                          <a:latin typeface="+mn-lt"/>
                          <a:ea typeface="+mn-ea"/>
                          <a:cs typeface="+mn-cs"/>
                        </a:rPr>
                        <a:t>80.08%</a:t>
                      </a:r>
                      <a:endParaRPr lang="en-CA" sz="1800" b="1">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600" b="0" i="0" kern="1200">
                          <a:solidFill>
                            <a:schemeClr val="dk1"/>
                          </a:solidFill>
                          <a:effectLst/>
                          <a:latin typeface="+mn-lt"/>
                          <a:ea typeface="+mn-ea"/>
                          <a:cs typeface="+mn-cs"/>
                        </a:rPr>
                        <a:t>75.15%</a:t>
                      </a:r>
                      <a:endParaRPr lang="en-CA" sz="160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577937"/>
                  </a:ext>
                </a:extLst>
              </a:tr>
              <a:tr h="369365">
                <a:tc>
                  <a:txBody>
                    <a:bodyPr/>
                    <a:lstStyle/>
                    <a:p>
                      <a:r>
                        <a:rPr lang="en-CA" sz="1600">
                          <a:solidFill>
                            <a:schemeClr val="tx2"/>
                          </a:solidFill>
                        </a:rPr>
                        <a:t>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600" b="0" i="0" kern="1200">
                          <a:solidFill>
                            <a:schemeClr val="dk1"/>
                          </a:solidFill>
                          <a:effectLst/>
                          <a:latin typeface="+mn-lt"/>
                          <a:ea typeface="+mn-ea"/>
                          <a:cs typeface="+mn-cs"/>
                        </a:rPr>
                        <a:t>38.90</a:t>
                      </a:r>
                      <a:endParaRPr lang="en-CA" sz="160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600" b="0" i="0" kern="1200">
                          <a:solidFill>
                            <a:schemeClr val="dk1"/>
                          </a:solidFill>
                          <a:effectLst/>
                          <a:latin typeface="+mn-lt"/>
                          <a:ea typeface="+mn-ea"/>
                          <a:cs typeface="+mn-cs"/>
                        </a:rPr>
                        <a:t>34.10</a:t>
                      </a:r>
                      <a:endParaRPr lang="en-CA" sz="160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600" b="0" i="0" kern="1200">
                          <a:solidFill>
                            <a:schemeClr val="dk1"/>
                          </a:solidFill>
                          <a:effectLst/>
                          <a:latin typeface="+mn-lt"/>
                          <a:ea typeface="+mn-ea"/>
                          <a:cs typeface="+mn-cs"/>
                        </a:rPr>
                        <a:t>36.23</a:t>
                      </a:r>
                      <a:endParaRPr lang="en-CA" sz="160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800" b="1" i="0" kern="1200">
                          <a:solidFill>
                            <a:schemeClr val="accent2"/>
                          </a:solidFill>
                          <a:effectLst/>
                          <a:latin typeface="+mn-lt"/>
                          <a:ea typeface="+mn-ea"/>
                          <a:cs typeface="+mn-cs"/>
                        </a:rPr>
                        <a:t>27.41</a:t>
                      </a:r>
                      <a:endParaRPr lang="en-CA" sz="1800" b="1">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CA" sz="1600" b="0" i="0" kern="1200">
                          <a:solidFill>
                            <a:schemeClr val="dk1"/>
                          </a:solidFill>
                          <a:effectLst/>
                          <a:latin typeface="+mn-lt"/>
                          <a:ea typeface="+mn-ea"/>
                          <a:cs typeface="+mn-cs"/>
                        </a:rPr>
                        <a:t>34.20</a:t>
                      </a:r>
                      <a:endParaRPr lang="en-CA" sz="160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0431139"/>
                  </a:ext>
                </a:extLst>
              </a:tr>
            </a:tbl>
          </a:graphicData>
        </a:graphic>
      </p:graphicFrame>
      <p:pic>
        <p:nvPicPr>
          <p:cNvPr id="7" name="Picture 6" descr="Chart, line chart&#10;&#10;Description automatically generated">
            <a:extLst>
              <a:ext uri="{FF2B5EF4-FFF2-40B4-BE49-F238E27FC236}">
                <a16:creationId xmlns:a16="http://schemas.microsoft.com/office/drawing/2014/main" id="{4AB4835F-A497-0D35-C238-42CA1CBCC5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057844"/>
            <a:ext cx="5417791" cy="2323424"/>
          </a:xfrm>
          <a:prstGeom prst="rect">
            <a:avLst/>
          </a:prstGeom>
        </p:spPr>
      </p:pic>
      <p:sp>
        <p:nvSpPr>
          <p:cNvPr id="50" name="TextBox 49">
            <a:extLst>
              <a:ext uri="{FF2B5EF4-FFF2-40B4-BE49-F238E27FC236}">
                <a16:creationId xmlns:a16="http://schemas.microsoft.com/office/drawing/2014/main" id="{233D45A5-1909-8642-BCC2-EF1E152A5825}"/>
              </a:ext>
            </a:extLst>
          </p:cNvPr>
          <p:cNvSpPr txBox="1"/>
          <p:nvPr/>
        </p:nvSpPr>
        <p:spPr>
          <a:xfrm>
            <a:off x="521019" y="532180"/>
            <a:ext cx="5335628" cy="707886"/>
          </a:xfrm>
          <a:prstGeom prst="rect">
            <a:avLst/>
          </a:prstGeom>
          <a:noFill/>
        </p:spPr>
        <p:txBody>
          <a:bodyPr wrap="none" rtlCol="0">
            <a:spAutoFit/>
          </a:bodyPr>
          <a:lstStyle/>
          <a:p>
            <a:r>
              <a:rPr lang="en-US" altLang="zh-CN" sz="4000" b="1">
                <a:solidFill>
                  <a:schemeClr val="accent1"/>
                </a:solidFill>
                <a:latin typeface="+mj-lt"/>
              </a:rPr>
              <a:t>EVALUATION</a:t>
            </a:r>
            <a:r>
              <a:rPr lang="zh-CN" altLang="en-US" sz="4000" b="1">
                <a:solidFill>
                  <a:schemeClr val="accent1"/>
                </a:solidFill>
                <a:latin typeface="+mj-lt"/>
              </a:rPr>
              <a:t> </a:t>
            </a:r>
            <a:r>
              <a:rPr lang="en-US" altLang="zh-CN" sz="4000" b="1">
                <a:solidFill>
                  <a:schemeClr val="accent1"/>
                </a:solidFill>
                <a:latin typeface="+mj-lt"/>
              </a:rPr>
              <a:t>OF</a:t>
            </a:r>
            <a:r>
              <a:rPr lang="zh-CN" altLang="en-US" sz="4000" b="1">
                <a:solidFill>
                  <a:schemeClr val="accent1"/>
                </a:solidFill>
                <a:latin typeface="+mj-lt"/>
              </a:rPr>
              <a:t> </a:t>
            </a:r>
            <a:r>
              <a:rPr lang="en-US" altLang="zh-CN" sz="4000" b="1">
                <a:solidFill>
                  <a:schemeClr val="accent1"/>
                </a:solidFill>
                <a:latin typeface="+mj-lt"/>
              </a:rPr>
              <a:t>RESULTS</a:t>
            </a:r>
            <a:endParaRPr lang="en-US" sz="4000" b="1">
              <a:solidFill>
                <a:schemeClr val="accent1"/>
              </a:solidFill>
              <a:latin typeface="+mj-lt"/>
            </a:endParaRPr>
          </a:p>
        </p:txBody>
      </p:sp>
      <p:sp>
        <p:nvSpPr>
          <p:cNvPr id="53" name="Text Placeholder 2">
            <a:extLst>
              <a:ext uri="{FF2B5EF4-FFF2-40B4-BE49-F238E27FC236}">
                <a16:creationId xmlns:a16="http://schemas.microsoft.com/office/drawing/2014/main" id="{2EF7B9DC-A025-2C4D-BA71-3E67372E91A1}"/>
              </a:ext>
            </a:extLst>
          </p:cNvPr>
          <p:cNvSpPr>
            <a:spLocks noGrp="1"/>
          </p:cNvSpPr>
          <p:nvPr>
            <p:ph type="body" sz="quarter" idx="14"/>
          </p:nvPr>
        </p:nvSpPr>
        <p:spPr>
          <a:xfrm>
            <a:off x="656545" y="1223524"/>
            <a:ext cx="10362880" cy="475488"/>
          </a:xfrm>
        </p:spPr>
        <p:txBody>
          <a:bodyPr/>
          <a:lstStyle/>
          <a:p>
            <a:r>
              <a:rPr lang="en-CA" sz="1600">
                <a:latin typeface="+mj-lt"/>
                <a:ea typeface="Open Sans" panose="020B0606030504020204" pitchFamily="34" charset="0"/>
                <a:cs typeface="Open Sans" panose="020B0606030504020204" pitchFamily="34" charset="0"/>
              </a:rPr>
              <a:t>Crude Oil Price Prediction – </a:t>
            </a:r>
            <a:r>
              <a:rPr lang="en-US" altLang="zh-CN" sz="1600">
                <a:latin typeface="+mj-lt"/>
                <a:ea typeface="Open Sans" panose="020B0606030504020204" pitchFamily="34" charset="0"/>
                <a:cs typeface="Open Sans" panose="020B0606030504020204" pitchFamily="34" charset="0"/>
              </a:rPr>
              <a:t>Multivariant</a:t>
            </a:r>
            <a:r>
              <a:rPr lang="en-CA" sz="1600">
                <a:latin typeface="+mj-lt"/>
                <a:ea typeface="Open Sans" panose="020B0606030504020204" pitchFamily="34" charset="0"/>
                <a:cs typeface="Open Sans" panose="020B0606030504020204" pitchFamily="34" charset="0"/>
              </a:rPr>
              <a:t> Time Series</a:t>
            </a:r>
          </a:p>
        </p:txBody>
      </p:sp>
    </p:spTree>
    <p:extLst>
      <p:ext uri="{BB962C8B-B14F-4D97-AF65-F5344CB8AC3E}">
        <p14:creationId xmlns:p14="http://schemas.microsoft.com/office/powerpoint/2010/main" val="3002582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55B831C-8F12-E440-844C-51CAA240C194}"/>
              </a:ext>
            </a:extLst>
          </p:cNvPr>
          <p:cNvSpPr>
            <a:spLocks noGrp="1"/>
          </p:cNvSpPr>
          <p:nvPr>
            <p:ph sz="quarter" idx="14"/>
          </p:nvPr>
        </p:nvSpPr>
        <p:spPr/>
        <p:txBody>
          <a:bodyPr>
            <a:normAutofit/>
          </a:bodyPr>
          <a:lstStyle/>
          <a:p>
            <a:r>
              <a:rPr lang="en-US" dirty="0"/>
              <a:t>Dashboard </a:t>
            </a:r>
          </a:p>
        </p:txBody>
      </p:sp>
      <p:sp>
        <p:nvSpPr>
          <p:cNvPr id="2" name="Slide Number Placeholder 1">
            <a:extLst>
              <a:ext uri="{FF2B5EF4-FFF2-40B4-BE49-F238E27FC236}">
                <a16:creationId xmlns:a16="http://schemas.microsoft.com/office/drawing/2014/main" id="{EB17333C-4E79-3530-8788-7F507C38CAAE}"/>
              </a:ext>
            </a:extLst>
          </p:cNvPr>
          <p:cNvSpPr>
            <a:spLocks noGrp="1"/>
          </p:cNvSpPr>
          <p:nvPr>
            <p:ph type="sldNum" sz="quarter" idx="12"/>
          </p:nvPr>
        </p:nvSpPr>
        <p:spPr/>
        <p:txBody>
          <a:bodyPr/>
          <a:lstStyle/>
          <a:p>
            <a:r>
              <a:rPr lang="en-US" dirty="0">
                <a:solidFill>
                  <a:schemeClr val="tx1"/>
                </a:solidFill>
              </a:rPr>
              <a:t>1.1</a:t>
            </a:r>
          </a:p>
        </p:txBody>
      </p:sp>
      <p:pic>
        <p:nvPicPr>
          <p:cNvPr id="26" name="Picture 25">
            <a:extLst>
              <a:ext uri="{FF2B5EF4-FFF2-40B4-BE49-F238E27FC236}">
                <a16:creationId xmlns:a16="http://schemas.microsoft.com/office/drawing/2014/main" id="{375FFE2B-08C2-0848-A30A-6EED286B77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22154" y="1829834"/>
            <a:ext cx="4168847" cy="2604101"/>
          </a:xfrm>
          <a:prstGeom prst="rect">
            <a:avLst/>
          </a:prstGeom>
        </p:spPr>
      </p:pic>
      <p:pic>
        <p:nvPicPr>
          <p:cNvPr id="31" name="Graphic 30">
            <a:extLst>
              <a:ext uri="{FF2B5EF4-FFF2-40B4-BE49-F238E27FC236}">
                <a16:creationId xmlns:a16="http://schemas.microsoft.com/office/drawing/2014/main" id="{11F1FAAA-9C61-C039-2B1D-1257F74FC9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73727" y="4739641"/>
            <a:ext cx="129600" cy="129600"/>
          </a:xfrm>
          <a:prstGeom prst="rect">
            <a:avLst/>
          </a:prstGeom>
        </p:spPr>
      </p:pic>
      <p:sp>
        <p:nvSpPr>
          <p:cNvPr id="6" name="Text Placeholder 5">
            <a:extLst>
              <a:ext uri="{FF2B5EF4-FFF2-40B4-BE49-F238E27FC236}">
                <a16:creationId xmlns:a16="http://schemas.microsoft.com/office/drawing/2014/main" id="{87F66BB7-52C9-4B2F-A5D2-7C5051917A2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30488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grpSp>
        <p:nvGrpSpPr>
          <p:cNvPr id="77" name="Group 76">
            <a:extLst>
              <a:ext uri="{FF2B5EF4-FFF2-40B4-BE49-F238E27FC236}">
                <a16:creationId xmlns:a16="http://schemas.microsoft.com/office/drawing/2014/main" id="{691B6889-CC99-A341-A612-1D4D45D6C6FB}"/>
              </a:ext>
            </a:extLst>
          </p:cNvPr>
          <p:cNvGrpSpPr/>
          <p:nvPr/>
        </p:nvGrpSpPr>
        <p:grpSpPr>
          <a:xfrm>
            <a:off x="914400" y="1557494"/>
            <a:ext cx="10363200" cy="4069080"/>
            <a:chOff x="914400" y="1760220"/>
            <a:chExt cx="10363200" cy="4069080"/>
          </a:xfrm>
        </p:grpSpPr>
        <p:sp>
          <p:nvSpPr>
            <p:cNvPr id="78" name="Rectangle 77">
              <a:extLst>
                <a:ext uri="{FF2B5EF4-FFF2-40B4-BE49-F238E27FC236}">
                  <a16:creationId xmlns:a16="http://schemas.microsoft.com/office/drawing/2014/main" id="{98F18ACB-F672-C241-96E5-8C1326E48D60}"/>
                </a:ext>
              </a:extLst>
            </p:cNvPr>
            <p:cNvSpPr/>
            <p:nvPr/>
          </p:nvSpPr>
          <p:spPr>
            <a:xfrm>
              <a:off x="914400" y="1760220"/>
              <a:ext cx="10363200" cy="4069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7AF80D12-2DF0-954F-A241-8995A8F13FC1}"/>
                </a:ext>
              </a:extLst>
            </p:cNvPr>
            <p:cNvGrpSpPr/>
            <p:nvPr/>
          </p:nvGrpSpPr>
          <p:grpSpPr>
            <a:xfrm>
              <a:off x="1277905" y="2331544"/>
              <a:ext cx="3145508" cy="2924639"/>
              <a:chOff x="1175035" y="2354580"/>
              <a:chExt cx="3145508" cy="2924639"/>
            </a:xfrm>
          </p:grpSpPr>
          <p:sp>
            <p:nvSpPr>
              <p:cNvPr id="96" name="Rectangle 95">
                <a:extLst>
                  <a:ext uri="{FF2B5EF4-FFF2-40B4-BE49-F238E27FC236}">
                    <a16:creationId xmlns:a16="http://schemas.microsoft.com/office/drawing/2014/main" id="{0B5DE4AE-609F-3E4F-B342-4DADB1838CF5}"/>
                  </a:ext>
                </a:extLst>
              </p:cNvPr>
              <p:cNvSpPr/>
              <p:nvPr/>
            </p:nvSpPr>
            <p:spPr>
              <a:xfrm>
                <a:off x="1175035" y="2354580"/>
                <a:ext cx="3145508" cy="2924639"/>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7" name="Title 3">
                <a:extLst>
                  <a:ext uri="{FF2B5EF4-FFF2-40B4-BE49-F238E27FC236}">
                    <a16:creationId xmlns:a16="http://schemas.microsoft.com/office/drawing/2014/main" id="{D48567F4-D19D-1C41-A939-B16965A35447}"/>
                  </a:ext>
                </a:extLst>
              </p:cNvPr>
              <p:cNvSpPr txBox="1">
                <a:spLocks/>
              </p:cNvSpPr>
              <p:nvPr/>
            </p:nvSpPr>
            <p:spPr>
              <a:xfrm>
                <a:off x="2086403" y="2829829"/>
                <a:ext cx="2036516" cy="637937"/>
              </a:xfrm>
              <a:prstGeom prst="rect">
                <a:avLst/>
              </a:prstGeom>
            </p:spPr>
            <p:txBody>
              <a:bodyPr lIns="0" tIns="0" rIns="0" bIns="0" anchor="t"/>
              <a:lstStyle>
                <a:lvl1pPr algn="l" defTabSz="914400" rtl="0" eaLnBrk="1" latinLnBrk="0" hangingPunct="1">
                  <a:lnSpc>
                    <a:spcPct val="90000"/>
                  </a:lnSpc>
                  <a:spcBef>
                    <a:spcPct val="0"/>
                  </a:spcBef>
                  <a:buNone/>
                  <a:defRPr sz="3600" b="0" i="0" kern="1200">
                    <a:solidFill>
                      <a:schemeClr val="tx1"/>
                    </a:solidFill>
                    <a:latin typeface="Chronicle Display Black" charset="0"/>
                    <a:ea typeface="Chronicle Display Black" charset="0"/>
                    <a:cs typeface="Chronicle Display Black"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altLang="zh-CN" sz="1900" b="1" i="0" u="none" strike="noStrike" kern="1200" cap="none" spc="0" normalizeH="0" baseline="0" noProof="0">
                    <a:ln>
                      <a:noFill/>
                    </a:ln>
                    <a:solidFill>
                      <a:schemeClr val="accent2"/>
                    </a:solidFill>
                    <a:effectLst/>
                    <a:uLnTx/>
                    <a:uFillTx/>
                    <a:latin typeface="+mn-lt"/>
                    <a:ea typeface="Open Sans"/>
                    <a:cs typeface="Open Sans"/>
                  </a:rPr>
                  <a:t>Gathering Datasets</a:t>
                </a:r>
                <a:endParaRPr kumimoji="0" lang="en-US" sz="1900" b="1" i="0" u="none" strike="noStrike" kern="1200" cap="none" spc="0" normalizeH="0" baseline="0" noProof="0">
                  <a:ln>
                    <a:noFill/>
                  </a:ln>
                  <a:solidFill>
                    <a:schemeClr val="accent2"/>
                  </a:solidFill>
                  <a:effectLst/>
                  <a:uLnTx/>
                  <a:uFillTx/>
                  <a:latin typeface="+mn-lt"/>
                  <a:ea typeface="Open Sans"/>
                  <a:cs typeface="Open Sans"/>
                </a:endParaRPr>
              </a:p>
            </p:txBody>
          </p:sp>
          <p:sp>
            <p:nvSpPr>
              <p:cNvPr id="98" name="TextBox 97">
                <a:extLst>
                  <a:ext uri="{FF2B5EF4-FFF2-40B4-BE49-F238E27FC236}">
                    <a16:creationId xmlns:a16="http://schemas.microsoft.com/office/drawing/2014/main" id="{AABD0777-9E74-F84A-A7A8-F59BCC9B7E1F}"/>
                  </a:ext>
                </a:extLst>
              </p:cNvPr>
              <p:cNvSpPr txBox="1"/>
              <p:nvPr/>
            </p:nvSpPr>
            <p:spPr>
              <a:xfrm>
                <a:off x="1519278" y="3347921"/>
                <a:ext cx="2514600" cy="1654812"/>
              </a:xfrm>
              <a:prstGeom prst="rect">
                <a:avLst/>
              </a:prstGeom>
              <a:noFill/>
            </p:spPr>
            <p:txBody>
              <a:bodyPr wrap="square" lIns="0" tIns="0" rIns="0" bIns="0" rtlCol="0">
                <a:spAutoFit/>
              </a:bodyPr>
              <a:lstStyle/>
              <a:p>
                <a:pPr lvl="0">
                  <a:lnSpc>
                    <a:spcPct val="130000"/>
                  </a:lnSpc>
                  <a:spcAft>
                    <a:spcPts val="300"/>
                  </a:spcAft>
                  <a:defRPr/>
                </a:pP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Hard</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to</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lang="en-US" altLang="zh-CN" sz="1300">
                    <a:solidFill>
                      <a:srgbClr val="000000"/>
                    </a:solidFill>
                    <a:ea typeface="Open Sans Semibold" charset="0"/>
                    <a:cs typeface="Open Sans Semibold" charset="0"/>
                  </a:rPr>
                  <a:t>find</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datasets</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based</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on</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Deloitte’s</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criteria</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due</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to:</a:t>
                </a:r>
              </a:p>
              <a:p>
                <a:pPr marL="171450" lvl="0" indent="-171450">
                  <a:lnSpc>
                    <a:spcPct val="130000"/>
                  </a:lnSpc>
                  <a:spcAft>
                    <a:spcPts val="300"/>
                  </a:spcAft>
                  <a:buFont typeface="Arial" panose="020B0604020202020204" pitchFamily="34" charset="0"/>
                  <a:buChar char="•"/>
                  <a:defRPr/>
                </a:pPr>
                <a:r>
                  <a:rPr lang="en-US" sz="1300">
                    <a:solidFill>
                      <a:srgbClr val="000000"/>
                    </a:solidFill>
                    <a:ea typeface="Open Sans Semibold" charset="0"/>
                    <a:cs typeface="Open Sans Semibold" charset="0"/>
                  </a:rPr>
                  <a:t>Secu</a:t>
                </a:r>
                <a:r>
                  <a:rPr lang="en-US" altLang="zh-CN" sz="1300">
                    <a:solidFill>
                      <a:srgbClr val="000000"/>
                    </a:solidFill>
                    <a:ea typeface="Open Sans Semibold" charset="0"/>
                    <a:cs typeface="Open Sans Semibold" charset="0"/>
                  </a:rPr>
                  <a:t>rity</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certification</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reason</a:t>
                </a:r>
              </a:p>
              <a:p>
                <a:pPr marL="171450" marR="0" lvl="0" indent="-171450" algn="l" defTabSz="914400" rtl="0" eaLnBrk="1" fontAlgn="auto" latinLnBrk="0" hangingPunct="1">
                  <a:lnSpc>
                    <a:spcPct val="130000"/>
                  </a:lnSpc>
                  <a:spcBef>
                    <a:spcPts val="0"/>
                  </a:spcBef>
                  <a:spcAft>
                    <a:spcPts val="300"/>
                  </a:spcAft>
                  <a:buClrTx/>
                  <a:buSzTx/>
                  <a:buFont typeface="Arial" panose="020B0604020202020204" pitchFamily="34" charset="0"/>
                  <a:buChar char="•"/>
                  <a:tabLst/>
                  <a:defRPr/>
                </a:pP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Few</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CA" altLang="zh-CN" sz="1300" b="0" i="0" u="none" strike="noStrike" kern="1200" cap="none" spc="0" normalizeH="0" baseline="0" noProof="0">
                    <a:ln>
                      <a:noFill/>
                    </a:ln>
                    <a:solidFill>
                      <a:srgbClr val="000000"/>
                    </a:solidFill>
                    <a:effectLst/>
                    <a:uLnTx/>
                    <a:uFillTx/>
                    <a:ea typeface="Open Sans Semibold" charset="0"/>
                    <a:cs typeface="Open Sans Semibold" charset="0"/>
                  </a:rPr>
                  <a:t>public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resources</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available</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online</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endParaRPr kumimoji="0" lang="en-CA" altLang="zh-CN" sz="1300" b="0" i="0" u="none" strike="noStrike" kern="1200" cap="none" spc="0" normalizeH="0" baseline="0" noProof="0">
                  <a:ln>
                    <a:noFill/>
                  </a:ln>
                  <a:solidFill>
                    <a:srgbClr val="000000"/>
                  </a:solidFill>
                  <a:effectLst/>
                  <a:uLnTx/>
                  <a:uFillTx/>
                  <a:ea typeface="Open Sans Semibold" charset="0"/>
                  <a:cs typeface="Open Sans Semibold" charset="0"/>
                </a:endParaRPr>
              </a:p>
              <a:p>
                <a:pPr marL="171450" marR="0" lvl="0" indent="-171450" algn="l" defTabSz="914400" rtl="0" eaLnBrk="1" fontAlgn="auto" latinLnBrk="0" hangingPunct="1">
                  <a:lnSpc>
                    <a:spcPct val="130000"/>
                  </a:lnSpc>
                  <a:spcBef>
                    <a:spcPts val="0"/>
                  </a:spcBef>
                  <a:spcAft>
                    <a:spcPts val="300"/>
                  </a:spcAft>
                  <a:buClrTx/>
                  <a:buSzTx/>
                  <a:buFont typeface="Arial" panose="020B0604020202020204" pitchFamily="34" charset="0"/>
                  <a:buChar char="•"/>
                  <a:tabLst/>
                  <a:defRPr/>
                </a:pPr>
                <a:r>
                  <a:rPr kumimoji="0" lang="en-CA" altLang="zh-CN" sz="1300" b="0" i="0" u="none" strike="noStrike" kern="1200" cap="none" spc="0" normalizeH="0" baseline="0" noProof="0">
                    <a:ln>
                      <a:noFill/>
                    </a:ln>
                    <a:solidFill>
                      <a:srgbClr val="000000"/>
                    </a:solidFill>
                    <a:effectLst/>
                    <a:uLnTx/>
                    <a:uFillTx/>
                    <a:ea typeface="Open Sans Semibold" charset="0"/>
                    <a:cs typeface="Open Sans Semibold" charset="0"/>
                  </a:rPr>
                  <a:t>Less frequently updated datasets</a:t>
                </a:r>
                <a:endPar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endParaRPr>
              </a:p>
            </p:txBody>
          </p:sp>
          <p:sp>
            <p:nvSpPr>
              <p:cNvPr id="100" name="Freeform 25">
                <a:extLst>
                  <a:ext uri="{FF2B5EF4-FFF2-40B4-BE49-F238E27FC236}">
                    <a16:creationId xmlns:a16="http://schemas.microsoft.com/office/drawing/2014/main" id="{CC7A8559-F5E7-804D-9104-7F35F8ECFC5D}"/>
                  </a:ext>
                </a:extLst>
              </p:cNvPr>
              <p:cNvSpPr>
                <a:spLocks noEditPoints="1"/>
              </p:cNvSpPr>
              <p:nvPr/>
            </p:nvSpPr>
            <p:spPr bwMode="auto">
              <a:xfrm>
                <a:off x="1468437" y="2682665"/>
                <a:ext cx="520700" cy="523875"/>
              </a:xfrm>
              <a:custGeom>
                <a:avLst/>
                <a:gdLst>
                  <a:gd name="T0" fmla="*/ 312 w 657"/>
                  <a:gd name="T1" fmla="*/ 659 h 659"/>
                  <a:gd name="T2" fmla="*/ 262 w 657"/>
                  <a:gd name="T3" fmla="*/ 652 h 659"/>
                  <a:gd name="T4" fmla="*/ 200 w 657"/>
                  <a:gd name="T5" fmla="*/ 634 h 659"/>
                  <a:gd name="T6" fmla="*/ 120 w 657"/>
                  <a:gd name="T7" fmla="*/ 584 h 659"/>
                  <a:gd name="T8" fmla="*/ 56 w 657"/>
                  <a:gd name="T9" fmla="*/ 514 h 659"/>
                  <a:gd name="T10" fmla="*/ 15 w 657"/>
                  <a:gd name="T11" fmla="*/ 428 h 659"/>
                  <a:gd name="T12" fmla="*/ 4 w 657"/>
                  <a:gd name="T13" fmla="*/ 380 h 659"/>
                  <a:gd name="T14" fmla="*/ 0 w 657"/>
                  <a:gd name="T15" fmla="*/ 330 h 659"/>
                  <a:gd name="T16" fmla="*/ 1 w 657"/>
                  <a:gd name="T17" fmla="*/ 296 h 659"/>
                  <a:gd name="T18" fmla="*/ 11 w 657"/>
                  <a:gd name="T19" fmla="*/ 248 h 659"/>
                  <a:gd name="T20" fmla="*/ 39 w 657"/>
                  <a:gd name="T21" fmla="*/ 174 h 659"/>
                  <a:gd name="T22" fmla="*/ 97 w 657"/>
                  <a:gd name="T23" fmla="*/ 97 h 659"/>
                  <a:gd name="T24" fmla="*/ 172 w 657"/>
                  <a:gd name="T25" fmla="*/ 41 h 659"/>
                  <a:gd name="T26" fmla="*/ 246 w 657"/>
                  <a:gd name="T27" fmla="*/ 11 h 659"/>
                  <a:gd name="T28" fmla="*/ 296 w 657"/>
                  <a:gd name="T29" fmla="*/ 3 h 659"/>
                  <a:gd name="T30" fmla="*/ 329 w 657"/>
                  <a:gd name="T31" fmla="*/ 0 h 659"/>
                  <a:gd name="T32" fmla="*/ 379 w 657"/>
                  <a:gd name="T33" fmla="*/ 5 h 659"/>
                  <a:gd name="T34" fmla="*/ 426 w 657"/>
                  <a:gd name="T35" fmla="*/ 15 h 659"/>
                  <a:gd name="T36" fmla="*/ 512 w 657"/>
                  <a:gd name="T37" fmla="*/ 57 h 659"/>
                  <a:gd name="T38" fmla="*/ 582 w 657"/>
                  <a:gd name="T39" fmla="*/ 121 h 659"/>
                  <a:gd name="T40" fmla="*/ 632 w 657"/>
                  <a:gd name="T41" fmla="*/ 202 h 659"/>
                  <a:gd name="T42" fmla="*/ 651 w 657"/>
                  <a:gd name="T43" fmla="*/ 264 h 659"/>
                  <a:gd name="T44" fmla="*/ 657 w 657"/>
                  <a:gd name="T45" fmla="*/ 314 h 659"/>
                  <a:gd name="T46" fmla="*/ 657 w 657"/>
                  <a:gd name="T47" fmla="*/ 347 h 659"/>
                  <a:gd name="T48" fmla="*/ 651 w 657"/>
                  <a:gd name="T49" fmla="*/ 396 h 659"/>
                  <a:gd name="T50" fmla="*/ 632 w 657"/>
                  <a:gd name="T51" fmla="*/ 457 h 659"/>
                  <a:gd name="T52" fmla="*/ 582 w 657"/>
                  <a:gd name="T53" fmla="*/ 539 h 659"/>
                  <a:gd name="T54" fmla="*/ 512 w 657"/>
                  <a:gd name="T55" fmla="*/ 603 h 659"/>
                  <a:gd name="T56" fmla="*/ 426 w 657"/>
                  <a:gd name="T57" fmla="*/ 644 h 659"/>
                  <a:gd name="T58" fmla="*/ 379 w 657"/>
                  <a:gd name="T59" fmla="*/ 655 h 659"/>
                  <a:gd name="T60" fmla="*/ 329 w 657"/>
                  <a:gd name="T61" fmla="*/ 659 h 659"/>
                  <a:gd name="T62" fmla="*/ 329 w 657"/>
                  <a:gd name="T63" fmla="*/ 38 h 659"/>
                  <a:gd name="T64" fmla="*/ 242 w 657"/>
                  <a:gd name="T65" fmla="*/ 52 h 659"/>
                  <a:gd name="T66" fmla="*/ 165 w 657"/>
                  <a:gd name="T67" fmla="*/ 89 h 659"/>
                  <a:gd name="T68" fmla="*/ 104 w 657"/>
                  <a:gd name="T69" fmla="*/ 144 h 659"/>
                  <a:gd name="T70" fmla="*/ 61 w 657"/>
                  <a:gd name="T71" fmla="*/ 217 h 659"/>
                  <a:gd name="T72" fmla="*/ 39 w 657"/>
                  <a:gd name="T73" fmla="*/ 300 h 659"/>
                  <a:gd name="T74" fmla="*/ 39 w 657"/>
                  <a:gd name="T75" fmla="*/ 359 h 659"/>
                  <a:gd name="T76" fmla="*/ 61 w 657"/>
                  <a:gd name="T77" fmla="*/ 444 h 659"/>
                  <a:gd name="T78" fmla="*/ 104 w 657"/>
                  <a:gd name="T79" fmla="*/ 515 h 659"/>
                  <a:gd name="T80" fmla="*/ 165 w 657"/>
                  <a:gd name="T81" fmla="*/ 572 h 659"/>
                  <a:gd name="T82" fmla="*/ 242 w 657"/>
                  <a:gd name="T83" fmla="*/ 608 h 659"/>
                  <a:gd name="T84" fmla="*/ 329 w 657"/>
                  <a:gd name="T85" fmla="*/ 621 h 659"/>
                  <a:gd name="T86" fmla="*/ 387 w 657"/>
                  <a:gd name="T87" fmla="*/ 616 h 659"/>
                  <a:gd name="T88" fmla="*/ 468 w 657"/>
                  <a:gd name="T89" fmla="*/ 586 h 659"/>
                  <a:gd name="T90" fmla="*/ 535 w 657"/>
                  <a:gd name="T91" fmla="*/ 535 h 659"/>
                  <a:gd name="T92" fmla="*/ 585 w 657"/>
                  <a:gd name="T93" fmla="*/ 468 h 659"/>
                  <a:gd name="T94" fmla="*/ 614 w 657"/>
                  <a:gd name="T95" fmla="*/ 389 h 659"/>
                  <a:gd name="T96" fmla="*/ 620 w 657"/>
                  <a:gd name="T97" fmla="*/ 330 h 659"/>
                  <a:gd name="T98" fmla="*/ 608 w 657"/>
                  <a:gd name="T99" fmla="*/ 244 h 659"/>
                  <a:gd name="T100" fmla="*/ 570 w 657"/>
                  <a:gd name="T101" fmla="*/ 167 h 659"/>
                  <a:gd name="T102" fmla="*/ 513 w 657"/>
                  <a:gd name="T103" fmla="*/ 105 h 659"/>
                  <a:gd name="T104" fmla="*/ 442 w 657"/>
                  <a:gd name="T105" fmla="*/ 62 h 659"/>
                  <a:gd name="T106" fmla="*/ 359 w 657"/>
                  <a:gd name="T107" fmla="*/ 4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9">
                    <a:moveTo>
                      <a:pt x="329" y="659"/>
                    </a:moveTo>
                    <a:lnTo>
                      <a:pt x="329" y="659"/>
                    </a:lnTo>
                    <a:lnTo>
                      <a:pt x="312" y="659"/>
                    </a:lnTo>
                    <a:lnTo>
                      <a:pt x="296" y="658"/>
                    </a:lnTo>
                    <a:lnTo>
                      <a:pt x="278" y="655"/>
                    </a:lnTo>
                    <a:lnTo>
                      <a:pt x="262" y="652"/>
                    </a:lnTo>
                    <a:lnTo>
                      <a:pt x="246" y="648"/>
                    </a:lnTo>
                    <a:lnTo>
                      <a:pt x="231" y="644"/>
                    </a:lnTo>
                    <a:lnTo>
                      <a:pt x="200" y="634"/>
                    </a:lnTo>
                    <a:lnTo>
                      <a:pt x="172" y="619"/>
                    </a:lnTo>
                    <a:lnTo>
                      <a:pt x="145" y="603"/>
                    </a:lnTo>
                    <a:lnTo>
                      <a:pt x="120" y="584"/>
                    </a:lnTo>
                    <a:lnTo>
                      <a:pt x="97" y="562"/>
                    </a:lnTo>
                    <a:lnTo>
                      <a:pt x="75" y="539"/>
                    </a:lnTo>
                    <a:lnTo>
                      <a:pt x="56" y="514"/>
                    </a:lnTo>
                    <a:lnTo>
                      <a:pt x="39" y="487"/>
                    </a:lnTo>
                    <a:lnTo>
                      <a:pt x="26" y="457"/>
                    </a:lnTo>
                    <a:lnTo>
                      <a:pt x="15" y="428"/>
                    </a:lnTo>
                    <a:lnTo>
                      <a:pt x="11" y="412"/>
                    </a:lnTo>
                    <a:lnTo>
                      <a:pt x="7" y="396"/>
                    </a:lnTo>
                    <a:lnTo>
                      <a:pt x="4" y="380"/>
                    </a:lnTo>
                    <a:lnTo>
                      <a:pt x="1" y="363"/>
                    </a:lnTo>
                    <a:lnTo>
                      <a:pt x="0" y="347"/>
                    </a:lnTo>
                    <a:lnTo>
                      <a:pt x="0" y="330"/>
                    </a:lnTo>
                    <a:lnTo>
                      <a:pt x="0" y="330"/>
                    </a:lnTo>
                    <a:lnTo>
                      <a:pt x="0" y="314"/>
                    </a:lnTo>
                    <a:lnTo>
                      <a:pt x="1" y="296"/>
                    </a:lnTo>
                    <a:lnTo>
                      <a:pt x="4" y="280"/>
                    </a:lnTo>
                    <a:lnTo>
                      <a:pt x="7" y="264"/>
                    </a:lnTo>
                    <a:lnTo>
                      <a:pt x="11" y="248"/>
                    </a:lnTo>
                    <a:lnTo>
                      <a:pt x="15" y="233"/>
                    </a:lnTo>
                    <a:lnTo>
                      <a:pt x="26" y="202"/>
                    </a:lnTo>
                    <a:lnTo>
                      <a:pt x="39" y="174"/>
                    </a:lnTo>
                    <a:lnTo>
                      <a:pt x="56" y="146"/>
                    </a:lnTo>
                    <a:lnTo>
                      <a:pt x="75" y="121"/>
                    </a:lnTo>
                    <a:lnTo>
                      <a:pt x="97" y="97"/>
                    </a:lnTo>
                    <a:lnTo>
                      <a:pt x="120" y="76"/>
                    </a:lnTo>
                    <a:lnTo>
                      <a:pt x="145" y="57"/>
                    </a:lnTo>
                    <a:lnTo>
                      <a:pt x="172" y="41"/>
                    </a:lnTo>
                    <a:lnTo>
                      <a:pt x="200" y="27"/>
                    </a:lnTo>
                    <a:lnTo>
                      <a:pt x="231" y="15"/>
                    </a:lnTo>
                    <a:lnTo>
                      <a:pt x="246" y="11"/>
                    </a:lnTo>
                    <a:lnTo>
                      <a:pt x="262" y="7"/>
                    </a:lnTo>
                    <a:lnTo>
                      <a:pt x="278" y="5"/>
                    </a:lnTo>
                    <a:lnTo>
                      <a:pt x="296" y="3"/>
                    </a:lnTo>
                    <a:lnTo>
                      <a:pt x="312" y="2"/>
                    </a:lnTo>
                    <a:lnTo>
                      <a:pt x="329" y="0"/>
                    </a:lnTo>
                    <a:lnTo>
                      <a:pt x="329" y="0"/>
                    </a:lnTo>
                    <a:lnTo>
                      <a:pt x="345" y="2"/>
                    </a:lnTo>
                    <a:lnTo>
                      <a:pt x="363" y="3"/>
                    </a:lnTo>
                    <a:lnTo>
                      <a:pt x="379" y="5"/>
                    </a:lnTo>
                    <a:lnTo>
                      <a:pt x="395" y="7"/>
                    </a:lnTo>
                    <a:lnTo>
                      <a:pt x="411" y="11"/>
                    </a:lnTo>
                    <a:lnTo>
                      <a:pt x="426" y="15"/>
                    </a:lnTo>
                    <a:lnTo>
                      <a:pt x="457" y="27"/>
                    </a:lnTo>
                    <a:lnTo>
                      <a:pt x="485" y="41"/>
                    </a:lnTo>
                    <a:lnTo>
                      <a:pt x="512" y="57"/>
                    </a:lnTo>
                    <a:lnTo>
                      <a:pt x="538" y="76"/>
                    </a:lnTo>
                    <a:lnTo>
                      <a:pt x="562" y="97"/>
                    </a:lnTo>
                    <a:lnTo>
                      <a:pt x="582" y="121"/>
                    </a:lnTo>
                    <a:lnTo>
                      <a:pt x="601" y="146"/>
                    </a:lnTo>
                    <a:lnTo>
                      <a:pt x="618" y="174"/>
                    </a:lnTo>
                    <a:lnTo>
                      <a:pt x="632" y="202"/>
                    </a:lnTo>
                    <a:lnTo>
                      <a:pt x="642" y="233"/>
                    </a:lnTo>
                    <a:lnTo>
                      <a:pt x="648" y="248"/>
                    </a:lnTo>
                    <a:lnTo>
                      <a:pt x="651" y="264"/>
                    </a:lnTo>
                    <a:lnTo>
                      <a:pt x="653" y="280"/>
                    </a:lnTo>
                    <a:lnTo>
                      <a:pt x="656" y="296"/>
                    </a:lnTo>
                    <a:lnTo>
                      <a:pt x="657" y="314"/>
                    </a:lnTo>
                    <a:lnTo>
                      <a:pt x="657" y="330"/>
                    </a:lnTo>
                    <a:lnTo>
                      <a:pt x="657" y="330"/>
                    </a:lnTo>
                    <a:lnTo>
                      <a:pt x="657" y="347"/>
                    </a:lnTo>
                    <a:lnTo>
                      <a:pt x="656" y="363"/>
                    </a:lnTo>
                    <a:lnTo>
                      <a:pt x="653" y="380"/>
                    </a:lnTo>
                    <a:lnTo>
                      <a:pt x="651" y="396"/>
                    </a:lnTo>
                    <a:lnTo>
                      <a:pt x="648" y="412"/>
                    </a:lnTo>
                    <a:lnTo>
                      <a:pt x="642" y="428"/>
                    </a:lnTo>
                    <a:lnTo>
                      <a:pt x="632" y="457"/>
                    </a:lnTo>
                    <a:lnTo>
                      <a:pt x="618" y="487"/>
                    </a:lnTo>
                    <a:lnTo>
                      <a:pt x="601" y="514"/>
                    </a:lnTo>
                    <a:lnTo>
                      <a:pt x="582" y="539"/>
                    </a:lnTo>
                    <a:lnTo>
                      <a:pt x="562" y="562"/>
                    </a:lnTo>
                    <a:lnTo>
                      <a:pt x="538" y="584"/>
                    </a:lnTo>
                    <a:lnTo>
                      <a:pt x="512" y="603"/>
                    </a:lnTo>
                    <a:lnTo>
                      <a:pt x="485" y="619"/>
                    </a:lnTo>
                    <a:lnTo>
                      <a:pt x="457" y="634"/>
                    </a:lnTo>
                    <a:lnTo>
                      <a:pt x="426" y="644"/>
                    </a:lnTo>
                    <a:lnTo>
                      <a:pt x="411" y="648"/>
                    </a:lnTo>
                    <a:lnTo>
                      <a:pt x="395" y="652"/>
                    </a:lnTo>
                    <a:lnTo>
                      <a:pt x="379" y="655"/>
                    </a:lnTo>
                    <a:lnTo>
                      <a:pt x="363" y="658"/>
                    </a:lnTo>
                    <a:lnTo>
                      <a:pt x="345" y="659"/>
                    </a:lnTo>
                    <a:lnTo>
                      <a:pt x="329" y="659"/>
                    </a:lnTo>
                    <a:lnTo>
                      <a:pt x="329" y="659"/>
                    </a:lnTo>
                    <a:close/>
                    <a:moveTo>
                      <a:pt x="329" y="38"/>
                    </a:moveTo>
                    <a:lnTo>
                      <a:pt x="329" y="38"/>
                    </a:lnTo>
                    <a:lnTo>
                      <a:pt x="298" y="41"/>
                    </a:lnTo>
                    <a:lnTo>
                      <a:pt x="270" y="45"/>
                    </a:lnTo>
                    <a:lnTo>
                      <a:pt x="242" y="52"/>
                    </a:lnTo>
                    <a:lnTo>
                      <a:pt x="215" y="62"/>
                    </a:lnTo>
                    <a:lnTo>
                      <a:pt x="190" y="74"/>
                    </a:lnTo>
                    <a:lnTo>
                      <a:pt x="165" y="89"/>
                    </a:lnTo>
                    <a:lnTo>
                      <a:pt x="144" y="105"/>
                    </a:lnTo>
                    <a:lnTo>
                      <a:pt x="122" y="124"/>
                    </a:lnTo>
                    <a:lnTo>
                      <a:pt x="104" y="144"/>
                    </a:lnTo>
                    <a:lnTo>
                      <a:pt x="87" y="167"/>
                    </a:lnTo>
                    <a:lnTo>
                      <a:pt x="73" y="191"/>
                    </a:lnTo>
                    <a:lnTo>
                      <a:pt x="61" y="217"/>
                    </a:lnTo>
                    <a:lnTo>
                      <a:pt x="51" y="244"/>
                    </a:lnTo>
                    <a:lnTo>
                      <a:pt x="43" y="272"/>
                    </a:lnTo>
                    <a:lnTo>
                      <a:pt x="39" y="300"/>
                    </a:lnTo>
                    <a:lnTo>
                      <a:pt x="38" y="330"/>
                    </a:lnTo>
                    <a:lnTo>
                      <a:pt x="38" y="330"/>
                    </a:lnTo>
                    <a:lnTo>
                      <a:pt x="39" y="359"/>
                    </a:lnTo>
                    <a:lnTo>
                      <a:pt x="43" y="389"/>
                    </a:lnTo>
                    <a:lnTo>
                      <a:pt x="51" y="417"/>
                    </a:lnTo>
                    <a:lnTo>
                      <a:pt x="61" y="444"/>
                    </a:lnTo>
                    <a:lnTo>
                      <a:pt x="73" y="468"/>
                    </a:lnTo>
                    <a:lnTo>
                      <a:pt x="87" y="492"/>
                    </a:lnTo>
                    <a:lnTo>
                      <a:pt x="104" y="515"/>
                    </a:lnTo>
                    <a:lnTo>
                      <a:pt x="122" y="535"/>
                    </a:lnTo>
                    <a:lnTo>
                      <a:pt x="144" y="554"/>
                    </a:lnTo>
                    <a:lnTo>
                      <a:pt x="165" y="572"/>
                    </a:lnTo>
                    <a:lnTo>
                      <a:pt x="190" y="586"/>
                    </a:lnTo>
                    <a:lnTo>
                      <a:pt x="215" y="599"/>
                    </a:lnTo>
                    <a:lnTo>
                      <a:pt x="242" y="608"/>
                    </a:lnTo>
                    <a:lnTo>
                      <a:pt x="270" y="616"/>
                    </a:lnTo>
                    <a:lnTo>
                      <a:pt x="298" y="620"/>
                    </a:lnTo>
                    <a:lnTo>
                      <a:pt x="329" y="621"/>
                    </a:lnTo>
                    <a:lnTo>
                      <a:pt x="329" y="621"/>
                    </a:lnTo>
                    <a:lnTo>
                      <a:pt x="359" y="620"/>
                    </a:lnTo>
                    <a:lnTo>
                      <a:pt x="387" y="616"/>
                    </a:lnTo>
                    <a:lnTo>
                      <a:pt x="415" y="608"/>
                    </a:lnTo>
                    <a:lnTo>
                      <a:pt x="442" y="599"/>
                    </a:lnTo>
                    <a:lnTo>
                      <a:pt x="468" y="586"/>
                    </a:lnTo>
                    <a:lnTo>
                      <a:pt x="492" y="572"/>
                    </a:lnTo>
                    <a:lnTo>
                      <a:pt x="513" y="554"/>
                    </a:lnTo>
                    <a:lnTo>
                      <a:pt x="535" y="535"/>
                    </a:lnTo>
                    <a:lnTo>
                      <a:pt x="554" y="515"/>
                    </a:lnTo>
                    <a:lnTo>
                      <a:pt x="570" y="492"/>
                    </a:lnTo>
                    <a:lnTo>
                      <a:pt x="585" y="468"/>
                    </a:lnTo>
                    <a:lnTo>
                      <a:pt x="597" y="444"/>
                    </a:lnTo>
                    <a:lnTo>
                      <a:pt x="608" y="417"/>
                    </a:lnTo>
                    <a:lnTo>
                      <a:pt x="614" y="389"/>
                    </a:lnTo>
                    <a:lnTo>
                      <a:pt x="618" y="359"/>
                    </a:lnTo>
                    <a:lnTo>
                      <a:pt x="620" y="330"/>
                    </a:lnTo>
                    <a:lnTo>
                      <a:pt x="620" y="330"/>
                    </a:lnTo>
                    <a:lnTo>
                      <a:pt x="618" y="300"/>
                    </a:lnTo>
                    <a:lnTo>
                      <a:pt x="614" y="272"/>
                    </a:lnTo>
                    <a:lnTo>
                      <a:pt x="608" y="244"/>
                    </a:lnTo>
                    <a:lnTo>
                      <a:pt x="597" y="217"/>
                    </a:lnTo>
                    <a:lnTo>
                      <a:pt x="585" y="191"/>
                    </a:lnTo>
                    <a:lnTo>
                      <a:pt x="570" y="167"/>
                    </a:lnTo>
                    <a:lnTo>
                      <a:pt x="554" y="144"/>
                    </a:lnTo>
                    <a:lnTo>
                      <a:pt x="535" y="124"/>
                    </a:lnTo>
                    <a:lnTo>
                      <a:pt x="513" y="105"/>
                    </a:lnTo>
                    <a:lnTo>
                      <a:pt x="492" y="89"/>
                    </a:lnTo>
                    <a:lnTo>
                      <a:pt x="468" y="74"/>
                    </a:lnTo>
                    <a:lnTo>
                      <a:pt x="442" y="62"/>
                    </a:lnTo>
                    <a:lnTo>
                      <a:pt x="415" y="52"/>
                    </a:lnTo>
                    <a:lnTo>
                      <a:pt x="387" y="45"/>
                    </a:lnTo>
                    <a:lnTo>
                      <a:pt x="359" y="41"/>
                    </a:lnTo>
                    <a:lnTo>
                      <a:pt x="329" y="38"/>
                    </a:lnTo>
                    <a:lnTo>
                      <a:pt x="329" y="38"/>
                    </a:lnTo>
                    <a:close/>
                  </a:path>
                </a:pathLst>
              </a:custGeom>
              <a:no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80" name="Group 79">
              <a:extLst>
                <a:ext uri="{FF2B5EF4-FFF2-40B4-BE49-F238E27FC236}">
                  <a16:creationId xmlns:a16="http://schemas.microsoft.com/office/drawing/2014/main" id="{2DE1B871-9842-B841-8174-C3DDC8F9C6DE}"/>
                </a:ext>
              </a:extLst>
            </p:cNvPr>
            <p:cNvGrpSpPr/>
            <p:nvPr/>
          </p:nvGrpSpPr>
          <p:grpSpPr>
            <a:xfrm>
              <a:off x="4259939" y="2215222"/>
              <a:ext cx="3240020" cy="3133517"/>
              <a:chOff x="4191000" y="2720528"/>
              <a:chExt cx="3240020" cy="3133517"/>
            </a:xfrm>
          </p:grpSpPr>
          <p:sp>
            <p:nvSpPr>
              <p:cNvPr id="90" name="Rectangle 89">
                <a:extLst>
                  <a:ext uri="{FF2B5EF4-FFF2-40B4-BE49-F238E27FC236}">
                    <a16:creationId xmlns:a16="http://schemas.microsoft.com/office/drawing/2014/main" id="{43966435-E8DC-E148-963A-920365069853}"/>
                  </a:ext>
                </a:extLst>
              </p:cNvPr>
              <p:cNvSpPr/>
              <p:nvPr/>
            </p:nvSpPr>
            <p:spPr>
              <a:xfrm>
                <a:off x="4191000" y="2720528"/>
                <a:ext cx="3240020" cy="3133517"/>
              </a:xfrm>
              <a:prstGeom prst="rect">
                <a:avLst/>
              </a:prstGeom>
              <a:solidFill>
                <a:schemeClr val="bg1"/>
              </a:solidFill>
              <a:ln w="38100">
                <a:solidFill>
                  <a:schemeClr val="accent3"/>
                </a:solidFill>
              </a:ln>
              <a:effectLst>
                <a:outerShdw blurRad="2286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1" name="TextBox 90">
                <a:extLst>
                  <a:ext uri="{FF2B5EF4-FFF2-40B4-BE49-F238E27FC236}">
                    <a16:creationId xmlns:a16="http://schemas.microsoft.com/office/drawing/2014/main" id="{B0B275EE-9B8E-734D-B05B-9D64ED2FF664}"/>
                  </a:ext>
                </a:extLst>
              </p:cNvPr>
              <p:cNvSpPr txBox="1"/>
              <p:nvPr/>
            </p:nvSpPr>
            <p:spPr>
              <a:xfrm>
                <a:off x="4473986" y="3800108"/>
                <a:ext cx="2862522" cy="1952394"/>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0" lang="en-US" altLang="zh-CN" sz="1300" b="0" i="0" u="none" strike="noStrike" kern="1200" cap="none" spc="0" normalizeH="0" baseline="0" noProof="0">
                    <a:ln>
                      <a:noFill/>
                    </a:ln>
                    <a:solidFill>
                      <a:srgbClr val="000000"/>
                    </a:solidFill>
                    <a:effectLst/>
                    <a:uLnTx/>
                    <a:uFillTx/>
                    <a:ea typeface="+mn-ea"/>
                    <a:cs typeface="+mn-cs"/>
                  </a:rPr>
                  <a:t>Hard</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to</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produce</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different</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cases</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based</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on</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the</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chosen</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datasets</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due</a:t>
                </a:r>
                <a:r>
                  <a:rPr kumimoji="0" lang="zh-CN" altLang="en-US" sz="1300" b="0" i="0" u="none" strike="noStrike" kern="1200" cap="none" spc="0" normalizeH="0" baseline="0" noProof="0">
                    <a:ln>
                      <a:noFill/>
                    </a:ln>
                    <a:solidFill>
                      <a:srgbClr val="000000"/>
                    </a:solidFill>
                    <a:effectLst/>
                    <a:uLnTx/>
                    <a:uFillTx/>
                    <a:ea typeface="+mn-ea"/>
                    <a:cs typeface="+mn-cs"/>
                  </a:rPr>
                  <a:t> </a:t>
                </a:r>
                <a:r>
                  <a:rPr kumimoji="0" lang="en-US" altLang="zh-CN" sz="1300" b="0" i="0" u="none" strike="noStrike" kern="1200" cap="none" spc="0" normalizeH="0" baseline="0" noProof="0">
                    <a:ln>
                      <a:noFill/>
                    </a:ln>
                    <a:solidFill>
                      <a:srgbClr val="000000"/>
                    </a:solidFill>
                    <a:effectLst/>
                    <a:uLnTx/>
                    <a:uFillTx/>
                    <a:ea typeface="+mn-ea"/>
                    <a:cs typeface="+mn-cs"/>
                  </a:rPr>
                  <a:t>to:</a:t>
                </a:r>
              </a:p>
              <a:p>
                <a:pPr marL="171450" lvl="0" indent="-171450">
                  <a:lnSpc>
                    <a:spcPct val="130000"/>
                  </a:lnSpc>
                  <a:spcAft>
                    <a:spcPts val="300"/>
                  </a:spcAft>
                  <a:buFont typeface="Arial" panose="020B0604020202020204" pitchFamily="34" charset="0"/>
                  <a:buChar char="•"/>
                  <a:defRPr/>
                </a:pPr>
                <a:r>
                  <a:rPr lang="en-US" altLang="zh-CN" sz="1300">
                    <a:solidFill>
                      <a:srgbClr val="000000"/>
                    </a:solidFill>
                    <a:ea typeface="Open Sans Semibold" charset="0"/>
                    <a:cs typeface="Open Sans Semibold" charset="0"/>
                  </a:rPr>
                  <a:t>L</a:t>
                </a:r>
                <a:r>
                  <a:rPr lang="en-US" sz="1300">
                    <a:solidFill>
                      <a:srgbClr val="000000"/>
                    </a:solidFill>
                    <a:ea typeface="Open Sans Semibold" charset="0"/>
                    <a:cs typeface="Open Sans Semibold" charset="0"/>
                  </a:rPr>
                  <a:t>ack of subject matter expertise</a:t>
                </a:r>
              </a:p>
              <a:p>
                <a:pPr marL="171450" lvl="0" indent="-171450">
                  <a:lnSpc>
                    <a:spcPct val="130000"/>
                  </a:lnSpc>
                  <a:spcAft>
                    <a:spcPts val="300"/>
                  </a:spcAft>
                  <a:buFont typeface="Arial" panose="020B0604020202020204" pitchFamily="34" charset="0"/>
                  <a:buChar char="•"/>
                  <a:defRPr/>
                </a:pPr>
                <a:r>
                  <a:rPr lang="en-US" altLang="zh-CN" sz="1300">
                    <a:solidFill>
                      <a:srgbClr val="000000"/>
                    </a:solidFill>
                    <a:ea typeface="Open Sans Semibold" charset="0"/>
                    <a:cs typeface="Open Sans Semibold" charset="0"/>
                  </a:rPr>
                  <a:t>Lack</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of</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experiences</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on</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connecting</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datasets</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with</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real-life</a:t>
                </a:r>
                <a:r>
                  <a:rPr lang="zh-CN" altLang="en-US" sz="1300">
                    <a:solidFill>
                      <a:srgbClr val="000000"/>
                    </a:solidFill>
                    <a:ea typeface="Open Sans Semibold" charset="0"/>
                    <a:cs typeface="Open Sans Semibold" charset="0"/>
                  </a:rPr>
                  <a:t> </a:t>
                </a:r>
                <a:r>
                  <a:rPr lang="en-US" altLang="zh-CN" sz="1300">
                    <a:solidFill>
                      <a:srgbClr val="000000"/>
                    </a:solidFill>
                    <a:ea typeface="Open Sans Semibold" charset="0"/>
                    <a:cs typeface="Open Sans Semibold" charset="0"/>
                  </a:rPr>
                  <a:t>cases</a:t>
                </a:r>
                <a:endParaRPr lang="en-US" sz="1300">
                  <a:solidFill>
                    <a:srgbClr val="000000"/>
                  </a:solidFill>
                  <a:ea typeface="Open Sans Semibold" charset="0"/>
                  <a:cs typeface="Open Sans Semibold" charset="0"/>
                </a:endParaRPr>
              </a:p>
              <a:p>
                <a:pPr marL="171450" lvl="0" indent="-171450">
                  <a:lnSpc>
                    <a:spcPct val="130000"/>
                  </a:lnSpc>
                  <a:spcAft>
                    <a:spcPts val="300"/>
                  </a:spcAft>
                  <a:buFont typeface="Arial" panose="020B0604020202020204" pitchFamily="34" charset="0"/>
                  <a:buChar char="•"/>
                  <a:defRPr/>
                </a:pPr>
                <a:endParaRPr lang="en-US" sz="1300">
                  <a:solidFill>
                    <a:srgbClr val="000000"/>
                  </a:solidFill>
                  <a:ea typeface="Open Sans Semibold" charset="0"/>
                  <a:cs typeface="Open Sans Semibold" charset="0"/>
                </a:endParaRPr>
              </a:p>
              <a:p>
                <a:pPr marL="171450" lvl="0" indent="-171450">
                  <a:lnSpc>
                    <a:spcPct val="130000"/>
                  </a:lnSpc>
                  <a:spcAft>
                    <a:spcPts val="300"/>
                  </a:spcAft>
                  <a:buFont typeface="Arial" panose="020B0604020202020204" pitchFamily="34" charset="0"/>
                  <a:buChar char="•"/>
                  <a:defRPr/>
                </a:pPr>
                <a:endParaRPr kumimoji="0" lang="en-US" sz="1300" b="0" i="0" u="none" strike="noStrike" kern="1200" cap="none" spc="0" normalizeH="0" baseline="0" noProof="0">
                  <a:ln>
                    <a:noFill/>
                  </a:ln>
                  <a:solidFill>
                    <a:srgbClr val="000000"/>
                  </a:solidFill>
                  <a:effectLst/>
                  <a:uLnTx/>
                  <a:uFillTx/>
                  <a:ea typeface="Open Sans Semibold" charset="0"/>
                  <a:cs typeface="Open Sans Semibold" charset="0"/>
                </a:endParaRPr>
              </a:p>
            </p:txBody>
          </p:sp>
          <p:sp>
            <p:nvSpPr>
              <p:cNvPr id="92" name="Title 3">
                <a:extLst>
                  <a:ext uri="{FF2B5EF4-FFF2-40B4-BE49-F238E27FC236}">
                    <a16:creationId xmlns:a16="http://schemas.microsoft.com/office/drawing/2014/main" id="{78CC4A8B-5E3F-F748-8F75-D8999D1E1EA1}"/>
                  </a:ext>
                </a:extLst>
              </p:cNvPr>
              <p:cNvSpPr txBox="1">
                <a:spLocks/>
              </p:cNvSpPr>
              <p:nvPr/>
            </p:nvSpPr>
            <p:spPr>
              <a:xfrm>
                <a:off x="5091310" y="3189976"/>
                <a:ext cx="2239047" cy="28270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3600" b="0" i="0" kern="1200" cap="none" spc="-100" baseline="0">
                    <a:solidFill>
                      <a:schemeClr val="tx1"/>
                    </a:solidFill>
                    <a:latin typeface="Chronicle Display Black" charset="0"/>
                    <a:ea typeface="Chronicle Display Black" charset="0"/>
                    <a:cs typeface="Chronicle Display Black" charset="0"/>
                  </a:defRPr>
                </a:lvl1pPr>
              </a:lstStyle>
              <a:p>
                <a:pPr>
                  <a:lnSpc>
                    <a:spcPct val="100000"/>
                  </a:lnSpc>
                  <a:spcAft>
                    <a:spcPts val="600"/>
                  </a:spcAft>
                  <a:defRPr/>
                </a:pPr>
                <a:r>
                  <a:rPr lang="en-US" altLang="zh-CN" sz="1900" b="1" spc="0">
                    <a:solidFill>
                      <a:schemeClr val="accent3"/>
                    </a:solidFill>
                    <a:latin typeface="+mn-lt"/>
                    <a:ea typeface="Open Sans"/>
                    <a:cs typeface="Open Sans"/>
                    <a:sym typeface="Frutiger Next Pro Medium" charset="0"/>
                  </a:rPr>
                  <a:t>Problem</a:t>
                </a:r>
                <a:r>
                  <a:rPr lang="zh-CN" altLang="en-US" sz="1900" b="1" spc="0">
                    <a:solidFill>
                      <a:schemeClr val="accent3"/>
                    </a:solidFill>
                    <a:latin typeface="+mn-lt"/>
                    <a:ea typeface="Open Sans" charset="0"/>
                    <a:cs typeface="Open Sans"/>
                    <a:sym typeface="Frutiger Next Pro Medium" charset="0"/>
                  </a:rPr>
                  <a:t> </a:t>
                </a:r>
                <a:r>
                  <a:rPr lang="en-US" altLang="zh-CN" sz="1900" b="1" spc="0">
                    <a:solidFill>
                      <a:schemeClr val="accent3"/>
                    </a:solidFill>
                    <a:latin typeface="+mn-lt"/>
                    <a:ea typeface="Open Sans"/>
                    <a:cs typeface="Open Sans"/>
                    <a:sym typeface="Frutiger Next Pro Medium" charset="0"/>
                  </a:rPr>
                  <a:t>Statement</a:t>
                </a:r>
                <a:r>
                  <a:rPr lang="zh-CN" altLang="en-US" sz="1900" b="1" spc="0">
                    <a:solidFill>
                      <a:schemeClr val="accent3"/>
                    </a:solidFill>
                    <a:latin typeface="+mn-lt"/>
                    <a:ea typeface="Open Sans" charset="0"/>
                    <a:cs typeface="Open Sans"/>
                    <a:sym typeface="Frutiger Next Pro Medium" charset="0"/>
                  </a:rPr>
                  <a:t> </a:t>
                </a:r>
                <a:endParaRPr kumimoji="0" lang="en-US" sz="1900" b="1" i="0" u="none" strike="noStrike" kern="1200" cap="none" spc="0" normalizeH="0" baseline="0" noProof="0">
                  <a:ln>
                    <a:noFill/>
                  </a:ln>
                  <a:solidFill>
                    <a:schemeClr val="accent3"/>
                  </a:solidFill>
                  <a:effectLst/>
                  <a:uLnTx/>
                  <a:uFillTx/>
                  <a:latin typeface="+mn-lt"/>
                  <a:ea typeface="Open Sans" charset="0"/>
                  <a:cs typeface="Open Sans" charset="0"/>
                  <a:sym typeface="Frutiger Next Pro Medium" charset="0"/>
                </a:endParaRPr>
              </a:p>
            </p:txBody>
          </p:sp>
          <p:grpSp>
            <p:nvGrpSpPr>
              <p:cNvPr id="93" name="Group 92">
                <a:extLst>
                  <a:ext uri="{FF2B5EF4-FFF2-40B4-BE49-F238E27FC236}">
                    <a16:creationId xmlns:a16="http://schemas.microsoft.com/office/drawing/2014/main" id="{EC219C20-0D4B-D245-8C6E-55ECDC3D00D5}"/>
                  </a:ext>
                </a:extLst>
              </p:cNvPr>
              <p:cNvGrpSpPr>
                <a:grpSpLocks noChangeAspect="1"/>
              </p:cNvGrpSpPr>
              <p:nvPr/>
            </p:nvGrpSpPr>
            <p:grpSpPr>
              <a:xfrm>
                <a:off x="4437203" y="3047791"/>
                <a:ext cx="520700" cy="522288"/>
                <a:chOff x="7583488" y="3355975"/>
                <a:chExt cx="520700" cy="522288"/>
              </a:xfrm>
            </p:grpSpPr>
            <p:sp>
              <p:nvSpPr>
                <p:cNvPr id="94" name="Freeform 50">
                  <a:extLst>
                    <a:ext uri="{FF2B5EF4-FFF2-40B4-BE49-F238E27FC236}">
                      <a16:creationId xmlns:a16="http://schemas.microsoft.com/office/drawing/2014/main" id="{479C0728-2F7F-A247-BBC3-BD3F638F9DF8}"/>
                    </a:ext>
                  </a:extLst>
                </p:cNvPr>
                <p:cNvSpPr>
                  <a:spLocks noEditPoints="1"/>
                </p:cNvSpPr>
                <p:nvPr/>
              </p:nvSpPr>
              <p:spPr bwMode="auto">
                <a:xfrm>
                  <a:off x="7583488" y="3355975"/>
                  <a:ext cx="520700" cy="522288"/>
                </a:xfrm>
                <a:custGeom>
                  <a:avLst/>
                  <a:gdLst>
                    <a:gd name="T0" fmla="*/ 312 w 657"/>
                    <a:gd name="T1" fmla="*/ 658 h 658"/>
                    <a:gd name="T2" fmla="*/ 262 w 657"/>
                    <a:gd name="T3" fmla="*/ 652 h 658"/>
                    <a:gd name="T4" fmla="*/ 200 w 657"/>
                    <a:gd name="T5" fmla="*/ 633 h 658"/>
                    <a:gd name="T6" fmla="*/ 120 w 657"/>
                    <a:gd name="T7" fmla="*/ 583 h 658"/>
                    <a:gd name="T8" fmla="*/ 55 w 657"/>
                    <a:gd name="T9" fmla="*/ 513 h 658"/>
                    <a:gd name="T10" fmla="*/ 15 w 657"/>
                    <a:gd name="T11" fmla="*/ 427 h 658"/>
                    <a:gd name="T12" fmla="*/ 3 w 657"/>
                    <a:gd name="T13" fmla="*/ 379 h 658"/>
                    <a:gd name="T14" fmla="*/ 0 w 657"/>
                    <a:gd name="T15" fmla="*/ 329 h 658"/>
                    <a:gd name="T16" fmla="*/ 1 w 657"/>
                    <a:gd name="T17" fmla="*/ 296 h 658"/>
                    <a:gd name="T18" fmla="*/ 9 w 657"/>
                    <a:gd name="T19" fmla="*/ 247 h 658"/>
                    <a:gd name="T20" fmla="*/ 39 w 657"/>
                    <a:gd name="T21" fmla="*/ 173 h 658"/>
                    <a:gd name="T22" fmla="*/ 95 w 657"/>
                    <a:gd name="T23" fmla="*/ 97 h 658"/>
                    <a:gd name="T24" fmla="*/ 172 w 657"/>
                    <a:gd name="T25" fmla="*/ 40 h 658"/>
                    <a:gd name="T26" fmla="*/ 246 w 657"/>
                    <a:gd name="T27" fmla="*/ 11 h 658"/>
                    <a:gd name="T28" fmla="*/ 294 w 657"/>
                    <a:gd name="T29" fmla="*/ 3 h 658"/>
                    <a:gd name="T30" fmla="*/ 328 w 657"/>
                    <a:gd name="T31" fmla="*/ 0 h 658"/>
                    <a:gd name="T32" fmla="*/ 379 w 657"/>
                    <a:gd name="T33" fmla="*/ 4 h 658"/>
                    <a:gd name="T34" fmla="*/ 426 w 657"/>
                    <a:gd name="T35" fmla="*/ 15 h 658"/>
                    <a:gd name="T36" fmla="*/ 512 w 657"/>
                    <a:gd name="T37" fmla="*/ 57 h 658"/>
                    <a:gd name="T38" fmla="*/ 581 w 657"/>
                    <a:gd name="T39" fmla="*/ 121 h 658"/>
                    <a:gd name="T40" fmla="*/ 631 w 657"/>
                    <a:gd name="T41" fmla="*/ 202 h 658"/>
                    <a:gd name="T42" fmla="*/ 650 w 657"/>
                    <a:gd name="T43" fmla="*/ 263 h 658"/>
                    <a:gd name="T44" fmla="*/ 657 w 657"/>
                    <a:gd name="T45" fmla="*/ 313 h 658"/>
                    <a:gd name="T46" fmla="*/ 657 w 657"/>
                    <a:gd name="T47" fmla="*/ 347 h 658"/>
                    <a:gd name="T48" fmla="*/ 650 w 657"/>
                    <a:gd name="T49" fmla="*/ 395 h 658"/>
                    <a:gd name="T50" fmla="*/ 631 w 657"/>
                    <a:gd name="T51" fmla="*/ 457 h 658"/>
                    <a:gd name="T52" fmla="*/ 581 w 657"/>
                    <a:gd name="T53" fmla="*/ 539 h 658"/>
                    <a:gd name="T54" fmla="*/ 512 w 657"/>
                    <a:gd name="T55" fmla="*/ 602 h 658"/>
                    <a:gd name="T56" fmla="*/ 426 w 657"/>
                    <a:gd name="T57" fmla="*/ 643 h 658"/>
                    <a:gd name="T58" fmla="*/ 379 w 657"/>
                    <a:gd name="T59" fmla="*/ 654 h 658"/>
                    <a:gd name="T60" fmla="*/ 328 w 657"/>
                    <a:gd name="T61" fmla="*/ 658 h 658"/>
                    <a:gd name="T62" fmla="*/ 328 w 657"/>
                    <a:gd name="T63" fmla="*/ 38 h 658"/>
                    <a:gd name="T64" fmla="*/ 242 w 657"/>
                    <a:gd name="T65" fmla="*/ 51 h 658"/>
                    <a:gd name="T66" fmla="*/ 165 w 657"/>
                    <a:gd name="T67" fmla="*/ 89 h 658"/>
                    <a:gd name="T68" fmla="*/ 103 w 657"/>
                    <a:gd name="T69" fmla="*/ 144 h 658"/>
                    <a:gd name="T70" fmla="*/ 60 w 657"/>
                    <a:gd name="T71" fmla="*/ 216 h 658"/>
                    <a:gd name="T72" fmla="*/ 39 w 657"/>
                    <a:gd name="T73" fmla="*/ 300 h 658"/>
                    <a:gd name="T74" fmla="*/ 39 w 657"/>
                    <a:gd name="T75" fmla="*/ 359 h 658"/>
                    <a:gd name="T76" fmla="*/ 60 w 657"/>
                    <a:gd name="T77" fmla="*/ 443 h 658"/>
                    <a:gd name="T78" fmla="*/ 103 w 657"/>
                    <a:gd name="T79" fmla="*/ 515 h 658"/>
                    <a:gd name="T80" fmla="*/ 165 w 657"/>
                    <a:gd name="T81" fmla="*/ 571 h 658"/>
                    <a:gd name="T82" fmla="*/ 242 w 657"/>
                    <a:gd name="T83" fmla="*/ 607 h 658"/>
                    <a:gd name="T84" fmla="*/ 328 w 657"/>
                    <a:gd name="T85" fmla="*/ 621 h 658"/>
                    <a:gd name="T86" fmla="*/ 387 w 657"/>
                    <a:gd name="T87" fmla="*/ 615 h 658"/>
                    <a:gd name="T88" fmla="*/ 467 w 657"/>
                    <a:gd name="T89" fmla="*/ 586 h 658"/>
                    <a:gd name="T90" fmla="*/ 534 w 657"/>
                    <a:gd name="T91" fmla="*/ 535 h 658"/>
                    <a:gd name="T92" fmla="*/ 584 w 657"/>
                    <a:gd name="T93" fmla="*/ 468 h 658"/>
                    <a:gd name="T94" fmla="*/ 614 w 657"/>
                    <a:gd name="T95" fmla="*/ 388 h 658"/>
                    <a:gd name="T96" fmla="*/ 619 w 657"/>
                    <a:gd name="T97" fmla="*/ 329 h 658"/>
                    <a:gd name="T98" fmla="*/ 606 w 657"/>
                    <a:gd name="T99" fmla="*/ 243 h 658"/>
                    <a:gd name="T100" fmla="*/ 569 w 657"/>
                    <a:gd name="T101" fmla="*/ 167 h 658"/>
                    <a:gd name="T102" fmla="*/ 513 w 657"/>
                    <a:gd name="T103" fmla="*/ 105 h 658"/>
                    <a:gd name="T104" fmla="*/ 442 w 657"/>
                    <a:gd name="T105" fmla="*/ 62 h 658"/>
                    <a:gd name="T106" fmla="*/ 357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8" y="658"/>
                      </a:moveTo>
                      <a:lnTo>
                        <a:pt x="328" y="658"/>
                      </a:lnTo>
                      <a:lnTo>
                        <a:pt x="312" y="658"/>
                      </a:lnTo>
                      <a:lnTo>
                        <a:pt x="294" y="657"/>
                      </a:lnTo>
                      <a:lnTo>
                        <a:pt x="278" y="654"/>
                      </a:lnTo>
                      <a:lnTo>
                        <a:pt x="262" y="652"/>
                      </a:lnTo>
                      <a:lnTo>
                        <a:pt x="246" y="648"/>
                      </a:lnTo>
                      <a:lnTo>
                        <a:pt x="231" y="643"/>
                      </a:lnTo>
                      <a:lnTo>
                        <a:pt x="200" y="633"/>
                      </a:lnTo>
                      <a:lnTo>
                        <a:pt x="172" y="618"/>
                      </a:lnTo>
                      <a:lnTo>
                        <a:pt x="145" y="602"/>
                      </a:lnTo>
                      <a:lnTo>
                        <a:pt x="120" y="583"/>
                      </a:lnTo>
                      <a:lnTo>
                        <a:pt x="95" y="562"/>
                      </a:lnTo>
                      <a:lnTo>
                        <a:pt x="75" y="539"/>
                      </a:lnTo>
                      <a:lnTo>
                        <a:pt x="55" y="513"/>
                      </a:lnTo>
                      <a:lnTo>
                        <a:pt x="39" y="486"/>
                      </a:lnTo>
                      <a:lnTo>
                        <a:pt x="26" y="457"/>
                      </a:lnTo>
                      <a:lnTo>
                        <a:pt x="15" y="427"/>
                      </a:lnTo>
                      <a:lnTo>
                        <a:pt x="9" y="411"/>
                      </a:lnTo>
                      <a:lnTo>
                        <a:pt x="7" y="395"/>
                      </a:lnTo>
                      <a:lnTo>
                        <a:pt x="3" y="379"/>
                      </a:lnTo>
                      <a:lnTo>
                        <a:pt x="1" y="363"/>
                      </a:lnTo>
                      <a:lnTo>
                        <a:pt x="0" y="347"/>
                      </a:lnTo>
                      <a:lnTo>
                        <a:pt x="0" y="329"/>
                      </a:lnTo>
                      <a:lnTo>
                        <a:pt x="0" y="329"/>
                      </a:lnTo>
                      <a:lnTo>
                        <a:pt x="0" y="313"/>
                      </a:lnTo>
                      <a:lnTo>
                        <a:pt x="1" y="296"/>
                      </a:lnTo>
                      <a:lnTo>
                        <a:pt x="3" y="280"/>
                      </a:lnTo>
                      <a:lnTo>
                        <a:pt x="7" y="263"/>
                      </a:lnTo>
                      <a:lnTo>
                        <a:pt x="9" y="247"/>
                      </a:lnTo>
                      <a:lnTo>
                        <a:pt x="15" y="233"/>
                      </a:lnTo>
                      <a:lnTo>
                        <a:pt x="26" y="202"/>
                      </a:lnTo>
                      <a:lnTo>
                        <a:pt x="39" y="173"/>
                      </a:lnTo>
                      <a:lnTo>
                        <a:pt x="55" y="145"/>
                      </a:lnTo>
                      <a:lnTo>
                        <a:pt x="75" y="121"/>
                      </a:lnTo>
                      <a:lnTo>
                        <a:pt x="95" y="97"/>
                      </a:lnTo>
                      <a:lnTo>
                        <a:pt x="120" y="75"/>
                      </a:lnTo>
                      <a:lnTo>
                        <a:pt x="145" y="57"/>
                      </a:lnTo>
                      <a:lnTo>
                        <a:pt x="172" y="40"/>
                      </a:lnTo>
                      <a:lnTo>
                        <a:pt x="200" y="27"/>
                      </a:lnTo>
                      <a:lnTo>
                        <a:pt x="231" y="15"/>
                      </a:lnTo>
                      <a:lnTo>
                        <a:pt x="246" y="11"/>
                      </a:lnTo>
                      <a:lnTo>
                        <a:pt x="262" y="7"/>
                      </a:lnTo>
                      <a:lnTo>
                        <a:pt x="278" y="4"/>
                      </a:lnTo>
                      <a:lnTo>
                        <a:pt x="294" y="3"/>
                      </a:lnTo>
                      <a:lnTo>
                        <a:pt x="312" y="2"/>
                      </a:lnTo>
                      <a:lnTo>
                        <a:pt x="328" y="0"/>
                      </a:lnTo>
                      <a:lnTo>
                        <a:pt x="328" y="0"/>
                      </a:lnTo>
                      <a:lnTo>
                        <a:pt x="345" y="2"/>
                      </a:lnTo>
                      <a:lnTo>
                        <a:pt x="361" y="3"/>
                      </a:lnTo>
                      <a:lnTo>
                        <a:pt x="379" y="4"/>
                      </a:lnTo>
                      <a:lnTo>
                        <a:pt x="395" y="7"/>
                      </a:lnTo>
                      <a:lnTo>
                        <a:pt x="410" y="11"/>
                      </a:lnTo>
                      <a:lnTo>
                        <a:pt x="426" y="15"/>
                      </a:lnTo>
                      <a:lnTo>
                        <a:pt x="457" y="27"/>
                      </a:lnTo>
                      <a:lnTo>
                        <a:pt x="485" y="40"/>
                      </a:lnTo>
                      <a:lnTo>
                        <a:pt x="512" y="57"/>
                      </a:lnTo>
                      <a:lnTo>
                        <a:pt x="537" y="75"/>
                      </a:lnTo>
                      <a:lnTo>
                        <a:pt x="560" y="97"/>
                      </a:lnTo>
                      <a:lnTo>
                        <a:pt x="581" y="121"/>
                      </a:lnTo>
                      <a:lnTo>
                        <a:pt x="600" y="145"/>
                      </a:lnTo>
                      <a:lnTo>
                        <a:pt x="618" y="173"/>
                      </a:lnTo>
                      <a:lnTo>
                        <a:pt x="631" y="202"/>
                      </a:lnTo>
                      <a:lnTo>
                        <a:pt x="642" y="233"/>
                      </a:lnTo>
                      <a:lnTo>
                        <a:pt x="646" y="247"/>
                      </a:lnTo>
                      <a:lnTo>
                        <a:pt x="650" y="263"/>
                      </a:lnTo>
                      <a:lnTo>
                        <a:pt x="653" y="280"/>
                      </a:lnTo>
                      <a:lnTo>
                        <a:pt x="655" y="296"/>
                      </a:lnTo>
                      <a:lnTo>
                        <a:pt x="657" y="313"/>
                      </a:lnTo>
                      <a:lnTo>
                        <a:pt x="657" y="329"/>
                      </a:lnTo>
                      <a:lnTo>
                        <a:pt x="657" y="329"/>
                      </a:lnTo>
                      <a:lnTo>
                        <a:pt x="657" y="347"/>
                      </a:lnTo>
                      <a:lnTo>
                        <a:pt x="655" y="363"/>
                      </a:lnTo>
                      <a:lnTo>
                        <a:pt x="653" y="379"/>
                      </a:lnTo>
                      <a:lnTo>
                        <a:pt x="650" y="395"/>
                      </a:lnTo>
                      <a:lnTo>
                        <a:pt x="646" y="411"/>
                      </a:lnTo>
                      <a:lnTo>
                        <a:pt x="642" y="427"/>
                      </a:lnTo>
                      <a:lnTo>
                        <a:pt x="631" y="457"/>
                      </a:lnTo>
                      <a:lnTo>
                        <a:pt x="618" y="486"/>
                      </a:lnTo>
                      <a:lnTo>
                        <a:pt x="600" y="513"/>
                      </a:lnTo>
                      <a:lnTo>
                        <a:pt x="581" y="539"/>
                      </a:lnTo>
                      <a:lnTo>
                        <a:pt x="560" y="562"/>
                      </a:lnTo>
                      <a:lnTo>
                        <a:pt x="537" y="583"/>
                      </a:lnTo>
                      <a:lnTo>
                        <a:pt x="512" y="602"/>
                      </a:lnTo>
                      <a:lnTo>
                        <a:pt x="485" y="618"/>
                      </a:lnTo>
                      <a:lnTo>
                        <a:pt x="457" y="633"/>
                      </a:lnTo>
                      <a:lnTo>
                        <a:pt x="426" y="643"/>
                      </a:lnTo>
                      <a:lnTo>
                        <a:pt x="410" y="648"/>
                      </a:lnTo>
                      <a:lnTo>
                        <a:pt x="395" y="652"/>
                      </a:lnTo>
                      <a:lnTo>
                        <a:pt x="379" y="654"/>
                      </a:lnTo>
                      <a:lnTo>
                        <a:pt x="361" y="657"/>
                      </a:lnTo>
                      <a:lnTo>
                        <a:pt x="345" y="658"/>
                      </a:lnTo>
                      <a:lnTo>
                        <a:pt x="328" y="658"/>
                      </a:lnTo>
                      <a:lnTo>
                        <a:pt x="328" y="658"/>
                      </a:lnTo>
                      <a:close/>
                      <a:moveTo>
                        <a:pt x="328" y="38"/>
                      </a:moveTo>
                      <a:lnTo>
                        <a:pt x="328" y="38"/>
                      </a:lnTo>
                      <a:lnTo>
                        <a:pt x="298" y="40"/>
                      </a:lnTo>
                      <a:lnTo>
                        <a:pt x="270" y="45"/>
                      </a:lnTo>
                      <a:lnTo>
                        <a:pt x="242" y="51"/>
                      </a:lnTo>
                      <a:lnTo>
                        <a:pt x="215" y="62"/>
                      </a:lnTo>
                      <a:lnTo>
                        <a:pt x="189" y="74"/>
                      </a:lnTo>
                      <a:lnTo>
                        <a:pt x="165" y="89"/>
                      </a:lnTo>
                      <a:lnTo>
                        <a:pt x="144" y="105"/>
                      </a:lnTo>
                      <a:lnTo>
                        <a:pt x="122" y="124"/>
                      </a:lnTo>
                      <a:lnTo>
                        <a:pt x="103" y="144"/>
                      </a:lnTo>
                      <a:lnTo>
                        <a:pt x="87" y="167"/>
                      </a:lnTo>
                      <a:lnTo>
                        <a:pt x="73" y="191"/>
                      </a:lnTo>
                      <a:lnTo>
                        <a:pt x="60" y="216"/>
                      </a:lnTo>
                      <a:lnTo>
                        <a:pt x="50" y="243"/>
                      </a:lnTo>
                      <a:lnTo>
                        <a:pt x="43" y="271"/>
                      </a:lnTo>
                      <a:lnTo>
                        <a:pt x="39" y="300"/>
                      </a:lnTo>
                      <a:lnTo>
                        <a:pt x="38" y="329"/>
                      </a:lnTo>
                      <a:lnTo>
                        <a:pt x="38" y="329"/>
                      </a:lnTo>
                      <a:lnTo>
                        <a:pt x="39" y="359"/>
                      </a:lnTo>
                      <a:lnTo>
                        <a:pt x="43" y="388"/>
                      </a:lnTo>
                      <a:lnTo>
                        <a:pt x="50" y="417"/>
                      </a:lnTo>
                      <a:lnTo>
                        <a:pt x="60" y="443"/>
                      </a:lnTo>
                      <a:lnTo>
                        <a:pt x="73" y="468"/>
                      </a:lnTo>
                      <a:lnTo>
                        <a:pt x="87" y="492"/>
                      </a:lnTo>
                      <a:lnTo>
                        <a:pt x="103" y="515"/>
                      </a:lnTo>
                      <a:lnTo>
                        <a:pt x="122" y="535"/>
                      </a:lnTo>
                      <a:lnTo>
                        <a:pt x="144" y="553"/>
                      </a:lnTo>
                      <a:lnTo>
                        <a:pt x="165" y="571"/>
                      </a:lnTo>
                      <a:lnTo>
                        <a:pt x="189" y="586"/>
                      </a:lnTo>
                      <a:lnTo>
                        <a:pt x="215" y="598"/>
                      </a:lnTo>
                      <a:lnTo>
                        <a:pt x="242" y="607"/>
                      </a:lnTo>
                      <a:lnTo>
                        <a:pt x="270" y="615"/>
                      </a:lnTo>
                      <a:lnTo>
                        <a:pt x="298" y="619"/>
                      </a:lnTo>
                      <a:lnTo>
                        <a:pt x="328" y="621"/>
                      </a:lnTo>
                      <a:lnTo>
                        <a:pt x="328" y="621"/>
                      </a:lnTo>
                      <a:lnTo>
                        <a:pt x="357" y="619"/>
                      </a:lnTo>
                      <a:lnTo>
                        <a:pt x="387" y="615"/>
                      </a:lnTo>
                      <a:lnTo>
                        <a:pt x="415" y="607"/>
                      </a:lnTo>
                      <a:lnTo>
                        <a:pt x="442" y="598"/>
                      </a:lnTo>
                      <a:lnTo>
                        <a:pt x="467" y="586"/>
                      </a:lnTo>
                      <a:lnTo>
                        <a:pt x="490" y="571"/>
                      </a:lnTo>
                      <a:lnTo>
                        <a:pt x="513" y="553"/>
                      </a:lnTo>
                      <a:lnTo>
                        <a:pt x="534" y="535"/>
                      </a:lnTo>
                      <a:lnTo>
                        <a:pt x="553" y="515"/>
                      </a:lnTo>
                      <a:lnTo>
                        <a:pt x="569" y="492"/>
                      </a:lnTo>
                      <a:lnTo>
                        <a:pt x="584" y="468"/>
                      </a:lnTo>
                      <a:lnTo>
                        <a:pt x="596" y="443"/>
                      </a:lnTo>
                      <a:lnTo>
                        <a:pt x="606" y="417"/>
                      </a:lnTo>
                      <a:lnTo>
                        <a:pt x="614" y="388"/>
                      </a:lnTo>
                      <a:lnTo>
                        <a:pt x="618" y="359"/>
                      </a:lnTo>
                      <a:lnTo>
                        <a:pt x="619" y="329"/>
                      </a:lnTo>
                      <a:lnTo>
                        <a:pt x="619" y="329"/>
                      </a:lnTo>
                      <a:lnTo>
                        <a:pt x="618" y="300"/>
                      </a:lnTo>
                      <a:lnTo>
                        <a:pt x="614" y="271"/>
                      </a:lnTo>
                      <a:lnTo>
                        <a:pt x="606" y="243"/>
                      </a:lnTo>
                      <a:lnTo>
                        <a:pt x="596" y="216"/>
                      </a:lnTo>
                      <a:lnTo>
                        <a:pt x="584" y="191"/>
                      </a:lnTo>
                      <a:lnTo>
                        <a:pt x="569" y="167"/>
                      </a:lnTo>
                      <a:lnTo>
                        <a:pt x="553" y="144"/>
                      </a:lnTo>
                      <a:lnTo>
                        <a:pt x="534" y="124"/>
                      </a:lnTo>
                      <a:lnTo>
                        <a:pt x="513" y="105"/>
                      </a:lnTo>
                      <a:lnTo>
                        <a:pt x="490" y="89"/>
                      </a:lnTo>
                      <a:lnTo>
                        <a:pt x="467" y="74"/>
                      </a:lnTo>
                      <a:lnTo>
                        <a:pt x="442" y="62"/>
                      </a:lnTo>
                      <a:lnTo>
                        <a:pt x="415" y="51"/>
                      </a:lnTo>
                      <a:lnTo>
                        <a:pt x="387" y="45"/>
                      </a:lnTo>
                      <a:lnTo>
                        <a:pt x="357" y="40"/>
                      </a:lnTo>
                      <a:lnTo>
                        <a:pt x="328" y="38"/>
                      </a:lnTo>
                      <a:lnTo>
                        <a:pt x="328" y="38"/>
                      </a:lnTo>
                      <a:close/>
                    </a:path>
                  </a:pathLst>
                </a:custGeom>
                <a:noFill/>
                <a:ln w="952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95" name="Freeform 228">
                  <a:extLst>
                    <a:ext uri="{FF2B5EF4-FFF2-40B4-BE49-F238E27FC236}">
                      <a16:creationId xmlns:a16="http://schemas.microsoft.com/office/drawing/2014/main" id="{4B8E780B-F323-674C-8413-900A08360AA1}"/>
                    </a:ext>
                  </a:extLst>
                </p:cNvPr>
                <p:cNvSpPr>
                  <a:spLocks noEditPoints="1"/>
                </p:cNvSpPr>
                <p:nvPr/>
              </p:nvSpPr>
              <p:spPr bwMode="auto">
                <a:xfrm>
                  <a:off x="7724776" y="3500438"/>
                  <a:ext cx="236538" cy="234950"/>
                </a:xfrm>
                <a:custGeom>
                  <a:avLst/>
                  <a:gdLst>
                    <a:gd name="T0" fmla="*/ 295 w 297"/>
                    <a:gd name="T1" fmla="*/ 123 h 297"/>
                    <a:gd name="T2" fmla="*/ 297 w 297"/>
                    <a:gd name="T3" fmla="*/ 81 h 297"/>
                    <a:gd name="T4" fmla="*/ 254 w 297"/>
                    <a:gd name="T5" fmla="*/ 77 h 297"/>
                    <a:gd name="T6" fmla="*/ 248 w 297"/>
                    <a:gd name="T7" fmla="*/ 81 h 297"/>
                    <a:gd name="T8" fmla="*/ 207 w 297"/>
                    <a:gd name="T9" fmla="*/ 48 h 297"/>
                    <a:gd name="T10" fmla="*/ 219 w 297"/>
                    <a:gd name="T11" fmla="*/ 46 h 297"/>
                    <a:gd name="T12" fmla="*/ 220 w 297"/>
                    <a:gd name="T13" fmla="*/ 5 h 297"/>
                    <a:gd name="T14" fmla="*/ 177 w 297"/>
                    <a:gd name="T15" fmla="*/ 0 h 297"/>
                    <a:gd name="T16" fmla="*/ 172 w 297"/>
                    <a:gd name="T17" fmla="*/ 5 h 297"/>
                    <a:gd name="T18" fmla="*/ 48 w 297"/>
                    <a:gd name="T19" fmla="*/ 5 h 297"/>
                    <a:gd name="T20" fmla="*/ 43 w 297"/>
                    <a:gd name="T21" fmla="*/ 0 h 297"/>
                    <a:gd name="T22" fmla="*/ 1 w 297"/>
                    <a:gd name="T23" fmla="*/ 2 h 297"/>
                    <a:gd name="T24" fmla="*/ 0 w 297"/>
                    <a:gd name="T25" fmla="*/ 43 h 297"/>
                    <a:gd name="T26" fmla="*/ 19 w 297"/>
                    <a:gd name="T27" fmla="*/ 48 h 297"/>
                    <a:gd name="T28" fmla="*/ 4 w 297"/>
                    <a:gd name="T29" fmla="*/ 172 h 297"/>
                    <a:gd name="T30" fmla="*/ 0 w 297"/>
                    <a:gd name="T31" fmla="*/ 215 h 297"/>
                    <a:gd name="T32" fmla="*/ 4 w 297"/>
                    <a:gd name="T33" fmla="*/ 221 h 297"/>
                    <a:gd name="T34" fmla="*/ 46 w 297"/>
                    <a:gd name="T35" fmla="*/ 219 h 297"/>
                    <a:gd name="T36" fmla="*/ 93 w 297"/>
                    <a:gd name="T37" fmla="*/ 209 h 297"/>
                    <a:gd name="T38" fmla="*/ 81 w 297"/>
                    <a:gd name="T39" fmla="*/ 249 h 297"/>
                    <a:gd name="T40" fmla="*/ 77 w 297"/>
                    <a:gd name="T41" fmla="*/ 292 h 297"/>
                    <a:gd name="T42" fmla="*/ 81 w 297"/>
                    <a:gd name="T43" fmla="*/ 297 h 297"/>
                    <a:gd name="T44" fmla="*/ 122 w 297"/>
                    <a:gd name="T45" fmla="*/ 296 h 297"/>
                    <a:gd name="T46" fmla="*/ 248 w 297"/>
                    <a:gd name="T47" fmla="*/ 281 h 297"/>
                    <a:gd name="T48" fmla="*/ 250 w 297"/>
                    <a:gd name="T49" fmla="*/ 296 h 297"/>
                    <a:gd name="T50" fmla="*/ 291 w 297"/>
                    <a:gd name="T51" fmla="*/ 297 h 297"/>
                    <a:gd name="T52" fmla="*/ 297 w 297"/>
                    <a:gd name="T53" fmla="*/ 254 h 297"/>
                    <a:gd name="T54" fmla="*/ 291 w 297"/>
                    <a:gd name="T55" fmla="*/ 249 h 297"/>
                    <a:gd name="T56" fmla="*/ 291 w 297"/>
                    <a:gd name="T57" fmla="*/ 124 h 297"/>
                    <a:gd name="T58" fmla="*/ 250 w 297"/>
                    <a:gd name="T59" fmla="*/ 250 h 297"/>
                    <a:gd name="T60" fmla="*/ 125 w 297"/>
                    <a:gd name="T61" fmla="*/ 265 h 297"/>
                    <a:gd name="T62" fmla="*/ 122 w 297"/>
                    <a:gd name="T63" fmla="*/ 250 h 297"/>
                    <a:gd name="T64" fmla="*/ 109 w 297"/>
                    <a:gd name="T65" fmla="*/ 209 h 297"/>
                    <a:gd name="T66" fmla="*/ 172 w 297"/>
                    <a:gd name="T67" fmla="*/ 215 h 297"/>
                    <a:gd name="T68" fmla="*/ 215 w 297"/>
                    <a:gd name="T69" fmla="*/ 221 h 297"/>
                    <a:gd name="T70" fmla="*/ 220 w 297"/>
                    <a:gd name="T71" fmla="*/ 215 h 297"/>
                    <a:gd name="T72" fmla="*/ 219 w 297"/>
                    <a:gd name="T73" fmla="*/ 174 h 297"/>
                    <a:gd name="T74" fmla="*/ 207 w 297"/>
                    <a:gd name="T75" fmla="*/ 107 h 297"/>
                    <a:gd name="T76" fmla="*/ 248 w 297"/>
                    <a:gd name="T77" fmla="*/ 120 h 297"/>
                    <a:gd name="T78" fmla="*/ 264 w 297"/>
                    <a:gd name="T79" fmla="*/ 124 h 297"/>
                    <a:gd name="T80" fmla="*/ 35 w 297"/>
                    <a:gd name="T81" fmla="*/ 48 h 297"/>
                    <a:gd name="T82" fmla="*/ 46 w 297"/>
                    <a:gd name="T83" fmla="*/ 46 h 297"/>
                    <a:gd name="T84" fmla="*/ 172 w 297"/>
                    <a:gd name="T85" fmla="*/ 30 h 297"/>
                    <a:gd name="T86" fmla="*/ 173 w 297"/>
                    <a:gd name="T87" fmla="*/ 46 h 297"/>
                    <a:gd name="T88" fmla="*/ 191 w 297"/>
                    <a:gd name="T89" fmla="*/ 90 h 297"/>
                    <a:gd name="T90" fmla="*/ 48 w 297"/>
                    <a:gd name="T91" fmla="*/ 191 h 297"/>
                    <a:gd name="T92" fmla="*/ 46 w 297"/>
                    <a:gd name="T93" fmla="*/ 174 h 297"/>
                    <a:gd name="T94" fmla="*/ 35 w 297"/>
                    <a:gd name="T95" fmla="*/ 48 h 297"/>
                    <a:gd name="T96" fmla="*/ 177 w 297"/>
                    <a:gd name="T97" fmla="*/ 172 h 297"/>
                    <a:gd name="T98" fmla="*/ 172 w 297"/>
                    <a:gd name="T99" fmla="*/ 191 h 297"/>
                    <a:gd name="T100" fmla="*/ 191 w 297"/>
                    <a:gd name="T101" fmla="*/ 10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7" h="297">
                      <a:moveTo>
                        <a:pt x="291" y="124"/>
                      </a:moveTo>
                      <a:lnTo>
                        <a:pt x="291" y="124"/>
                      </a:lnTo>
                      <a:lnTo>
                        <a:pt x="295" y="123"/>
                      </a:lnTo>
                      <a:lnTo>
                        <a:pt x="297" y="120"/>
                      </a:lnTo>
                      <a:lnTo>
                        <a:pt x="297" y="81"/>
                      </a:lnTo>
                      <a:lnTo>
                        <a:pt x="297" y="81"/>
                      </a:lnTo>
                      <a:lnTo>
                        <a:pt x="295" y="78"/>
                      </a:lnTo>
                      <a:lnTo>
                        <a:pt x="291" y="77"/>
                      </a:lnTo>
                      <a:lnTo>
                        <a:pt x="254" y="77"/>
                      </a:lnTo>
                      <a:lnTo>
                        <a:pt x="254" y="77"/>
                      </a:lnTo>
                      <a:lnTo>
                        <a:pt x="250" y="78"/>
                      </a:lnTo>
                      <a:lnTo>
                        <a:pt x="248" y="81"/>
                      </a:lnTo>
                      <a:lnTo>
                        <a:pt x="248" y="90"/>
                      </a:lnTo>
                      <a:lnTo>
                        <a:pt x="207" y="90"/>
                      </a:lnTo>
                      <a:lnTo>
                        <a:pt x="207" y="48"/>
                      </a:lnTo>
                      <a:lnTo>
                        <a:pt x="215" y="48"/>
                      </a:lnTo>
                      <a:lnTo>
                        <a:pt x="215" y="48"/>
                      </a:lnTo>
                      <a:lnTo>
                        <a:pt x="219" y="46"/>
                      </a:lnTo>
                      <a:lnTo>
                        <a:pt x="220" y="43"/>
                      </a:lnTo>
                      <a:lnTo>
                        <a:pt x="220" y="5"/>
                      </a:lnTo>
                      <a:lnTo>
                        <a:pt x="220" y="5"/>
                      </a:lnTo>
                      <a:lnTo>
                        <a:pt x="219" y="2"/>
                      </a:lnTo>
                      <a:lnTo>
                        <a:pt x="215" y="0"/>
                      </a:lnTo>
                      <a:lnTo>
                        <a:pt x="177" y="0"/>
                      </a:lnTo>
                      <a:lnTo>
                        <a:pt x="177" y="0"/>
                      </a:lnTo>
                      <a:lnTo>
                        <a:pt x="173" y="2"/>
                      </a:lnTo>
                      <a:lnTo>
                        <a:pt x="172" y="5"/>
                      </a:lnTo>
                      <a:lnTo>
                        <a:pt x="172" y="14"/>
                      </a:lnTo>
                      <a:lnTo>
                        <a:pt x="48" y="14"/>
                      </a:lnTo>
                      <a:lnTo>
                        <a:pt x="48" y="5"/>
                      </a:lnTo>
                      <a:lnTo>
                        <a:pt x="48" y="5"/>
                      </a:lnTo>
                      <a:lnTo>
                        <a:pt x="46" y="2"/>
                      </a:lnTo>
                      <a:lnTo>
                        <a:pt x="43" y="0"/>
                      </a:lnTo>
                      <a:lnTo>
                        <a:pt x="4" y="0"/>
                      </a:lnTo>
                      <a:lnTo>
                        <a:pt x="4" y="0"/>
                      </a:lnTo>
                      <a:lnTo>
                        <a:pt x="1" y="2"/>
                      </a:lnTo>
                      <a:lnTo>
                        <a:pt x="0" y="5"/>
                      </a:lnTo>
                      <a:lnTo>
                        <a:pt x="0" y="43"/>
                      </a:lnTo>
                      <a:lnTo>
                        <a:pt x="0" y="43"/>
                      </a:lnTo>
                      <a:lnTo>
                        <a:pt x="1" y="46"/>
                      </a:lnTo>
                      <a:lnTo>
                        <a:pt x="4" y="48"/>
                      </a:lnTo>
                      <a:lnTo>
                        <a:pt x="19" y="48"/>
                      </a:lnTo>
                      <a:lnTo>
                        <a:pt x="19" y="172"/>
                      </a:lnTo>
                      <a:lnTo>
                        <a:pt x="4" y="172"/>
                      </a:lnTo>
                      <a:lnTo>
                        <a:pt x="4" y="172"/>
                      </a:lnTo>
                      <a:lnTo>
                        <a:pt x="1" y="174"/>
                      </a:lnTo>
                      <a:lnTo>
                        <a:pt x="0" y="178"/>
                      </a:lnTo>
                      <a:lnTo>
                        <a:pt x="0" y="215"/>
                      </a:lnTo>
                      <a:lnTo>
                        <a:pt x="0" y="215"/>
                      </a:lnTo>
                      <a:lnTo>
                        <a:pt x="1" y="219"/>
                      </a:lnTo>
                      <a:lnTo>
                        <a:pt x="4" y="221"/>
                      </a:lnTo>
                      <a:lnTo>
                        <a:pt x="43" y="221"/>
                      </a:lnTo>
                      <a:lnTo>
                        <a:pt x="43" y="221"/>
                      </a:lnTo>
                      <a:lnTo>
                        <a:pt x="46" y="219"/>
                      </a:lnTo>
                      <a:lnTo>
                        <a:pt x="48" y="215"/>
                      </a:lnTo>
                      <a:lnTo>
                        <a:pt x="48" y="209"/>
                      </a:lnTo>
                      <a:lnTo>
                        <a:pt x="93" y="209"/>
                      </a:lnTo>
                      <a:lnTo>
                        <a:pt x="93" y="249"/>
                      </a:lnTo>
                      <a:lnTo>
                        <a:pt x="81" y="249"/>
                      </a:lnTo>
                      <a:lnTo>
                        <a:pt x="81" y="249"/>
                      </a:lnTo>
                      <a:lnTo>
                        <a:pt x="78" y="250"/>
                      </a:lnTo>
                      <a:lnTo>
                        <a:pt x="77" y="254"/>
                      </a:lnTo>
                      <a:lnTo>
                        <a:pt x="77" y="292"/>
                      </a:lnTo>
                      <a:lnTo>
                        <a:pt x="77" y="292"/>
                      </a:lnTo>
                      <a:lnTo>
                        <a:pt x="78" y="296"/>
                      </a:lnTo>
                      <a:lnTo>
                        <a:pt x="81" y="297"/>
                      </a:lnTo>
                      <a:lnTo>
                        <a:pt x="119" y="297"/>
                      </a:lnTo>
                      <a:lnTo>
                        <a:pt x="119" y="297"/>
                      </a:lnTo>
                      <a:lnTo>
                        <a:pt x="122" y="296"/>
                      </a:lnTo>
                      <a:lnTo>
                        <a:pt x="125" y="292"/>
                      </a:lnTo>
                      <a:lnTo>
                        <a:pt x="125" y="281"/>
                      </a:lnTo>
                      <a:lnTo>
                        <a:pt x="248" y="281"/>
                      </a:lnTo>
                      <a:lnTo>
                        <a:pt x="248" y="292"/>
                      </a:lnTo>
                      <a:lnTo>
                        <a:pt x="248" y="292"/>
                      </a:lnTo>
                      <a:lnTo>
                        <a:pt x="250" y="296"/>
                      </a:lnTo>
                      <a:lnTo>
                        <a:pt x="254" y="297"/>
                      </a:lnTo>
                      <a:lnTo>
                        <a:pt x="291" y="297"/>
                      </a:lnTo>
                      <a:lnTo>
                        <a:pt x="291" y="297"/>
                      </a:lnTo>
                      <a:lnTo>
                        <a:pt x="295" y="296"/>
                      </a:lnTo>
                      <a:lnTo>
                        <a:pt x="297" y="292"/>
                      </a:lnTo>
                      <a:lnTo>
                        <a:pt x="297" y="254"/>
                      </a:lnTo>
                      <a:lnTo>
                        <a:pt x="297" y="254"/>
                      </a:lnTo>
                      <a:lnTo>
                        <a:pt x="295" y="250"/>
                      </a:lnTo>
                      <a:lnTo>
                        <a:pt x="291" y="249"/>
                      </a:lnTo>
                      <a:lnTo>
                        <a:pt x="281" y="249"/>
                      </a:lnTo>
                      <a:lnTo>
                        <a:pt x="281" y="124"/>
                      </a:lnTo>
                      <a:lnTo>
                        <a:pt x="291" y="124"/>
                      </a:lnTo>
                      <a:close/>
                      <a:moveTo>
                        <a:pt x="254" y="249"/>
                      </a:moveTo>
                      <a:lnTo>
                        <a:pt x="254" y="249"/>
                      </a:lnTo>
                      <a:lnTo>
                        <a:pt x="250" y="250"/>
                      </a:lnTo>
                      <a:lnTo>
                        <a:pt x="248" y="254"/>
                      </a:lnTo>
                      <a:lnTo>
                        <a:pt x="248" y="265"/>
                      </a:lnTo>
                      <a:lnTo>
                        <a:pt x="125" y="265"/>
                      </a:lnTo>
                      <a:lnTo>
                        <a:pt x="125" y="254"/>
                      </a:lnTo>
                      <a:lnTo>
                        <a:pt x="125" y="254"/>
                      </a:lnTo>
                      <a:lnTo>
                        <a:pt x="122" y="250"/>
                      </a:lnTo>
                      <a:lnTo>
                        <a:pt x="119" y="249"/>
                      </a:lnTo>
                      <a:lnTo>
                        <a:pt x="109" y="249"/>
                      </a:lnTo>
                      <a:lnTo>
                        <a:pt x="109" y="209"/>
                      </a:lnTo>
                      <a:lnTo>
                        <a:pt x="172" y="209"/>
                      </a:lnTo>
                      <a:lnTo>
                        <a:pt x="172" y="215"/>
                      </a:lnTo>
                      <a:lnTo>
                        <a:pt x="172" y="215"/>
                      </a:lnTo>
                      <a:lnTo>
                        <a:pt x="173" y="219"/>
                      </a:lnTo>
                      <a:lnTo>
                        <a:pt x="177" y="221"/>
                      </a:lnTo>
                      <a:lnTo>
                        <a:pt x="215" y="221"/>
                      </a:lnTo>
                      <a:lnTo>
                        <a:pt x="215" y="221"/>
                      </a:lnTo>
                      <a:lnTo>
                        <a:pt x="219" y="219"/>
                      </a:lnTo>
                      <a:lnTo>
                        <a:pt x="220" y="215"/>
                      </a:lnTo>
                      <a:lnTo>
                        <a:pt x="220" y="178"/>
                      </a:lnTo>
                      <a:lnTo>
                        <a:pt x="220" y="178"/>
                      </a:lnTo>
                      <a:lnTo>
                        <a:pt x="219" y="174"/>
                      </a:lnTo>
                      <a:lnTo>
                        <a:pt x="215" y="172"/>
                      </a:lnTo>
                      <a:lnTo>
                        <a:pt x="207" y="172"/>
                      </a:lnTo>
                      <a:lnTo>
                        <a:pt x="207" y="107"/>
                      </a:lnTo>
                      <a:lnTo>
                        <a:pt x="248" y="107"/>
                      </a:lnTo>
                      <a:lnTo>
                        <a:pt x="248" y="120"/>
                      </a:lnTo>
                      <a:lnTo>
                        <a:pt x="248" y="120"/>
                      </a:lnTo>
                      <a:lnTo>
                        <a:pt x="250" y="123"/>
                      </a:lnTo>
                      <a:lnTo>
                        <a:pt x="254" y="124"/>
                      </a:lnTo>
                      <a:lnTo>
                        <a:pt x="264" y="124"/>
                      </a:lnTo>
                      <a:lnTo>
                        <a:pt x="264" y="249"/>
                      </a:lnTo>
                      <a:lnTo>
                        <a:pt x="254" y="249"/>
                      </a:lnTo>
                      <a:close/>
                      <a:moveTo>
                        <a:pt x="35" y="48"/>
                      </a:moveTo>
                      <a:lnTo>
                        <a:pt x="43" y="48"/>
                      </a:lnTo>
                      <a:lnTo>
                        <a:pt x="43" y="48"/>
                      </a:lnTo>
                      <a:lnTo>
                        <a:pt x="46" y="46"/>
                      </a:lnTo>
                      <a:lnTo>
                        <a:pt x="48" y="43"/>
                      </a:lnTo>
                      <a:lnTo>
                        <a:pt x="48" y="30"/>
                      </a:lnTo>
                      <a:lnTo>
                        <a:pt x="172" y="30"/>
                      </a:lnTo>
                      <a:lnTo>
                        <a:pt x="172" y="43"/>
                      </a:lnTo>
                      <a:lnTo>
                        <a:pt x="172" y="43"/>
                      </a:lnTo>
                      <a:lnTo>
                        <a:pt x="173" y="46"/>
                      </a:lnTo>
                      <a:lnTo>
                        <a:pt x="177" y="48"/>
                      </a:lnTo>
                      <a:lnTo>
                        <a:pt x="191" y="48"/>
                      </a:lnTo>
                      <a:lnTo>
                        <a:pt x="191" y="90"/>
                      </a:lnTo>
                      <a:lnTo>
                        <a:pt x="93" y="90"/>
                      </a:lnTo>
                      <a:lnTo>
                        <a:pt x="93" y="191"/>
                      </a:lnTo>
                      <a:lnTo>
                        <a:pt x="48" y="191"/>
                      </a:lnTo>
                      <a:lnTo>
                        <a:pt x="48" y="178"/>
                      </a:lnTo>
                      <a:lnTo>
                        <a:pt x="48" y="178"/>
                      </a:lnTo>
                      <a:lnTo>
                        <a:pt x="46" y="174"/>
                      </a:lnTo>
                      <a:lnTo>
                        <a:pt x="43" y="172"/>
                      </a:lnTo>
                      <a:lnTo>
                        <a:pt x="35" y="172"/>
                      </a:lnTo>
                      <a:lnTo>
                        <a:pt x="35" y="48"/>
                      </a:lnTo>
                      <a:close/>
                      <a:moveTo>
                        <a:pt x="191" y="172"/>
                      </a:moveTo>
                      <a:lnTo>
                        <a:pt x="177" y="172"/>
                      </a:lnTo>
                      <a:lnTo>
                        <a:pt x="177" y="172"/>
                      </a:lnTo>
                      <a:lnTo>
                        <a:pt x="173" y="174"/>
                      </a:lnTo>
                      <a:lnTo>
                        <a:pt x="172" y="178"/>
                      </a:lnTo>
                      <a:lnTo>
                        <a:pt x="172" y="191"/>
                      </a:lnTo>
                      <a:lnTo>
                        <a:pt x="109" y="191"/>
                      </a:lnTo>
                      <a:lnTo>
                        <a:pt x="109" y="107"/>
                      </a:lnTo>
                      <a:lnTo>
                        <a:pt x="191" y="107"/>
                      </a:lnTo>
                      <a:lnTo>
                        <a:pt x="191" y="172"/>
                      </a:lnTo>
                      <a:close/>
                    </a:path>
                  </a:pathLst>
                </a:custGeom>
                <a:noFill/>
                <a:ln w="952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81" name="Group 80">
              <a:extLst>
                <a:ext uri="{FF2B5EF4-FFF2-40B4-BE49-F238E27FC236}">
                  <a16:creationId xmlns:a16="http://schemas.microsoft.com/office/drawing/2014/main" id="{FD8A14B5-97D7-BD4B-97E2-20F20A24F830}"/>
                </a:ext>
              </a:extLst>
            </p:cNvPr>
            <p:cNvGrpSpPr/>
            <p:nvPr/>
          </p:nvGrpSpPr>
          <p:grpSpPr>
            <a:xfrm>
              <a:off x="7457426" y="2123132"/>
              <a:ext cx="3500898" cy="3317372"/>
              <a:chOff x="7336509" y="2029075"/>
              <a:chExt cx="3148392" cy="2983345"/>
            </a:xfrm>
          </p:grpSpPr>
          <p:sp>
            <p:nvSpPr>
              <p:cNvPr id="83" name="Rectangle 82">
                <a:extLst>
                  <a:ext uri="{FF2B5EF4-FFF2-40B4-BE49-F238E27FC236}">
                    <a16:creationId xmlns:a16="http://schemas.microsoft.com/office/drawing/2014/main" id="{FBF73C82-E14C-E44B-B759-EF946B0E9BE5}"/>
                  </a:ext>
                </a:extLst>
              </p:cNvPr>
              <p:cNvSpPr/>
              <p:nvPr/>
            </p:nvSpPr>
            <p:spPr>
              <a:xfrm>
                <a:off x="7336509" y="2029075"/>
                <a:ext cx="3024568" cy="2983345"/>
              </a:xfrm>
              <a:prstGeom prst="rect">
                <a:avLst/>
              </a:prstGeom>
              <a:solidFill>
                <a:schemeClr val="bg1"/>
              </a:solidFill>
              <a:ln w="38100">
                <a:solidFill>
                  <a:schemeClr val="accent1"/>
                </a:solidFill>
              </a:ln>
              <a:effectLst>
                <a:outerShdw blurRad="2032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 name="Title 3">
                <a:extLst>
                  <a:ext uri="{FF2B5EF4-FFF2-40B4-BE49-F238E27FC236}">
                    <a16:creationId xmlns:a16="http://schemas.microsoft.com/office/drawing/2014/main" id="{7A8D1231-EB96-8743-88B1-342437AFB711}"/>
                  </a:ext>
                </a:extLst>
              </p:cNvPr>
              <p:cNvSpPr txBox="1">
                <a:spLocks/>
              </p:cNvSpPr>
              <p:nvPr/>
            </p:nvSpPr>
            <p:spPr>
              <a:xfrm>
                <a:off x="8158195" y="2466126"/>
                <a:ext cx="2326706" cy="561977"/>
              </a:xfrm>
              <a:prstGeom prst="rect">
                <a:avLst/>
              </a:prstGeom>
            </p:spPr>
            <p:txBody>
              <a:bodyPr lIns="0" tIns="0" rIns="0" bIns="0" anchor="t"/>
              <a:lstStyle>
                <a:lvl1pPr algn="l" defTabSz="914400" rtl="0" eaLnBrk="1" latinLnBrk="0" hangingPunct="1">
                  <a:lnSpc>
                    <a:spcPct val="90000"/>
                  </a:lnSpc>
                  <a:spcBef>
                    <a:spcPct val="0"/>
                  </a:spcBef>
                  <a:buNone/>
                  <a:defRPr sz="3600" b="0" i="0" kern="1200">
                    <a:solidFill>
                      <a:schemeClr val="tx1"/>
                    </a:solidFill>
                    <a:latin typeface="Chronicle Display Black" charset="0"/>
                    <a:ea typeface="Chronicle Display Black" charset="0"/>
                    <a:cs typeface="Chronicle Display Black"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altLang="zh-CN" sz="1900" b="1">
                    <a:solidFill>
                      <a:schemeClr val="accent1"/>
                    </a:solidFill>
                    <a:latin typeface="+mn-lt"/>
                    <a:ea typeface="Open Sans"/>
                    <a:cs typeface="Open Sans"/>
                    <a:sym typeface="Frutiger Next Pro Medium" charset="0"/>
                  </a:rPr>
                  <a:t>Multivariant</a:t>
                </a:r>
                <a:r>
                  <a:rPr lang="zh-CN" altLang="en-US" sz="1900" b="1">
                    <a:solidFill>
                      <a:schemeClr val="accent1"/>
                    </a:solidFill>
                    <a:latin typeface="+mn-lt"/>
                    <a:ea typeface="Open Sans" charset="0"/>
                    <a:cs typeface="Open Sans"/>
                    <a:sym typeface="Frutiger Next Pro Medium" charset="0"/>
                  </a:rPr>
                  <a:t> </a:t>
                </a:r>
                <a:r>
                  <a:rPr lang="en-US" altLang="zh-CN" sz="1900" b="1">
                    <a:solidFill>
                      <a:schemeClr val="accent1"/>
                    </a:solidFill>
                    <a:latin typeface="+mn-lt"/>
                    <a:ea typeface="Open Sans"/>
                    <a:cs typeface="Open Sans"/>
                    <a:sym typeface="Frutiger Next Pro Medium" charset="0"/>
                  </a:rPr>
                  <a:t>Challenge</a:t>
                </a:r>
                <a:endParaRPr lang="en-US" sz="1900" b="1" i="0" u="none" strike="noStrike" kern="1200" cap="none" spc="0" normalizeH="0" baseline="0" noProof="0">
                  <a:ln>
                    <a:noFill/>
                  </a:ln>
                  <a:solidFill>
                    <a:schemeClr val="accent1"/>
                  </a:solidFill>
                  <a:effectLst/>
                  <a:uLnTx/>
                  <a:uFillTx/>
                  <a:latin typeface="+mn-lt"/>
                  <a:ea typeface="Open Sans"/>
                  <a:cs typeface="Open Sans"/>
                </a:endParaRPr>
              </a:p>
            </p:txBody>
          </p:sp>
          <p:sp>
            <p:nvSpPr>
              <p:cNvPr id="85" name="TextBox 84">
                <a:extLst>
                  <a:ext uri="{FF2B5EF4-FFF2-40B4-BE49-F238E27FC236}">
                    <a16:creationId xmlns:a16="http://schemas.microsoft.com/office/drawing/2014/main" id="{4970FA0D-32A3-7740-A72B-CD1AF4F6DDD9}"/>
                  </a:ext>
                </a:extLst>
              </p:cNvPr>
              <p:cNvSpPr txBox="1"/>
              <p:nvPr/>
            </p:nvSpPr>
            <p:spPr>
              <a:xfrm>
                <a:off x="7610096" y="3109823"/>
                <a:ext cx="2640194" cy="1755807"/>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Hard</a:t>
                </a:r>
                <a:r>
                  <a:rPr kumimoji="0" lang="zh-CN" altLang="en-US" sz="1300" b="0" i="0" u="none" strike="noStrike" kern="1200" cap="none" spc="0" normalizeH="0" baseline="0" noProof="0">
                    <a:ln>
                      <a:noFill/>
                    </a:ln>
                    <a:solidFill>
                      <a:srgbClr val="000000"/>
                    </a:solidFill>
                    <a:effectLst/>
                    <a:uLnTx/>
                    <a:uFillTx/>
                    <a:ea typeface="Open Sans Semibold" charset="0"/>
                    <a:cs typeface="Open Sans Semibold" charset="0"/>
                  </a:rPr>
                  <a:t> </a:t>
                </a:r>
                <a:r>
                  <a:rPr kumimoji="0" lang="en-US" altLang="zh-CN" sz="1300" b="0" i="0" u="none" strike="noStrike" kern="1200" cap="none" spc="0" normalizeH="0" baseline="0" noProof="0">
                    <a:ln>
                      <a:noFill/>
                    </a:ln>
                    <a:solidFill>
                      <a:srgbClr val="000000"/>
                    </a:solidFill>
                    <a:effectLst/>
                    <a:uLnTx/>
                    <a:uFillTx/>
                    <a:ea typeface="Open Sans Semibold" charset="0"/>
                    <a:cs typeface="Open Sans Semibold" charset="0"/>
                  </a:rPr>
                  <a:t>to find correlated variables due to:</a:t>
                </a:r>
              </a:p>
              <a:p>
                <a:pPr marL="171450" marR="0" lvl="0" indent="-171450" algn="l" defTabSz="914400" rtl="0" eaLnBrk="1" fontAlgn="auto" latinLnBrk="0" hangingPunct="1">
                  <a:lnSpc>
                    <a:spcPct val="130000"/>
                  </a:lnSpc>
                  <a:spcBef>
                    <a:spcPts val="0"/>
                  </a:spcBef>
                  <a:spcAft>
                    <a:spcPts val="300"/>
                  </a:spcAft>
                  <a:buClrTx/>
                  <a:buSzTx/>
                  <a:buFont typeface="Arial" panose="020B0604020202020204" pitchFamily="34" charset="0"/>
                  <a:buChar char="•"/>
                  <a:tabLst/>
                  <a:defRPr/>
                </a:pPr>
                <a:r>
                  <a:rPr lang="en-US" altLang="zh-CN" sz="1300">
                    <a:solidFill>
                      <a:srgbClr val="000000"/>
                    </a:solidFill>
                    <a:ea typeface="Open Sans Semibold" charset="0"/>
                    <a:cs typeface="Open Sans Semibold" charset="0"/>
                  </a:rPr>
                  <a:t>Lack of domain knowledge</a:t>
                </a:r>
              </a:p>
              <a:p>
                <a:pPr marL="171450" marR="0" lvl="0" indent="-171450" algn="l" defTabSz="914400" rtl="0" eaLnBrk="1" fontAlgn="auto" latinLnBrk="0" hangingPunct="1">
                  <a:lnSpc>
                    <a:spcPct val="130000"/>
                  </a:lnSpc>
                  <a:spcBef>
                    <a:spcPts val="0"/>
                  </a:spcBef>
                  <a:spcAft>
                    <a:spcPts val="300"/>
                  </a:spcAft>
                  <a:buClrTx/>
                  <a:buSzTx/>
                  <a:buFont typeface="Arial" panose="020B0604020202020204" pitchFamily="34" charset="0"/>
                  <a:buChar char="•"/>
                  <a:tabLst/>
                  <a:defRPr/>
                </a:pPr>
                <a:r>
                  <a:rPr lang="en-US" altLang="zh-CN" sz="1300">
                    <a:solidFill>
                      <a:srgbClr val="000000"/>
                    </a:solidFill>
                    <a:ea typeface="Open Sans Semibold" charset="0"/>
                    <a:cs typeface="Open Sans Semibold" charset="0"/>
                  </a:rPr>
                  <a:t>Datasets using different time range cannot be concatenated</a:t>
                </a:r>
              </a:p>
              <a:p>
                <a:pPr marL="171450" marR="0" lvl="0" indent="-171450" algn="l" defTabSz="914400" rtl="0" eaLnBrk="1" fontAlgn="auto" latinLnBrk="0" hangingPunct="1">
                  <a:lnSpc>
                    <a:spcPct val="130000"/>
                  </a:lnSpc>
                  <a:spcBef>
                    <a:spcPts val="0"/>
                  </a:spcBef>
                  <a:spcAft>
                    <a:spcPts val="300"/>
                  </a:spcAft>
                  <a:buClrTx/>
                  <a:buSzTx/>
                  <a:buFont typeface="Arial" panose="020B0604020202020204" pitchFamily="34" charset="0"/>
                  <a:buChar char="•"/>
                  <a:tabLst/>
                  <a:defRPr/>
                </a:pPr>
                <a:r>
                  <a:rPr lang="en-US" altLang="zh-CN" sz="1300">
                    <a:solidFill>
                      <a:srgbClr val="000000"/>
                    </a:solidFill>
                    <a:ea typeface="Open Sans Semibold" charset="0"/>
                    <a:cs typeface="Open Sans Semibold" charset="0"/>
                  </a:rPr>
                  <a:t>Difficult to forecast independent univariant exogenous variables</a:t>
                </a:r>
              </a:p>
              <a:p>
                <a:pPr marL="171450" marR="0" lvl="0" indent="-171450" algn="l" defTabSz="914400" rtl="0" eaLnBrk="1" fontAlgn="auto" latinLnBrk="0" hangingPunct="1">
                  <a:lnSpc>
                    <a:spcPct val="130000"/>
                  </a:lnSpc>
                  <a:spcBef>
                    <a:spcPts val="0"/>
                  </a:spcBef>
                  <a:spcAft>
                    <a:spcPts val="300"/>
                  </a:spcAft>
                  <a:buClrTx/>
                  <a:buSzTx/>
                  <a:buFont typeface="Arial" panose="020B0604020202020204" pitchFamily="34" charset="0"/>
                  <a:buChar char="•"/>
                  <a:tabLst/>
                  <a:defRPr/>
                </a:pPr>
                <a:endParaRPr lang="en-US" altLang="zh-CN" sz="1300">
                  <a:solidFill>
                    <a:srgbClr val="000000"/>
                  </a:solidFill>
                  <a:ea typeface="Open Sans Semibold" charset="0"/>
                  <a:cs typeface="Open Sans Semibold" charset="0"/>
                </a:endParaRPr>
              </a:p>
            </p:txBody>
          </p:sp>
          <p:sp>
            <p:nvSpPr>
              <p:cNvPr id="87" name="Freeform 17">
                <a:extLst>
                  <a:ext uri="{FF2B5EF4-FFF2-40B4-BE49-F238E27FC236}">
                    <a16:creationId xmlns:a16="http://schemas.microsoft.com/office/drawing/2014/main" id="{1B1905A0-A676-4044-A5E8-88D21A9AD875}"/>
                  </a:ext>
                </a:extLst>
              </p:cNvPr>
              <p:cNvSpPr>
                <a:spLocks noEditPoints="1"/>
              </p:cNvSpPr>
              <p:nvPr/>
            </p:nvSpPr>
            <p:spPr bwMode="auto">
              <a:xfrm>
                <a:off x="7555523" y="2294363"/>
                <a:ext cx="522288" cy="522288"/>
              </a:xfrm>
              <a:custGeom>
                <a:avLst/>
                <a:gdLst>
                  <a:gd name="T0" fmla="*/ 312 w 659"/>
                  <a:gd name="T1" fmla="*/ 657 h 659"/>
                  <a:gd name="T2" fmla="*/ 263 w 659"/>
                  <a:gd name="T3" fmla="*/ 652 h 659"/>
                  <a:gd name="T4" fmla="*/ 202 w 659"/>
                  <a:gd name="T5" fmla="*/ 632 h 659"/>
                  <a:gd name="T6" fmla="*/ 120 w 659"/>
                  <a:gd name="T7" fmla="*/ 583 h 659"/>
                  <a:gd name="T8" fmla="*/ 57 w 659"/>
                  <a:gd name="T9" fmla="*/ 513 h 659"/>
                  <a:gd name="T10" fmla="*/ 15 w 659"/>
                  <a:gd name="T11" fmla="*/ 427 h 659"/>
                  <a:gd name="T12" fmla="*/ 4 w 659"/>
                  <a:gd name="T13" fmla="*/ 379 h 659"/>
                  <a:gd name="T14" fmla="*/ 0 w 659"/>
                  <a:gd name="T15" fmla="*/ 329 h 659"/>
                  <a:gd name="T16" fmla="*/ 2 w 659"/>
                  <a:gd name="T17" fmla="*/ 296 h 659"/>
                  <a:gd name="T18" fmla="*/ 11 w 659"/>
                  <a:gd name="T19" fmla="*/ 247 h 659"/>
                  <a:gd name="T20" fmla="*/ 41 w 659"/>
                  <a:gd name="T21" fmla="*/ 172 h 659"/>
                  <a:gd name="T22" fmla="*/ 97 w 659"/>
                  <a:gd name="T23" fmla="*/ 97 h 659"/>
                  <a:gd name="T24" fmla="*/ 172 w 659"/>
                  <a:gd name="T25" fmla="*/ 40 h 659"/>
                  <a:gd name="T26" fmla="*/ 248 w 659"/>
                  <a:gd name="T27" fmla="*/ 11 h 659"/>
                  <a:gd name="T28" fmla="*/ 296 w 659"/>
                  <a:gd name="T29" fmla="*/ 1 h 659"/>
                  <a:gd name="T30" fmla="*/ 330 w 659"/>
                  <a:gd name="T31" fmla="*/ 0 h 659"/>
                  <a:gd name="T32" fmla="*/ 379 w 659"/>
                  <a:gd name="T33" fmla="*/ 4 h 659"/>
                  <a:gd name="T34" fmla="*/ 426 w 659"/>
                  <a:gd name="T35" fmla="*/ 15 h 659"/>
                  <a:gd name="T36" fmla="*/ 514 w 659"/>
                  <a:gd name="T37" fmla="*/ 56 h 659"/>
                  <a:gd name="T38" fmla="*/ 584 w 659"/>
                  <a:gd name="T39" fmla="*/ 120 h 659"/>
                  <a:gd name="T40" fmla="*/ 632 w 659"/>
                  <a:gd name="T41" fmla="*/ 202 h 659"/>
                  <a:gd name="T42" fmla="*/ 652 w 659"/>
                  <a:gd name="T43" fmla="*/ 263 h 659"/>
                  <a:gd name="T44" fmla="*/ 658 w 659"/>
                  <a:gd name="T45" fmla="*/ 312 h 659"/>
                  <a:gd name="T46" fmla="*/ 658 w 659"/>
                  <a:gd name="T47" fmla="*/ 345 h 659"/>
                  <a:gd name="T48" fmla="*/ 652 w 659"/>
                  <a:gd name="T49" fmla="*/ 395 h 659"/>
                  <a:gd name="T50" fmla="*/ 632 w 659"/>
                  <a:gd name="T51" fmla="*/ 457 h 659"/>
                  <a:gd name="T52" fmla="*/ 584 w 659"/>
                  <a:gd name="T53" fmla="*/ 538 h 659"/>
                  <a:gd name="T54" fmla="*/ 514 w 659"/>
                  <a:gd name="T55" fmla="*/ 602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7 h 659"/>
                  <a:gd name="T68" fmla="*/ 105 w 659"/>
                  <a:gd name="T69" fmla="*/ 144 h 659"/>
                  <a:gd name="T70" fmla="*/ 61 w 659"/>
                  <a:gd name="T71" fmla="*/ 216 h 659"/>
                  <a:gd name="T72" fmla="*/ 39 w 659"/>
                  <a:gd name="T73" fmla="*/ 300 h 659"/>
                  <a:gd name="T74" fmla="*/ 39 w 659"/>
                  <a:gd name="T75" fmla="*/ 359 h 659"/>
                  <a:gd name="T76" fmla="*/ 61 w 659"/>
                  <a:gd name="T77" fmla="*/ 442 h 659"/>
                  <a:gd name="T78" fmla="*/ 105 w 659"/>
                  <a:gd name="T79" fmla="*/ 515 h 659"/>
                  <a:gd name="T80" fmla="*/ 167 w 659"/>
                  <a:gd name="T81" fmla="*/ 571 h 659"/>
                  <a:gd name="T82" fmla="*/ 242 w 659"/>
                  <a:gd name="T83" fmla="*/ 608 h 659"/>
                  <a:gd name="T84" fmla="*/ 330 w 659"/>
                  <a:gd name="T85" fmla="*/ 621 h 659"/>
                  <a:gd name="T86" fmla="*/ 388 w 659"/>
                  <a:gd name="T87" fmla="*/ 614 h 659"/>
                  <a:gd name="T88" fmla="*/ 468 w 659"/>
                  <a:gd name="T89" fmla="*/ 585 h 659"/>
                  <a:gd name="T90" fmla="*/ 535 w 659"/>
                  <a:gd name="T91" fmla="*/ 535 h 659"/>
                  <a:gd name="T92" fmla="*/ 585 w 659"/>
                  <a:gd name="T93" fmla="*/ 468 h 659"/>
                  <a:gd name="T94" fmla="*/ 615 w 659"/>
                  <a:gd name="T95" fmla="*/ 387 h 659"/>
                  <a:gd name="T96" fmla="*/ 621 w 659"/>
                  <a:gd name="T97" fmla="*/ 329 h 659"/>
                  <a:gd name="T98" fmla="*/ 608 w 659"/>
                  <a:gd name="T99" fmla="*/ 242 h 659"/>
                  <a:gd name="T100" fmla="*/ 570 w 659"/>
                  <a:gd name="T101" fmla="*/ 167 h 659"/>
                  <a:gd name="T102" fmla="*/ 515 w 659"/>
                  <a:gd name="T103" fmla="*/ 105 h 659"/>
                  <a:gd name="T104" fmla="*/ 443 w 659"/>
                  <a:gd name="T105" fmla="*/ 60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7"/>
                    </a:lnTo>
                    <a:lnTo>
                      <a:pt x="296" y="656"/>
                    </a:lnTo>
                    <a:lnTo>
                      <a:pt x="280" y="655"/>
                    </a:lnTo>
                    <a:lnTo>
                      <a:pt x="263" y="652"/>
                    </a:lnTo>
                    <a:lnTo>
                      <a:pt x="248" y="648"/>
                    </a:lnTo>
                    <a:lnTo>
                      <a:pt x="232" y="644"/>
                    </a:lnTo>
                    <a:lnTo>
                      <a:pt x="202" y="632"/>
                    </a:lnTo>
                    <a:lnTo>
                      <a:pt x="172" y="618"/>
                    </a:lnTo>
                    <a:lnTo>
                      <a:pt x="146" y="602"/>
                    </a:lnTo>
                    <a:lnTo>
                      <a:pt x="120" y="583"/>
                    </a:lnTo>
                    <a:lnTo>
                      <a:pt x="97" y="562"/>
                    </a:lnTo>
                    <a:lnTo>
                      <a:pt x="76" y="538"/>
                    </a:lnTo>
                    <a:lnTo>
                      <a:pt x="57" y="513"/>
                    </a:lnTo>
                    <a:lnTo>
                      <a:pt x="41" y="485"/>
                    </a:lnTo>
                    <a:lnTo>
                      <a:pt x="26" y="457"/>
                    </a:lnTo>
                    <a:lnTo>
                      <a:pt x="15" y="427"/>
                    </a:lnTo>
                    <a:lnTo>
                      <a:pt x="11" y="411"/>
                    </a:lnTo>
                    <a:lnTo>
                      <a:pt x="7" y="395"/>
                    </a:lnTo>
                    <a:lnTo>
                      <a:pt x="4" y="379"/>
                    </a:lnTo>
                    <a:lnTo>
                      <a:pt x="2" y="363"/>
                    </a:lnTo>
                    <a:lnTo>
                      <a:pt x="0" y="345"/>
                    </a:lnTo>
                    <a:lnTo>
                      <a:pt x="0" y="329"/>
                    </a:lnTo>
                    <a:lnTo>
                      <a:pt x="0" y="329"/>
                    </a:lnTo>
                    <a:lnTo>
                      <a:pt x="0" y="312"/>
                    </a:lnTo>
                    <a:lnTo>
                      <a:pt x="2" y="296"/>
                    </a:lnTo>
                    <a:lnTo>
                      <a:pt x="4" y="280"/>
                    </a:lnTo>
                    <a:lnTo>
                      <a:pt x="7" y="263"/>
                    </a:lnTo>
                    <a:lnTo>
                      <a:pt x="11" y="247"/>
                    </a:lnTo>
                    <a:lnTo>
                      <a:pt x="15" y="231"/>
                    </a:lnTo>
                    <a:lnTo>
                      <a:pt x="26" y="202"/>
                    </a:lnTo>
                    <a:lnTo>
                      <a:pt x="41" y="172"/>
                    </a:lnTo>
                    <a:lnTo>
                      <a:pt x="57" y="145"/>
                    </a:lnTo>
                    <a:lnTo>
                      <a:pt x="76" y="120"/>
                    </a:lnTo>
                    <a:lnTo>
                      <a:pt x="97" y="97"/>
                    </a:lnTo>
                    <a:lnTo>
                      <a:pt x="120" y="75"/>
                    </a:lnTo>
                    <a:lnTo>
                      <a:pt x="146" y="56"/>
                    </a:lnTo>
                    <a:lnTo>
                      <a:pt x="172" y="40"/>
                    </a:lnTo>
                    <a:lnTo>
                      <a:pt x="202" y="26"/>
                    </a:lnTo>
                    <a:lnTo>
                      <a:pt x="232" y="15"/>
                    </a:lnTo>
                    <a:lnTo>
                      <a:pt x="248" y="11"/>
                    </a:lnTo>
                    <a:lnTo>
                      <a:pt x="263" y="7"/>
                    </a:lnTo>
                    <a:lnTo>
                      <a:pt x="280" y="4"/>
                    </a:lnTo>
                    <a:lnTo>
                      <a:pt x="296" y="1"/>
                    </a:lnTo>
                    <a:lnTo>
                      <a:pt x="312" y="0"/>
                    </a:lnTo>
                    <a:lnTo>
                      <a:pt x="330" y="0"/>
                    </a:lnTo>
                    <a:lnTo>
                      <a:pt x="330" y="0"/>
                    </a:lnTo>
                    <a:lnTo>
                      <a:pt x="346" y="0"/>
                    </a:lnTo>
                    <a:lnTo>
                      <a:pt x="363" y="1"/>
                    </a:lnTo>
                    <a:lnTo>
                      <a:pt x="379" y="4"/>
                    </a:lnTo>
                    <a:lnTo>
                      <a:pt x="396" y="7"/>
                    </a:lnTo>
                    <a:lnTo>
                      <a:pt x="412" y="11"/>
                    </a:lnTo>
                    <a:lnTo>
                      <a:pt x="426" y="15"/>
                    </a:lnTo>
                    <a:lnTo>
                      <a:pt x="457" y="26"/>
                    </a:lnTo>
                    <a:lnTo>
                      <a:pt x="486" y="40"/>
                    </a:lnTo>
                    <a:lnTo>
                      <a:pt x="514" y="56"/>
                    </a:lnTo>
                    <a:lnTo>
                      <a:pt x="538" y="75"/>
                    </a:lnTo>
                    <a:lnTo>
                      <a:pt x="562" y="97"/>
                    </a:lnTo>
                    <a:lnTo>
                      <a:pt x="584" y="120"/>
                    </a:lnTo>
                    <a:lnTo>
                      <a:pt x="603" y="145"/>
                    </a:lnTo>
                    <a:lnTo>
                      <a:pt x="619" y="172"/>
                    </a:lnTo>
                    <a:lnTo>
                      <a:pt x="632" y="202"/>
                    </a:lnTo>
                    <a:lnTo>
                      <a:pt x="644" y="231"/>
                    </a:lnTo>
                    <a:lnTo>
                      <a:pt x="648" y="247"/>
                    </a:lnTo>
                    <a:lnTo>
                      <a:pt x="652" y="263"/>
                    </a:lnTo>
                    <a:lnTo>
                      <a:pt x="655" y="280"/>
                    </a:lnTo>
                    <a:lnTo>
                      <a:pt x="656" y="296"/>
                    </a:lnTo>
                    <a:lnTo>
                      <a:pt x="658" y="312"/>
                    </a:lnTo>
                    <a:lnTo>
                      <a:pt x="659" y="329"/>
                    </a:lnTo>
                    <a:lnTo>
                      <a:pt x="659" y="329"/>
                    </a:lnTo>
                    <a:lnTo>
                      <a:pt x="658" y="345"/>
                    </a:lnTo>
                    <a:lnTo>
                      <a:pt x="656" y="363"/>
                    </a:lnTo>
                    <a:lnTo>
                      <a:pt x="655" y="379"/>
                    </a:lnTo>
                    <a:lnTo>
                      <a:pt x="652" y="395"/>
                    </a:lnTo>
                    <a:lnTo>
                      <a:pt x="648" y="411"/>
                    </a:lnTo>
                    <a:lnTo>
                      <a:pt x="644" y="427"/>
                    </a:lnTo>
                    <a:lnTo>
                      <a:pt x="632" y="457"/>
                    </a:lnTo>
                    <a:lnTo>
                      <a:pt x="619" y="485"/>
                    </a:lnTo>
                    <a:lnTo>
                      <a:pt x="603" y="513"/>
                    </a:lnTo>
                    <a:lnTo>
                      <a:pt x="584" y="538"/>
                    </a:lnTo>
                    <a:lnTo>
                      <a:pt x="562" y="562"/>
                    </a:lnTo>
                    <a:lnTo>
                      <a:pt x="538" y="583"/>
                    </a:lnTo>
                    <a:lnTo>
                      <a:pt x="514" y="602"/>
                    </a:lnTo>
                    <a:lnTo>
                      <a:pt x="486" y="618"/>
                    </a:lnTo>
                    <a:lnTo>
                      <a:pt x="457" y="632"/>
                    </a:lnTo>
                    <a:lnTo>
                      <a:pt x="426" y="644"/>
                    </a:lnTo>
                    <a:lnTo>
                      <a:pt x="412" y="648"/>
                    </a:lnTo>
                    <a:lnTo>
                      <a:pt x="396" y="652"/>
                    </a:lnTo>
                    <a:lnTo>
                      <a:pt x="379" y="655"/>
                    </a:lnTo>
                    <a:lnTo>
                      <a:pt x="363" y="656"/>
                    </a:lnTo>
                    <a:lnTo>
                      <a:pt x="346" y="657"/>
                    </a:lnTo>
                    <a:lnTo>
                      <a:pt x="330" y="659"/>
                    </a:lnTo>
                    <a:lnTo>
                      <a:pt x="330" y="659"/>
                    </a:lnTo>
                    <a:close/>
                    <a:moveTo>
                      <a:pt x="330" y="38"/>
                    </a:moveTo>
                    <a:lnTo>
                      <a:pt x="330" y="38"/>
                    </a:lnTo>
                    <a:lnTo>
                      <a:pt x="300" y="39"/>
                    </a:lnTo>
                    <a:lnTo>
                      <a:pt x="271" y="43"/>
                    </a:lnTo>
                    <a:lnTo>
                      <a:pt x="242" y="51"/>
                    </a:lnTo>
                    <a:lnTo>
                      <a:pt x="215" y="60"/>
                    </a:lnTo>
                    <a:lnTo>
                      <a:pt x="191" y="73"/>
                    </a:lnTo>
                    <a:lnTo>
                      <a:pt x="167" y="87"/>
                    </a:lnTo>
                    <a:lnTo>
                      <a:pt x="144" y="105"/>
                    </a:lnTo>
                    <a:lnTo>
                      <a:pt x="124" y="124"/>
                    </a:lnTo>
                    <a:lnTo>
                      <a:pt x="105" y="144"/>
                    </a:lnTo>
                    <a:lnTo>
                      <a:pt x="88" y="167"/>
                    </a:lnTo>
                    <a:lnTo>
                      <a:pt x="73" y="191"/>
                    </a:lnTo>
                    <a:lnTo>
                      <a:pt x="61" y="216"/>
                    </a:lnTo>
                    <a:lnTo>
                      <a:pt x="52" y="242"/>
                    </a:lnTo>
                    <a:lnTo>
                      <a:pt x="43" y="270"/>
                    </a:lnTo>
                    <a:lnTo>
                      <a:pt x="39" y="300"/>
                    </a:lnTo>
                    <a:lnTo>
                      <a:pt x="38" y="329"/>
                    </a:lnTo>
                    <a:lnTo>
                      <a:pt x="38" y="329"/>
                    </a:lnTo>
                    <a:lnTo>
                      <a:pt x="39" y="359"/>
                    </a:lnTo>
                    <a:lnTo>
                      <a:pt x="43" y="387"/>
                    </a:lnTo>
                    <a:lnTo>
                      <a:pt x="52" y="415"/>
                    </a:lnTo>
                    <a:lnTo>
                      <a:pt x="61" y="442"/>
                    </a:lnTo>
                    <a:lnTo>
                      <a:pt x="73" y="468"/>
                    </a:lnTo>
                    <a:lnTo>
                      <a:pt x="88" y="492"/>
                    </a:lnTo>
                    <a:lnTo>
                      <a:pt x="105" y="515"/>
                    </a:lnTo>
                    <a:lnTo>
                      <a:pt x="124" y="535"/>
                    </a:lnTo>
                    <a:lnTo>
                      <a:pt x="144" y="554"/>
                    </a:lnTo>
                    <a:lnTo>
                      <a:pt x="167" y="571"/>
                    </a:lnTo>
                    <a:lnTo>
                      <a:pt x="191" y="585"/>
                    </a:lnTo>
                    <a:lnTo>
                      <a:pt x="215" y="598"/>
                    </a:lnTo>
                    <a:lnTo>
                      <a:pt x="242" y="608"/>
                    </a:lnTo>
                    <a:lnTo>
                      <a:pt x="271" y="614"/>
                    </a:lnTo>
                    <a:lnTo>
                      <a:pt x="300" y="618"/>
                    </a:lnTo>
                    <a:lnTo>
                      <a:pt x="330" y="621"/>
                    </a:lnTo>
                    <a:lnTo>
                      <a:pt x="330" y="621"/>
                    </a:lnTo>
                    <a:lnTo>
                      <a:pt x="359" y="618"/>
                    </a:lnTo>
                    <a:lnTo>
                      <a:pt x="388" y="614"/>
                    </a:lnTo>
                    <a:lnTo>
                      <a:pt x="416" y="608"/>
                    </a:lnTo>
                    <a:lnTo>
                      <a:pt x="443" y="598"/>
                    </a:lnTo>
                    <a:lnTo>
                      <a:pt x="468" y="585"/>
                    </a:lnTo>
                    <a:lnTo>
                      <a:pt x="492" y="571"/>
                    </a:lnTo>
                    <a:lnTo>
                      <a:pt x="515" y="554"/>
                    </a:lnTo>
                    <a:lnTo>
                      <a:pt x="535" y="535"/>
                    </a:lnTo>
                    <a:lnTo>
                      <a:pt x="554" y="515"/>
                    </a:lnTo>
                    <a:lnTo>
                      <a:pt x="570" y="492"/>
                    </a:lnTo>
                    <a:lnTo>
                      <a:pt x="585" y="468"/>
                    </a:lnTo>
                    <a:lnTo>
                      <a:pt x="597" y="442"/>
                    </a:lnTo>
                    <a:lnTo>
                      <a:pt x="608" y="415"/>
                    </a:lnTo>
                    <a:lnTo>
                      <a:pt x="615" y="387"/>
                    </a:lnTo>
                    <a:lnTo>
                      <a:pt x="619" y="359"/>
                    </a:lnTo>
                    <a:lnTo>
                      <a:pt x="621" y="329"/>
                    </a:lnTo>
                    <a:lnTo>
                      <a:pt x="621" y="329"/>
                    </a:lnTo>
                    <a:lnTo>
                      <a:pt x="619" y="300"/>
                    </a:lnTo>
                    <a:lnTo>
                      <a:pt x="615" y="270"/>
                    </a:lnTo>
                    <a:lnTo>
                      <a:pt x="608" y="242"/>
                    </a:lnTo>
                    <a:lnTo>
                      <a:pt x="597" y="216"/>
                    </a:lnTo>
                    <a:lnTo>
                      <a:pt x="585" y="191"/>
                    </a:lnTo>
                    <a:lnTo>
                      <a:pt x="570" y="167"/>
                    </a:lnTo>
                    <a:lnTo>
                      <a:pt x="554" y="144"/>
                    </a:lnTo>
                    <a:lnTo>
                      <a:pt x="535" y="124"/>
                    </a:lnTo>
                    <a:lnTo>
                      <a:pt x="515" y="105"/>
                    </a:lnTo>
                    <a:lnTo>
                      <a:pt x="492" y="87"/>
                    </a:lnTo>
                    <a:lnTo>
                      <a:pt x="468" y="73"/>
                    </a:lnTo>
                    <a:lnTo>
                      <a:pt x="443" y="60"/>
                    </a:lnTo>
                    <a:lnTo>
                      <a:pt x="416" y="51"/>
                    </a:lnTo>
                    <a:lnTo>
                      <a:pt x="388" y="43"/>
                    </a:lnTo>
                    <a:lnTo>
                      <a:pt x="359" y="39"/>
                    </a:lnTo>
                    <a:lnTo>
                      <a:pt x="330" y="38"/>
                    </a:lnTo>
                    <a:lnTo>
                      <a:pt x="330" y="38"/>
                    </a:ln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Open Sans"/>
                </a:endParaRPr>
              </a:p>
            </p:txBody>
          </p:sp>
        </p:grpSp>
      </p:grpSp>
      <p:grpSp>
        <p:nvGrpSpPr>
          <p:cNvPr id="38" name="Group 37">
            <a:extLst>
              <a:ext uri="{FF2B5EF4-FFF2-40B4-BE49-F238E27FC236}">
                <a16:creationId xmlns:a16="http://schemas.microsoft.com/office/drawing/2014/main" id="{4E8A8AD0-4D92-2B4C-AB0B-332C9AC31D8B}"/>
              </a:ext>
            </a:extLst>
          </p:cNvPr>
          <p:cNvGrpSpPr/>
          <p:nvPr/>
        </p:nvGrpSpPr>
        <p:grpSpPr>
          <a:xfrm>
            <a:off x="1674033" y="2567543"/>
            <a:ext cx="310643" cy="302593"/>
            <a:chOff x="4884738" y="4778375"/>
            <a:chExt cx="566738" cy="557212"/>
          </a:xfrm>
          <a:solidFill>
            <a:schemeClr val="accent2"/>
          </a:solidFill>
        </p:grpSpPr>
        <p:sp>
          <p:nvSpPr>
            <p:cNvPr id="39" name="Freeform 228">
              <a:extLst>
                <a:ext uri="{FF2B5EF4-FFF2-40B4-BE49-F238E27FC236}">
                  <a16:creationId xmlns:a16="http://schemas.microsoft.com/office/drawing/2014/main" id="{7C1C6298-768D-7E49-B995-E8276337129C}"/>
                </a:ext>
              </a:extLst>
            </p:cNvPr>
            <p:cNvSpPr>
              <a:spLocks noEditPoints="1"/>
            </p:cNvSpPr>
            <p:nvPr/>
          </p:nvSpPr>
          <p:spPr bwMode="auto">
            <a:xfrm>
              <a:off x="4884738" y="4778375"/>
              <a:ext cx="566738" cy="557212"/>
            </a:xfrm>
            <a:custGeom>
              <a:avLst/>
              <a:gdLst>
                <a:gd name="T0" fmla="*/ 227 w 232"/>
                <a:gd name="T1" fmla="*/ 53 h 228"/>
                <a:gd name="T2" fmla="*/ 222 w 232"/>
                <a:gd name="T3" fmla="*/ 48 h 228"/>
                <a:gd name="T4" fmla="*/ 214 w 232"/>
                <a:gd name="T5" fmla="*/ 49 h 228"/>
                <a:gd name="T6" fmla="*/ 189 w 232"/>
                <a:gd name="T7" fmla="*/ 75 h 228"/>
                <a:gd name="T8" fmla="*/ 167 w 232"/>
                <a:gd name="T9" fmla="*/ 79 h 228"/>
                <a:gd name="T10" fmla="*/ 149 w 232"/>
                <a:gd name="T11" fmla="*/ 61 h 228"/>
                <a:gd name="T12" fmla="*/ 154 w 232"/>
                <a:gd name="T13" fmla="*/ 40 h 228"/>
                <a:gd name="T14" fmla="*/ 179 w 232"/>
                <a:gd name="T15" fmla="*/ 14 h 228"/>
                <a:gd name="T16" fmla="*/ 181 w 232"/>
                <a:gd name="T17" fmla="*/ 7 h 228"/>
                <a:gd name="T18" fmla="*/ 175 w 232"/>
                <a:gd name="T19" fmla="*/ 1 h 228"/>
                <a:gd name="T20" fmla="*/ 162 w 232"/>
                <a:gd name="T21" fmla="*/ 0 h 228"/>
                <a:gd name="T22" fmla="*/ 115 w 232"/>
                <a:gd name="T23" fmla="*/ 19 h 228"/>
                <a:gd name="T24" fmla="*/ 103 w 232"/>
                <a:gd name="T25" fmla="*/ 82 h 228"/>
                <a:gd name="T26" fmla="*/ 12 w 232"/>
                <a:gd name="T27" fmla="*/ 161 h 228"/>
                <a:gd name="T28" fmla="*/ 0 w 232"/>
                <a:gd name="T29" fmla="*/ 189 h 228"/>
                <a:gd name="T30" fmla="*/ 12 w 232"/>
                <a:gd name="T31" fmla="*/ 217 h 228"/>
                <a:gd name="T32" fmla="*/ 40 w 232"/>
                <a:gd name="T33" fmla="*/ 228 h 228"/>
                <a:gd name="T34" fmla="*/ 68 w 232"/>
                <a:gd name="T35" fmla="*/ 216 h 228"/>
                <a:gd name="T36" fmla="*/ 146 w 232"/>
                <a:gd name="T37" fmla="*/ 126 h 228"/>
                <a:gd name="T38" fmla="*/ 167 w 232"/>
                <a:gd name="T39" fmla="*/ 128 h 228"/>
                <a:gd name="T40" fmla="*/ 209 w 232"/>
                <a:gd name="T41" fmla="*/ 113 h 228"/>
                <a:gd name="T42" fmla="*/ 227 w 232"/>
                <a:gd name="T43" fmla="*/ 53 h 228"/>
                <a:gd name="T44" fmla="*/ 203 w 232"/>
                <a:gd name="T45" fmla="*/ 107 h 228"/>
                <a:gd name="T46" fmla="*/ 167 w 232"/>
                <a:gd name="T47" fmla="*/ 119 h 228"/>
                <a:gd name="T48" fmla="*/ 145 w 232"/>
                <a:gd name="T49" fmla="*/ 116 h 228"/>
                <a:gd name="T50" fmla="*/ 141 w 232"/>
                <a:gd name="T51" fmla="*/ 118 h 228"/>
                <a:gd name="T52" fmla="*/ 61 w 232"/>
                <a:gd name="T53" fmla="*/ 210 h 228"/>
                <a:gd name="T54" fmla="*/ 40 w 232"/>
                <a:gd name="T55" fmla="*/ 219 h 228"/>
                <a:gd name="T56" fmla="*/ 19 w 232"/>
                <a:gd name="T57" fmla="*/ 210 h 228"/>
                <a:gd name="T58" fmla="*/ 10 w 232"/>
                <a:gd name="T59" fmla="*/ 189 h 228"/>
                <a:gd name="T60" fmla="*/ 18 w 232"/>
                <a:gd name="T61" fmla="*/ 168 h 228"/>
                <a:gd name="T62" fmla="*/ 111 w 232"/>
                <a:gd name="T63" fmla="*/ 88 h 228"/>
                <a:gd name="T64" fmla="*/ 112 w 232"/>
                <a:gd name="T65" fmla="*/ 83 h 228"/>
                <a:gd name="T66" fmla="*/ 122 w 232"/>
                <a:gd name="T67" fmla="*/ 26 h 228"/>
                <a:gd name="T68" fmla="*/ 162 w 232"/>
                <a:gd name="T69" fmla="*/ 9 h 228"/>
                <a:gd name="T70" fmla="*/ 170 w 232"/>
                <a:gd name="T71" fmla="*/ 10 h 228"/>
                <a:gd name="T72" fmla="*/ 146 w 232"/>
                <a:gd name="T73" fmla="*/ 34 h 228"/>
                <a:gd name="T74" fmla="*/ 145 w 232"/>
                <a:gd name="T75" fmla="*/ 36 h 228"/>
                <a:gd name="T76" fmla="*/ 140 w 232"/>
                <a:gd name="T77" fmla="*/ 62 h 228"/>
                <a:gd name="T78" fmla="*/ 141 w 232"/>
                <a:gd name="T79" fmla="*/ 66 h 228"/>
                <a:gd name="T80" fmla="*/ 162 w 232"/>
                <a:gd name="T81" fmla="*/ 88 h 228"/>
                <a:gd name="T82" fmla="*/ 167 w 232"/>
                <a:gd name="T83" fmla="*/ 89 h 228"/>
                <a:gd name="T84" fmla="*/ 192 w 232"/>
                <a:gd name="T85" fmla="*/ 84 h 228"/>
                <a:gd name="T86" fmla="*/ 195 w 232"/>
                <a:gd name="T87" fmla="*/ 83 h 228"/>
                <a:gd name="T88" fmla="*/ 219 w 232"/>
                <a:gd name="T89" fmla="*/ 58 h 228"/>
                <a:gd name="T90" fmla="*/ 203 w 232"/>
                <a:gd name="T91" fmla="*/ 10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28">
                  <a:moveTo>
                    <a:pt x="227" y="53"/>
                  </a:moveTo>
                  <a:cubicBezTo>
                    <a:pt x="227" y="51"/>
                    <a:pt x="225" y="48"/>
                    <a:pt x="222" y="48"/>
                  </a:cubicBezTo>
                  <a:cubicBezTo>
                    <a:pt x="219" y="47"/>
                    <a:pt x="216" y="47"/>
                    <a:pt x="214" y="49"/>
                  </a:cubicBezTo>
                  <a:cubicBezTo>
                    <a:pt x="189" y="75"/>
                    <a:pt x="189" y="75"/>
                    <a:pt x="189" y="75"/>
                  </a:cubicBezTo>
                  <a:cubicBezTo>
                    <a:pt x="167" y="79"/>
                    <a:pt x="167" y="79"/>
                    <a:pt x="167" y="79"/>
                  </a:cubicBezTo>
                  <a:cubicBezTo>
                    <a:pt x="149" y="61"/>
                    <a:pt x="149" y="61"/>
                    <a:pt x="149" y="61"/>
                  </a:cubicBezTo>
                  <a:cubicBezTo>
                    <a:pt x="154" y="40"/>
                    <a:pt x="154" y="40"/>
                    <a:pt x="154" y="40"/>
                  </a:cubicBezTo>
                  <a:cubicBezTo>
                    <a:pt x="179" y="14"/>
                    <a:pt x="179" y="14"/>
                    <a:pt x="179" y="14"/>
                  </a:cubicBezTo>
                  <a:cubicBezTo>
                    <a:pt x="181" y="12"/>
                    <a:pt x="182" y="9"/>
                    <a:pt x="181" y="7"/>
                  </a:cubicBezTo>
                  <a:cubicBezTo>
                    <a:pt x="180" y="4"/>
                    <a:pt x="178" y="2"/>
                    <a:pt x="175" y="1"/>
                  </a:cubicBezTo>
                  <a:cubicBezTo>
                    <a:pt x="171" y="0"/>
                    <a:pt x="167" y="0"/>
                    <a:pt x="162" y="0"/>
                  </a:cubicBezTo>
                  <a:cubicBezTo>
                    <a:pt x="145" y="0"/>
                    <a:pt x="128" y="7"/>
                    <a:pt x="115" y="19"/>
                  </a:cubicBezTo>
                  <a:cubicBezTo>
                    <a:pt x="97" y="37"/>
                    <a:pt x="100" y="68"/>
                    <a:pt x="103" y="82"/>
                  </a:cubicBezTo>
                  <a:cubicBezTo>
                    <a:pt x="12" y="161"/>
                    <a:pt x="12" y="161"/>
                    <a:pt x="12" y="161"/>
                  </a:cubicBezTo>
                  <a:cubicBezTo>
                    <a:pt x="4" y="169"/>
                    <a:pt x="0" y="179"/>
                    <a:pt x="0" y="189"/>
                  </a:cubicBezTo>
                  <a:cubicBezTo>
                    <a:pt x="0" y="200"/>
                    <a:pt x="4" y="209"/>
                    <a:pt x="12" y="217"/>
                  </a:cubicBezTo>
                  <a:cubicBezTo>
                    <a:pt x="19" y="224"/>
                    <a:pt x="29" y="228"/>
                    <a:pt x="40" y="228"/>
                  </a:cubicBezTo>
                  <a:cubicBezTo>
                    <a:pt x="50" y="228"/>
                    <a:pt x="60" y="224"/>
                    <a:pt x="68" y="216"/>
                  </a:cubicBezTo>
                  <a:cubicBezTo>
                    <a:pt x="146" y="126"/>
                    <a:pt x="146" y="126"/>
                    <a:pt x="146" y="126"/>
                  </a:cubicBezTo>
                  <a:cubicBezTo>
                    <a:pt x="153" y="127"/>
                    <a:pt x="160" y="128"/>
                    <a:pt x="167" y="128"/>
                  </a:cubicBezTo>
                  <a:cubicBezTo>
                    <a:pt x="185" y="128"/>
                    <a:pt x="200" y="123"/>
                    <a:pt x="209" y="113"/>
                  </a:cubicBezTo>
                  <a:cubicBezTo>
                    <a:pt x="225" y="98"/>
                    <a:pt x="232" y="75"/>
                    <a:pt x="227" y="53"/>
                  </a:cubicBezTo>
                  <a:close/>
                  <a:moveTo>
                    <a:pt x="203" y="107"/>
                  </a:moveTo>
                  <a:cubicBezTo>
                    <a:pt x="195" y="114"/>
                    <a:pt x="182" y="119"/>
                    <a:pt x="167" y="119"/>
                  </a:cubicBezTo>
                  <a:cubicBezTo>
                    <a:pt x="160" y="119"/>
                    <a:pt x="153" y="118"/>
                    <a:pt x="145" y="116"/>
                  </a:cubicBezTo>
                  <a:cubicBezTo>
                    <a:pt x="144" y="116"/>
                    <a:pt x="142" y="117"/>
                    <a:pt x="141" y="118"/>
                  </a:cubicBezTo>
                  <a:cubicBezTo>
                    <a:pt x="61" y="210"/>
                    <a:pt x="61" y="210"/>
                    <a:pt x="61" y="210"/>
                  </a:cubicBezTo>
                  <a:cubicBezTo>
                    <a:pt x="55" y="216"/>
                    <a:pt x="47" y="219"/>
                    <a:pt x="40" y="219"/>
                  </a:cubicBezTo>
                  <a:cubicBezTo>
                    <a:pt x="32" y="219"/>
                    <a:pt x="24" y="216"/>
                    <a:pt x="19" y="210"/>
                  </a:cubicBezTo>
                  <a:cubicBezTo>
                    <a:pt x="13" y="205"/>
                    <a:pt x="10" y="197"/>
                    <a:pt x="10" y="189"/>
                  </a:cubicBezTo>
                  <a:cubicBezTo>
                    <a:pt x="10" y="181"/>
                    <a:pt x="13" y="174"/>
                    <a:pt x="18" y="168"/>
                  </a:cubicBezTo>
                  <a:cubicBezTo>
                    <a:pt x="111" y="88"/>
                    <a:pt x="111" y="88"/>
                    <a:pt x="111" y="88"/>
                  </a:cubicBezTo>
                  <a:cubicBezTo>
                    <a:pt x="112" y="87"/>
                    <a:pt x="113" y="85"/>
                    <a:pt x="112" y="83"/>
                  </a:cubicBezTo>
                  <a:cubicBezTo>
                    <a:pt x="111" y="74"/>
                    <a:pt x="106" y="42"/>
                    <a:pt x="122" y="26"/>
                  </a:cubicBezTo>
                  <a:cubicBezTo>
                    <a:pt x="133" y="15"/>
                    <a:pt x="147" y="9"/>
                    <a:pt x="162" y="9"/>
                  </a:cubicBezTo>
                  <a:cubicBezTo>
                    <a:pt x="165" y="9"/>
                    <a:pt x="168" y="10"/>
                    <a:pt x="170" y="10"/>
                  </a:cubicBezTo>
                  <a:cubicBezTo>
                    <a:pt x="146" y="34"/>
                    <a:pt x="146" y="34"/>
                    <a:pt x="146" y="34"/>
                  </a:cubicBezTo>
                  <a:cubicBezTo>
                    <a:pt x="145" y="35"/>
                    <a:pt x="145" y="36"/>
                    <a:pt x="145" y="36"/>
                  </a:cubicBezTo>
                  <a:cubicBezTo>
                    <a:pt x="140" y="62"/>
                    <a:pt x="140" y="62"/>
                    <a:pt x="140" y="62"/>
                  </a:cubicBezTo>
                  <a:cubicBezTo>
                    <a:pt x="139" y="64"/>
                    <a:pt x="140" y="65"/>
                    <a:pt x="141" y="66"/>
                  </a:cubicBezTo>
                  <a:cubicBezTo>
                    <a:pt x="162" y="88"/>
                    <a:pt x="162" y="88"/>
                    <a:pt x="162" y="88"/>
                  </a:cubicBezTo>
                  <a:cubicBezTo>
                    <a:pt x="164" y="89"/>
                    <a:pt x="165" y="89"/>
                    <a:pt x="167" y="89"/>
                  </a:cubicBezTo>
                  <a:cubicBezTo>
                    <a:pt x="192" y="84"/>
                    <a:pt x="192" y="84"/>
                    <a:pt x="192" y="84"/>
                  </a:cubicBezTo>
                  <a:cubicBezTo>
                    <a:pt x="193" y="84"/>
                    <a:pt x="194" y="83"/>
                    <a:pt x="195" y="83"/>
                  </a:cubicBezTo>
                  <a:cubicBezTo>
                    <a:pt x="219" y="58"/>
                    <a:pt x="219" y="58"/>
                    <a:pt x="219" y="58"/>
                  </a:cubicBezTo>
                  <a:cubicBezTo>
                    <a:pt x="221" y="76"/>
                    <a:pt x="215" y="94"/>
                    <a:pt x="203" y="1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0" name="Freeform 229">
              <a:extLst>
                <a:ext uri="{FF2B5EF4-FFF2-40B4-BE49-F238E27FC236}">
                  <a16:creationId xmlns:a16="http://schemas.microsoft.com/office/drawing/2014/main" id="{64D523B9-8817-5244-963A-D6E1D2461E5B}"/>
                </a:ext>
              </a:extLst>
            </p:cNvPr>
            <p:cNvSpPr>
              <a:spLocks/>
            </p:cNvSpPr>
            <p:nvPr/>
          </p:nvSpPr>
          <p:spPr bwMode="auto">
            <a:xfrm>
              <a:off x="4957763" y="5218113"/>
              <a:ext cx="46038" cy="47625"/>
            </a:xfrm>
            <a:custGeom>
              <a:avLst/>
              <a:gdLst>
                <a:gd name="T0" fmla="*/ 3 w 19"/>
                <a:gd name="T1" fmla="*/ 3 h 19"/>
                <a:gd name="T2" fmla="*/ 3 w 19"/>
                <a:gd name="T3" fmla="*/ 3 h 19"/>
                <a:gd name="T4" fmla="*/ 3 w 19"/>
                <a:gd name="T5" fmla="*/ 15 h 19"/>
                <a:gd name="T6" fmla="*/ 16 w 19"/>
                <a:gd name="T7" fmla="*/ 15 h 19"/>
                <a:gd name="T8" fmla="*/ 16 w 19"/>
                <a:gd name="T9" fmla="*/ 15 h 19"/>
                <a:gd name="T10" fmla="*/ 16 w 19"/>
                <a:gd name="T11" fmla="*/ 3 h 19"/>
                <a:gd name="T12" fmla="*/ 3 w 19"/>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3" y="3"/>
                  </a:moveTo>
                  <a:cubicBezTo>
                    <a:pt x="3" y="3"/>
                    <a:pt x="3" y="3"/>
                    <a:pt x="3" y="3"/>
                  </a:cubicBezTo>
                  <a:cubicBezTo>
                    <a:pt x="0" y="6"/>
                    <a:pt x="0" y="12"/>
                    <a:pt x="3" y="15"/>
                  </a:cubicBezTo>
                  <a:cubicBezTo>
                    <a:pt x="7" y="19"/>
                    <a:pt x="12" y="19"/>
                    <a:pt x="16" y="15"/>
                  </a:cubicBezTo>
                  <a:cubicBezTo>
                    <a:pt x="16" y="15"/>
                    <a:pt x="16" y="15"/>
                    <a:pt x="16" y="15"/>
                  </a:cubicBezTo>
                  <a:cubicBezTo>
                    <a:pt x="19" y="12"/>
                    <a:pt x="19" y="6"/>
                    <a:pt x="16" y="3"/>
                  </a:cubicBezTo>
                  <a:cubicBezTo>
                    <a:pt x="12" y="0"/>
                    <a:pt x="7" y="0"/>
                    <a:pt x="3" y="3"/>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nvGrpSpPr>
          <p:cNvPr id="60" name="Group 59">
            <a:extLst>
              <a:ext uri="{FF2B5EF4-FFF2-40B4-BE49-F238E27FC236}">
                <a16:creationId xmlns:a16="http://schemas.microsoft.com/office/drawing/2014/main" id="{B57EE46E-A587-6142-ABED-70D925F167B7}"/>
              </a:ext>
            </a:extLst>
          </p:cNvPr>
          <p:cNvGrpSpPr/>
          <p:nvPr/>
        </p:nvGrpSpPr>
        <p:grpSpPr>
          <a:xfrm>
            <a:off x="7795762" y="2316052"/>
            <a:ext cx="376541" cy="374482"/>
            <a:chOff x="7186613" y="4868863"/>
            <a:chExt cx="796925" cy="800101"/>
          </a:xfrm>
        </p:grpSpPr>
        <p:sp>
          <p:nvSpPr>
            <p:cNvPr id="61" name="Freeform 57">
              <a:extLst>
                <a:ext uri="{FF2B5EF4-FFF2-40B4-BE49-F238E27FC236}">
                  <a16:creationId xmlns:a16="http://schemas.microsoft.com/office/drawing/2014/main" id="{A8F1B042-4E39-5745-9560-35969C5DA604}"/>
                </a:ext>
              </a:extLst>
            </p:cNvPr>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no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2" name="Freeform 58">
              <a:extLst>
                <a:ext uri="{FF2B5EF4-FFF2-40B4-BE49-F238E27FC236}">
                  <a16:creationId xmlns:a16="http://schemas.microsoft.com/office/drawing/2014/main" id="{92963C0A-A7B3-EE4B-B6FA-610D876E0867}"/>
                </a:ext>
              </a:extLst>
            </p:cNvPr>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no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3" name="Freeform 59">
              <a:extLst>
                <a:ext uri="{FF2B5EF4-FFF2-40B4-BE49-F238E27FC236}">
                  <a16:creationId xmlns:a16="http://schemas.microsoft.com/office/drawing/2014/main" id="{ECFBB4A0-B24C-FE48-8F3F-08BA72945B18}"/>
                </a:ext>
              </a:extLst>
            </p:cNvPr>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no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4" name="Freeform 60">
              <a:extLst>
                <a:ext uri="{FF2B5EF4-FFF2-40B4-BE49-F238E27FC236}">
                  <a16:creationId xmlns:a16="http://schemas.microsoft.com/office/drawing/2014/main" id="{57D72413-A278-5743-ADFD-F42CE5499111}"/>
                </a:ext>
              </a:extLst>
            </p:cNvPr>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no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37" name="TextBox 36">
            <a:extLst>
              <a:ext uri="{FF2B5EF4-FFF2-40B4-BE49-F238E27FC236}">
                <a16:creationId xmlns:a16="http://schemas.microsoft.com/office/drawing/2014/main" id="{797050BF-EE31-4040-9C6F-947F0CC33B32}"/>
              </a:ext>
            </a:extLst>
          </p:cNvPr>
          <p:cNvSpPr txBox="1"/>
          <p:nvPr/>
        </p:nvSpPr>
        <p:spPr>
          <a:xfrm>
            <a:off x="521019" y="532180"/>
            <a:ext cx="4757649" cy="707886"/>
          </a:xfrm>
          <a:prstGeom prst="rect">
            <a:avLst/>
          </a:prstGeom>
          <a:noFill/>
        </p:spPr>
        <p:txBody>
          <a:bodyPr wrap="none" rtlCol="0">
            <a:spAutoFit/>
          </a:bodyPr>
          <a:lstStyle/>
          <a:p>
            <a:r>
              <a:rPr lang="en-US" altLang="zh-CN" sz="4000" b="1">
                <a:solidFill>
                  <a:schemeClr val="accent1"/>
                </a:solidFill>
                <a:latin typeface="+mj-lt"/>
              </a:rPr>
              <a:t>OVERALL</a:t>
            </a:r>
            <a:r>
              <a:rPr lang="zh-CN" altLang="en-US" sz="4000" b="1">
                <a:solidFill>
                  <a:schemeClr val="accent1"/>
                </a:solidFill>
                <a:latin typeface="+mj-lt"/>
              </a:rPr>
              <a:t> </a:t>
            </a:r>
            <a:r>
              <a:rPr lang="en-US" altLang="zh-CN" sz="4000" b="1">
                <a:solidFill>
                  <a:schemeClr val="accent1"/>
                </a:solidFill>
                <a:latin typeface="+mj-lt"/>
              </a:rPr>
              <a:t>CHALLENGES</a:t>
            </a:r>
            <a:endParaRPr lang="en-US" sz="4000" b="1">
              <a:solidFill>
                <a:schemeClr val="accent1"/>
              </a:solidFill>
              <a:latin typeface="+mj-lt"/>
            </a:endParaRPr>
          </a:p>
        </p:txBody>
      </p:sp>
    </p:spTree>
    <p:extLst>
      <p:ext uri="{BB962C8B-B14F-4D97-AF65-F5344CB8AC3E}">
        <p14:creationId xmlns:p14="http://schemas.microsoft.com/office/powerpoint/2010/main" val="3700905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464C5F1-B310-D0E5-C11E-911EADECD4B8}"/>
              </a:ext>
            </a:extLst>
          </p:cNvPr>
          <p:cNvSpPr txBox="1"/>
          <p:nvPr/>
        </p:nvSpPr>
        <p:spPr>
          <a:xfrm>
            <a:off x="521019" y="1601081"/>
            <a:ext cx="11305309" cy="400110"/>
          </a:xfrm>
          <a:prstGeom prst="rect">
            <a:avLst/>
          </a:prstGeom>
          <a:noFill/>
        </p:spPr>
        <p:txBody>
          <a:bodyPr wrap="square" lIns="91440" tIns="45720" rIns="91440" bIns="45720" rtlCol="0" anchor="t">
            <a:spAutoFit/>
          </a:bodyPr>
          <a:lstStyle/>
          <a:p>
            <a:r>
              <a:rPr lang="en-CA" sz="2000" b="1">
                <a:solidFill>
                  <a:srgbClr val="0062AC"/>
                </a:solidFill>
              </a:rPr>
              <a:t>DELIVERABLES</a:t>
            </a:r>
          </a:p>
        </p:txBody>
      </p:sp>
      <p:cxnSp>
        <p:nvCxnSpPr>
          <p:cNvPr id="22" name="Straight Connector 21">
            <a:extLst>
              <a:ext uri="{FF2B5EF4-FFF2-40B4-BE49-F238E27FC236}">
                <a16:creationId xmlns:a16="http://schemas.microsoft.com/office/drawing/2014/main" id="{C02450EC-09BB-6363-2A29-66AF560ABB75}"/>
              </a:ext>
            </a:extLst>
          </p:cNvPr>
          <p:cNvCxnSpPr/>
          <p:nvPr/>
        </p:nvCxnSpPr>
        <p:spPr>
          <a:xfrm>
            <a:off x="595744" y="2022764"/>
            <a:ext cx="7956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11BEB2-617F-C978-72F2-95B8BDAC68C7}"/>
              </a:ext>
            </a:extLst>
          </p:cNvPr>
          <p:cNvCxnSpPr/>
          <p:nvPr/>
        </p:nvCxnSpPr>
        <p:spPr>
          <a:xfrm>
            <a:off x="595744" y="3856825"/>
            <a:ext cx="7956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96EEED-ED55-2E1B-1D6B-E27A073608BF}"/>
              </a:ext>
            </a:extLst>
          </p:cNvPr>
          <p:cNvSpPr txBox="1"/>
          <p:nvPr/>
        </p:nvSpPr>
        <p:spPr>
          <a:xfrm>
            <a:off x="521019" y="3429000"/>
            <a:ext cx="11305309" cy="369332"/>
          </a:xfrm>
          <a:prstGeom prst="rect">
            <a:avLst/>
          </a:prstGeom>
          <a:noFill/>
        </p:spPr>
        <p:txBody>
          <a:bodyPr wrap="square" lIns="91440" tIns="45720" rIns="91440" bIns="45720" rtlCol="0" anchor="t">
            <a:spAutoFit/>
          </a:bodyPr>
          <a:lstStyle/>
          <a:p>
            <a:r>
              <a:rPr lang="en-CA" b="1">
                <a:solidFill>
                  <a:schemeClr val="accent2"/>
                </a:solidFill>
              </a:rPr>
              <a:t>WHAT HAVE WE LEARNED?</a:t>
            </a:r>
          </a:p>
        </p:txBody>
      </p:sp>
      <p:sp>
        <p:nvSpPr>
          <p:cNvPr id="7" name="TextBox 6">
            <a:extLst>
              <a:ext uri="{FF2B5EF4-FFF2-40B4-BE49-F238E27FC236}">
                <a16:creationId xmlns:a16="http://schemas.microsoft.com/office/drawing/2014/main" id="{156BEE6B-0E05-C343-AF7F-AC4737EDB6D9}"/>
              </a:ext>
            </a:extLst>
          </p:cNvPr>
          <p:cNvSpPr txBox="1"/>
          <p:nvPr/>
        </p:nvSpPr>
        <p:spPr>
          <a:xfrm>
            <a:off x="521019" y="532180"/>
            <a:ext cx="2944460" cy="707886"/>
          </a:xfrm>
          <a:prstGeom prst="rect">
            <a:avLst/>
          </a:prstGeom>
          <a:noFill/>
        </p:spPr>
        <p:txBody>
          <a:bodyPr wrap="none" rtlCol="0">
            <a:spAutoFit/>
          </a:bodyPr>
          <a:lstStyle/>
          <a:p>
            <a:r>
              <a:rPr lang="en-US" altLang="zh-CN" sz="4000" b="1">
                <a:solidFill>
                  <a:schemeClr val="accent1"/>
                </a:solidFill>
                <a:latin typeface="+mj-lt"/>
              </a:rPr>
              <a:t>CONCLUSION</a:t>
            </a:r>
            <a:endParaRPr lang="en-US" sz="4000" b="1">
              <a:solidFill>
                <a:schemeClr val="accent1"/>
              </a:solidFill>
              <a:latin typeface="+mj-lt"/>
            </a:endParaRPr>
          </a:p>
        </p:txBody>
      </p:sp>
      <p:sp>
        <p:nvSpPr>
          <p:cNvPr id="2" name="TextBox 1">
            <a:extLst>
              <a:ext uri="{FF2B5EF4-FFF2-40B4-BE49-F238E27FC236}">
                <a16:creationId xmlns:a16="http://schemas.microsoft.com/office/drawing/2014/main" id="{A931E4EA-A196-9445-97EF-450E87E652C8}"/>
              </a:ext>
            </a:extLst>
          </p:cNvPr>
          <p:cNvSpPr txBox="1"/>
          <p:nvPr/>
        </p:nvSpPr>
        <p:spPr>
          <a:xfrm>
            <a:off x="521019" y="2107692"/>
            <a:ext cx="7687266" cy="1077218"/>
          </a:xfrm>
          <a:prstGeom prst="rect">
            <a:avLst/>
          </a:prstGeom>
          <a:noFill/>
        </p:spPr>
        <p:txBody>
          <a:bodyPr wrap="square" rtlCol="0">
            <a:spAutoFit/>
          </a:bodyPr>
          <a:lstStyle/>
          <a:p>
            <a:pPr marL="285750" indent="-285750">
              <a:buFont typeface="Arial" panose="020B0604020202020204" pitchFamily="34" charset="0"/>
              <a:buChar char="•"/>
            </a:pPr>
            <a:r>
              <a:rPr lang="en-US" sz="1600"/>
              <a:t>Found more than twenty-one valid datasets those satisfy client’s requirement</a:t>
            </a:r>
            <a:endParaRPr lang="en-US" sz="1600">
              <a:cs typeface="Calibri"/>
            </a:endParaRPr>
          </a:p>
          <a:p>
            <a:pPr marL="285750" indent="-285750">
              <a:buFont typeface="Arial" panose="020B0604020202020204" pitchFamily="34" charset="0"/>
              <a:buChar char="•"/>
            </a:pPr>
            <a:r>
              <a:rPr lang="en-US" sz="1600"/>
              <a:t>Formulated four business use cases</a:t>
            </a:r>
            <a:endParaRPr lang="en-US" sz="1600">
              <a:cs typeface="Calibri"/>
            </a:endParaRPr>
          </a:p>
          <a:p>
            <a:pPr marL="285750" indent="-285750">
              <a:buFont typeface="Arial" panose="020B0604020202020204" pitchFamily="34" charset="0"/>
              <a:buChar char="•"/>
            </a:pPr>
            <a:r>
              <a:rPr lang="en-US" sz="1600"/>
              <a:t>Developed predictive model based on use cases</a:t>
            </a:r>
            <a:endParaRPr lang="en-US" sz="1600">
              <a:cs typeface="Calibri"/>
            </a:endParaRPr>
          </a:p>
          <a:p>
            <a:endParaRPr lang="en-US" sz="1600"/>
          </a:p>
        </p:txBody>
      </p:sp>
      <p:sp>
        <p:nvSpPr>
          <p:cNvPr id="3" name="TextBox 2">
            <a:extLst>
              <a:ext uri="{FF2B5EF4-FFF2-40B4-BE49-F238E27FC236}">
                <a16:creationId xmlns:a16="http://schemas.microsoft.com/office/drawing/2014/main" id="{13ADB555-1437-204C-8570-9763EA49D162}"/>
              </a:ext>
            </a:extLst>
          </p:cNvPr>
          <p:cNvSpPr txBox="1"/>
          <p:nvPr/>
        </p:nvSpPr>
        <p:spPr>
          <a:xfrm>
            <a:off x="521019" y="3940687"/>
            <a:ext cx="9559992" cy="2308324"/>
          </a:xfrm>
          <a:prstGeom prst="rect">
            <a:avLst/>
          </a:prstGeom>
          <a:noFill/>
        </p:spPr>
        <p:txBody>
          <a:bodyPr wrap="square" rtlCol="0">
            <a:spAutoFit/>
          </a:bodyPr>
          <a:lstStyle/>
          <a:p>
            <a:pPr marL="285750" indent="-285750">
              <a:buFont typeface="Arial" panose="020B0604020202020204" pitchFamily="34" charset="0"/>
              <a:buChar char="•"/>
            </a:pPr>
            <a:r>
              <a:rPr lang="en-CA" sz="1600"/>
              <a:t>Searching for useful datasets in websites on public platforms such as GOC and Yahoo Finance</a:t>
            </a:r>
            <a:endParaRPr lang="en-CA" sz="1600">
              <a:cs typeface="Calibri"/>
            </a:endParaRPr>
          </a:p>
          <a:p>
            <a:pPr marL="285750" indent="-285750">
              <a:buFont typeface="Arial" panose="020B0604020202020204" pitchFamily="34" charset="0"/>
              <a:buChar char="•"/>
            </a:pPr>
            <a:r>
              <a:rPr lang="en-CA" sz="1600"/>
              <a:t>Developing business use case</a:t>
            </a:r>
            <a:endParaRPr lang="en-CA" sz="1600">
              <a:cs typeface="Calibri"/>
            </a:endParaRPr>
          </a:p>
          <a:p>
            <a:pPr marL="285750" indent="-285750">
              <a:buFont typeface="Arial" panose="020B0604020202020204" pitchFamily="34" charset="0"/>
              <a:buChar char="•"/>
            </a:pPr>
            <a:r>
              <a:rPr lang="en-CA" sz="1600"/>
              <a:t>Exploring datasets and business problems related to various industries</a:t>
            </a:r>
            <a:endParaRPr lang="en-CA" sz="1600">
              <a:cs typeface="Calibri"/>
            </a:endParaRPr>
          </a:p>
          <a:p>
            <a:pPr marL="285750" indent="-285750">
              <a:buFont typeface="Arial" panose="020B0604020202020204" pitchFamily="34" charset="0"/>
              <a:buChar char="•"/>
            </a:pPr>
            <a:r>
              <a:rPr lang="en-CA" sz="1600"/>
              <a:t>Developed an aptitude for solving analytical problems by reading related paper and using open – source platform</a:t>
            </a:r>
            <a:endParaRPr lang="en-CA" sz="1600">
              <a:cs typeface="Calibri"/>
            </a:endParaRPr>
          </a:p>
          <a:p>
            <a:pPr marL="285750" indent="-285750">
              <a:buFont typeface="Arial" panose="020B0604020202020204" pitchFamily="34" charset="0"/>
              <a:buChar char="•"/>
            </a:pPr>
            <a:r>
              <a:rPr lang="en-US" sz="1600"/>
              <a:t>New machine learning and timeseries forecasting algorithms </a:t>
            </a:r>
            <a:endParaRPr lang="en-US" sz="1600">
              <a:cs typeface="Calibri"/>
            </a:endParaRPr>
          </a:p>
          <a:p>
            <a:pPr marL="285750" indent="-285750">
              <a:buFont typeface="Arial" panose="020B0604020202020204" pitchFamily="34" charset="0"/>
              <a:buChar char="•"/>
            </a:pPr>
            <a:r>
              <a:rPr lang="en-US" sz="1600"/>
              <a:t>Effective communication and teamwork with Schulich and client team</a:t>
            </a:r>
            <a:endParaRPr lang="en-US" sz="1600">
              <a:cs typeface="Calibri"/>
            </a:endParaRPr>
          </a:p>
          <a:p>
            <a:pPr marL="285750" indent="-285750">
              <a:buFont typeface="Arial" panose="020B0604020202020204" pitchFamily="34" charset="0"/>
              <a:buChar char="•"/>
            </a:pPr>
            <a:r>
              <a:rPr lang="en-US" sz="1600"/>
              <a:t>Time management</a:t>
            </a:r>
            <a:endParaRPr lang="en-US" sz="1600">
              <a:cs typeface="Calibri"/>
            </a:endParaRPr>
          </a:p>
          <a:p>
            <a:endParaRPr lang="en-US" sz="1600"/>
          </a:p>
        </p:txBody>
      </p:sp>
    </p:spTree>
    <p:extLst>
      <p:ext uri="{BB962C8B-B14F-4D97-AF65-F5344CB8AC3E}">
        <p14:creationId xmlns:p14="http://schemas.microsoft.com/office/powerpoint/2010/main" val="2459420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50CFF-0CBE-964D-9493-5DF28192B79A}"/>
              </a:ext>
            </a:extLst>
          </p:cNvPr>
          <p:cNvSpPr>
            <a:spLocks noGrp="1"/>
          </p:cNvSpPr>
          <p:nvPr>
            <p:ph type="body" sz="quarter" idx="15"/>
          </p:nvPr>
        </p:nvSpPr>
        <p:spPr>
          <a:xfrm>
            <a:off x="0" y="5230383"/>
            <a:ext cx="4072130" cy="1325563"/>
          </a:xfrm>
        </p:spPr>
        <p:txBody>
          <a:bodyPr vert="horz" lIns="365760" tIns="45720" rIns="365760" bIns="45720" rtlCol="0" anchor="t">
            <a:noAutofit/>
          </a:bodyPr>
          <a:lstStyle/>
          <a:p>
            <a:pPr marL="0" indent="0">
              <a:buNone/>
            </a:pPr>
            <a:r>
              <a:rPr lang="en-US" sz="1800" b="1">
                <a:solidFill>
                  <a:srgbClr val="0062AC"/>
                </a:solidFill>
                <a:latin typeface="+mn-lt"/>
                <a:ea typeface="Open Sans"/>
                <a:cs typeface="Open Sans"/>
              </a:rPr>
              <a:t>ADDING ADDITIONAL VARIABLES (INDEPENDENT VARIABLES) TO USE CASES</a:t>
            </a:r>
          </a:p>
        </p:txBody>
      </p:sp>
      <p:sp>
        <p:nvSpPr>
          <p:cNvPr id="3" name="Text Placeholder 2">
            <a:extLst>
              <a:ext uri="{FF2B5EF4-FFF2-40B4-BE49-F238E27FC236}">
                <a16:creationId xmlns:a16="http://schemas.microsoft.com/office/drawing/2014/main" id="{10C3EF8B-F63C-4E4F-9A0C-7E57D7846CA0}"/>
              </a:ext>
            </a:extLst>
          </p:cNvPr>
          <p:cNvSpPr>
            <a:spLocks noGrp="1"/>
          </p:cNvSpPr>
          <p:nvPr>
            <p:ph type="body" sz="quarter" idx="16"/>
          </p:nvPr>
        </p:nvSpPr>
        <p:spPr>
          <a:xfrm>
            <a:off x="4072130" y="5215091"/>
            <a:ext cx="4081270" cy="1325563"/>
          </a:xfrm>
        </p:spPr>
        <p:txBody>
          <a:bodyPr vert="horz" lIns="365760" tIns="45720" rIns="365760" bIns="45720" rtlCol="0" anchor="t">
            <a:noAutofit/>
          </a:bodyPr>
          <a:lstStyle/>
          <a:p>
            <a:r>
              <a:rPr lang="en-US" b="1">
                <a:solidFill>
                  <a:srgbClr val="00A057"/>
                </a:solidFill>
                <a:latin typeface="+mn-lt"/>
                <a:ea typeface="Open Sans"/>
                <a:cs typeface="Open Sans"/>
              </a:rPr>
              <a:t>WORKING ON OTHER USE CASES OUTSIDE OF THE FINANCIAL DOMAIN</a:t>
            </a:r>
          </a:p>
        </p:txBody>
      </p:sp>
      <p:sp>
        <p:nvSpPr>
          <p:cNvPr id="4" name="Text Placeholder 3">
            <a:extLst>
              <a:ext uri="{FF2B5EF4-FFF2-40B4-BE49-F238E27FC236}">
                <a16:creationId xmlns:a16="http://schemas.microsoft.com/office/drawing/2014/main" id="{3B34F58D-52B9-704E-930B-BCFDD8EFB06A}"/>
              </a:ext>
            </a:extLst>
          </p:cNvPr>
          <p:cNvSpPr>
            <a:spLocks noGrp="1"/>
          </p:cNvSpPr>
          <p:nvPr>
            <p:ph type="body" sz="quarter" idx="17"/>
          </p:nvPr>
        </p:nvSpPr>
        <p:spPr>
          <a:xfrm>
            <a:off x="8119872" y="5165456"/>
            <a:ext cx="4038600" cy="1325563"/>
          </a:xfrm>
        </p:spPr>
        <p:txBody>
          <a:bodyPr vert="horz" lIns="365760" tIns="45720" rIns="365760" bIns="45720" rtlCol="0" anchor="t">
            <a:noAutofit/>
          </a:bodyPr>
          <a:lstStyle/>
          <a:p>
            <a:pPr marL="0" indent="0">
              <a:buNone/>
            </a:pPr>
            <a:r>
              <a:rPr lang="en-US" b="1">
                <a:solidFill>
                  <a:schemeClr val="accent6">
                    <a:lumMod val="75000"/>
                  </a:schemeClr>
                </a:solidFill>
                <a:latin typeface="+mn-lt"/>
                <a:ea typeface="Open Sans"/>
                <a:cs typeface="Open Sans"/>
              </a:rPr>
              <a:t>EXPLORE PRIVATE DATASETS WITH INSTANCE – BASED PRICING</a:t>
            </a:r>
          </a:p>
        </p:txBody>
      </p:sp>
      <p:pic>
        <p:nvPicPr>
          <p:cNvPr id="13" name="Picture Placeholder 13">
            <a:extLst>
              <a:ext uri="{FF2B5EF4-FFF2-40B4-BE49-F238E27FC236}">
                <a16:creationId xmlns:a16="http://schemas.microsoft.com/office/drawing/2014/main" id="{30324EF2-70FA-2242-BE9C-01C35C27FCA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27193" b="27193"/>
          <a:stretch/>
        </p:blipFill>
        <p:spPr>
          <a:xfrm>
            <a:off x="4093464" y="1755827"/>
            <a:ext cx="4059936" cy="2777853"/>
          </a:xfrm>
        </p:spPr>
      </p:pic>
      <p:pic>
        <p:nvPicPr>
          <p:cNvPr id="10" name="Picture Placeholder 9">
            <a:extLst>
              <a:ext uri="{FF2B5EF4-FFF2-40B4-BE49-F238E27FC236}">
                <a16:creationId xmlns:a16="http://schemas.microsoft.com/office/drawing/2014/main" id="{7E01C528-2791-FF44-9196-42C32CBA6175}"/>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l="1282" r="1282"/>
          <a:stretch/>
        </p:blipFill>
        <p:spPr>
          <a:xfrm>
            <a:off x="0" y="1755825"/>
            <a:ext cx="4095580" cy="2777853"/>
          </a:xfrm>
        </p:spPr>
      </p:pic>
      <p:pic>
        <p:nvPicPr>
          <p:cNvPr id="14" name="Picture Placeholder 5">
            <a:extLst>
              <a:ext uri="{FF2B5EF4-FFF2-40B4-BE49-F238E27FC236}">
                <a16:creationId xmlns:a16="http://schemas.microsoft.com/office/drawing/2014/main" id="{50EB40C2-0DF0-554B-9338-9BA989D812D1}"/>
              </a:ext>
            </a:extLst>
          </p:cNvPr>
          <p:cNvPicPr>
            <a:picLocks noGrp="1" noChangeAspect="1"/>
          </p:cNvPicPr>
          <p:nvPr>
            <p:ph type="pic" sz="quarter" idx="18"/>
          </p:nvPr>
        </p:nvPicPr>
        <p:blipFill>
          <a:blip r:embed="rId6">
            <a:extLst>
              <a:ext uri="{837473B0-CC2E-450A-ABE3-18F120FF3D39}">
                <a1611:picAttrSrcUrl xmlns:a1611="http://schemas.microsoft.com/office/drawing/2016/11/main" r:id="rId7"/>
              </a:ext>
            </a:extLst>
          </a:blip>
          <a:srcRect l="1441" r="1441"/>
          <a:stretch/>
        </p:blipFill>
        <p:spPr>
          <a:xfrm>
            <a:off x="8153400" y="1755826"/>
            <a:ext cx="4038600" cy="2777853"/>
          </a:xfrm>
        </p:spPr>
      </p:pic>
      <p:sp>
        <p:nvSpPr>
          <p:cNvPr id="15" name="TextBox 14">
            <a:extLst>
              <a:ext uri="{FF2B5EF4-FFF2-40B4-BE49-F238E27FC236}">
                <a16:creationId xmlns:a16="http://schemas.microsoft.com/office/drawing/2014/main" id="{63C91AE9-28BA-E64B-ACEB-5B2482C5440E}"/>
              </a:ext>
            </a:extLst>
          </p:cNvPr>
          <p:cNvSpPr txBox="1"/>
          <p:nvPr/>
        </p:nvSpPr>
        <p:spPr>
          <a:xfrm>
            <a:off x="521019" y="532180"/>
            <a:ext cx="2610715" cy="707886"/>
          </a:xfrm>
          <a:prstGeom prst="rect">
            <a:avLst/>
          </a:prstGeom>
          <a:noFill/>
        </p:spPr>
        <p:txBody>
          <a:bodyPr wrap="none" rtlCol="0">
            <a:spAutoFit/>
          </a:bodyPr>
          <a:lstStyle/>
          <a:p>
            <a:r>
              <a:rPr lang="en-US" altLang="zh-CN" sz="4000" b="1">
                <a:solidFill>
                  <a:schemeClr val="accent1"/>
                </a:solidFill>
                <a:latin typeface="+mj-lt"/>
              </a:rPr>
              <a:t>NEXT</a:t>
            </a:r>
            <a:r>
              <a:rPr lang="zh-CN" altLang="en-US" sz="4000" b="1">
                <a:solidFill>
                  <a:schemeClr val="accent1"/>
                </a:solidFill>
                <a:latin typeface="+mj-lt"/>
              </a:rPr>
              <a:t> </a:t>
            </a:r>
            <a:r>
              <a:rPr lang="en-US" altLang="zh-CN" sz="4000" b="1">
                <a:solidFill>
                  <a:schemeClr val="accent1"/>
                </a:solidFill>
                <a:latin typeface="+mj-lt"/>
              </a:rPr>
              <a:t>STEPS</a:t>
            </a:r>
            <a:endParaRPr lang="en-US" sz="4000" b="1">
              <a:solidFill>
                <a:schemeClr val="accent1"/>
              </a:solidFill>
              <a:latin typeface="+mj-lt"/>
            </a:endParaRPr>
          </a:p>
        </p:txBody>
      </p:sp>
    </p:spTree>
    <p:extLst>
      <p:ext uri="{BB962C8B-B14F-4D97-AF65-F5344CB8AC3E}">
        <p14:creationId xmlns:p14="http://schemas.microsoft.com/office/powerpoint/2010/main" val="1025248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3011D9-6D43-1AE0-DFB6-9B8B655C9C2C}"/>
              </a:ext>
            </a:extLst>
          </p:cNvPr>
          <p:cNvSpPr txBox="1"/>
          <p:nvPr/>
        </p:nvSpPr>
        <p:spPr>
          <a:xfrm>
            <a:off x="2740424" y="2643245"/>
            <a:ext cx="9312442" cy="1569660"/>
          </a:xfrm>
          <a:prstGeom prst="rect">
            <a:avLst/>
          </a:prstGeom>
          <a:noFill/>
        </p:spPr>
        <p:txBody>
          <a:bodyPr wrap="square" rtlCol="0">
            <a:spAutoFit/>
          </a:bodyPr>
          <a:lstStyle/>
          <a:p>
            <a:r>
              <a:rPr lang="en-CA" sz="9600">
                <a:solidFill>
                  <a:schemeClr val="bg2"/>
                </a:solidFill>
              </a:rPr>
              <a:t>THANK YOU!</a:t>
            </a:r>
          </a:p>
        </p:txBody>
      </p:sp>
      <p:cxnSp>
        <p:nvCxnSpPr>
          <p:cNvPr id="3" name="Straight Connector 2">
            <a:extLst>
              <a:ext uri="{FF2B5EF4-FFF2-40B4-BE49-F238E27FC236}">
                <a16:creationId xmlns:a16="http://schemas.microsoft.com/office/drawing/2014/main" id="{9D712B76-A315-9836-21DE-5DBFB9FA3B0D}"/>
              </a:ext>
            </a:extLst>
          </p:cNvPr>
          <p:cNvCxnSpPr/>
          <p:nvPr/>
        </p:nvCxnSpPr>
        <p:spPr>
          <a:xfrm>
            <a:off x="2118000" y="4267750"/>
            <a:ext cx="795600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002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4785FDF-B953-4139-AB2D-2973F144F9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84785FDF-B953-4139-AB2D-2973F144F91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BF8651E3-1C12-42EF-900E-7FD32E26282C}"/>
              </a:ext>
            </a:extLst>
          </p:cNvPr>
          <p:cNvSpPr/>
          <p:nvPr/>
        </p:nvSpPr>
        <p:spPr>
          <a:xfrm>
            <a:off x="171253" y="167325"/>
            <a:ext cx="11849493" cy="6523349"/>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5" name="Title 2">
            <a:extLst>
              <a:ext uri="{FF2B5EF4-FFF2-40B4-BE49-F238E27FC236}">
                <a16:creationId xmlns:a16="http://schemas.microsoft.com/office/drawing/2014/main" id="{13E941A6-7602-4A3E-A028-A0A8E6585B12}"/>
              </a:ext>
            </a:extLst>
          </p:cNvPr>
          <p:cNvSpPr txBox="1">
            <a:spLocks/>
          </p:cNvSpPr>
          <p:nvPr/>
        </p:nvSpPr>
        <p:spPr>
          <a:xfrm>
            <a:off x="495593" y="2069466"/>
            <a:ext cx="10313609" cy="623396"/>
          </a:xfrm>
          <a:prstGeom prst="rect">
            <a:avLst/>
          </a:prstGeom>
        </p:spPr>
        <p:txBody>
          <a:bodyPr lIns="0" tIns="0" rIns="0" bIns="0" anchor="t"/>
          <a:lstStyle>
            <a:lvl1pPr algn="l" defTabSz="1219170" rtl="0" eaLnBrk="1" latinLnBrk="0" hangingPunct="1">
              <a:spcBef>
                <a:spcPct val="0"/>
              </a:spcBef>
              <a:buNone/>
              <a:defRPr sz="4800" b="1"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a:ln>
                  <a:noFill/>
                </a:ln>
                <a:solidFill>
                  <a:schemeClr val="bg1"/>
                </a:solidFill>
                <a:effectLst/>
                <a:uLnTx/>
                <a:uFillTx/>
                <a:ea typeface="+mj-ea"/>
                <a:cs typeface="+mj-cs"/>
              </a:rPr>
              <a:t>Appendix</a:t>
            </a:r>
          </a:p>
        </p:txBody>
      </p:sp>
      <p:sp>
        <p:nvSpPr>
          <p:cNvPr id="8" name="Rectangle 7">
            <a:extLst>
              <a:ext uri="{FF2B5EF4-FFF2-40B4-BE49-F238E27FC236}">
                <a16:creationId xmlns:a16="http://schemas.microsoft.com/office/drawing/2014/main" id="{64C169E0-D508-479B-A3AF-2B717F90543D}"/>
              </a:ext>
            </a:extLst>
          </p:cNvPr>
          <p:cNvSpPr/>
          <p:nvPr/>
        </p:nvSpPr>
        <p:spPr>
          <a:xfrm>
            <a:off x="612740" y="1880365"/>
            <a:ext cx="763573" cy="7098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7959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8D59535-039E-4329-BC47-0F1D18928C8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18D59535-039E-4329-BC47-0F1D18928C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DA6D936-E73E-451A-A806-750C5CE9199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7" name="Freeform 4">
            <a:extLst>
              <a:ext uri="{FF2B5EF4-FFF2-40B4-BE49-F238E27FC236}">
                <a16:creationId xmlns:a16="http://schemas.microsoft.com/office/drawing/2014/main" id="{AE76190C-D2BC-4BB5-AEA3-2441EF5BC971}"/>
              </a:ext>
            </a:extLst>
          </p:cNvPr>
          <p:cNvSpPr/>
          <p:nvPr/>
        </p:nvSpPr>
        <p:spPr>
          <a:xfrm>
            <a:off x="914400" y="1793366"/>
            <a:ext cx="10363201" cy="123109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Lst>
            <a:ahLst/>
            <a:cxnLst>
              <a:cxn ang="0">
                <a:pos x="connsiteX0" y="connsiteY0"/>
              </a:cxn>
              <a:cxn ang="0">
                <a:pos x="connsiteX1" y="connsiteY1"/>
              </a:cxn>
              <a:cxn ang="0">
                <a:pos x="connsiteX2" y="connsiteY2"/>
              </a:cxn>
              <a:cxn ang="0">
                <a:pos x="connsiteX3" y="connsiteY3"/>
              </a:cxn>
            </a:cxnLst>
            <a:rect l="l" t="t" r="r" b="b"/>
            <a:pathLst>
              <a:path w="8646549" h="1048441">
                <a:moveTo>
                  <a:pt x="0" y="1039093"/>
                </a:moveTo>
                <a:cubicBezTo>
                  <a:pt x="18473" y="946729"/>
                  <a:pt x="1582464" y="-1554"/>
                  <a:pt x="2660073" y="2"/>
                </a:cubicBezTo>
                <a:cubicBezTo>
                  <a:pt x="3737682" y="1558"/>
                  <a:pt x="5442940" y="1052446"/>
                  <a:pt x="6465655" y="1048430"/>
                </a:cubicBezTo>
                <a:cubicBezTo>
                  <a:pt x="7488370" y="1044414"/>
                  <a:pt x="8655731" y="180011"/>
                  <a:pt x="8646495" y="184630"/>
                </a:cubicBezTo>
              </a:path>
            </a:pathLst>
          </a:custGeom>
          <a:noFill/>
          <a:ln w="9525" cap="flat">
            <a:solidFill>
              <a:schemeClr val="bg1">
                <a:lumMod val="50000"/>
              </a:schemeClr>
            </a:solidFill>
            <a:prstDash val="sysDash"/>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8" name="TextBox 7">
            <a:extLst>
              <a:ext uri="{FF2B5EF4-FFF2-40B4-BE49-F238E27FC236}">
                <a16:creationId xmlns:a16="http://schemas.microsoft.com/office/drawing/2014/main" id="{B48FE30A-FD0C-4562-BF89-9790229CA6DA}"/>
              </a:ext>
            </a:extLst>
          </p:cNvPr>
          <p:cNvSpPr txBox="1"/>
          <p:nvPr/>
        </p:nvSpPr>
        <p:spPr>
          <a:xfrm>
            <a:off x="2860558" y="2323104"/>
            <a:ext cx="1626119" cy="1761236"/>
          </a:xfrm>
          <a:prstGeom prst="rect">
            <a:avLst/>
          </a:prstGeom>
          <a:noFill/>
        </p:spPr>
        <p:txBody>
          <a:bodyPr wrap="square" lIns="0" tIns="0" rIns="0" bIns="0" rtlCol="0" anchor="t">
            <a:noAutofit/>
          </a:bodyPr>
          <a:lstStyle/>
          <a:p>
            <a:pPr lvl="0" algn="ctr" defTabSz="1219170">
              <a:lnSpc>
                <a:spcPct val="106000"/>
              </a:lnSpc>
              <a:spcAft>
                <a:spcPts val="600"/>
              </a:spcAft>
              <a:buSzPct val="100000"/>
              <a:defRPr/>
            </a:pPr>
            <a:r>
              <a:rPr lang="en-US" altLang="zh-CN" sz="1400" b="1">
                <a:solidFill>
                  <a:schemeClr val="accent2"/>
                </a:solidFill>
                <a:ea typeface="等线"/>
              </a:rPr>
              <a:t>Formulate</a:t>
            </a:r>
            <a:r>
              <a:rPr lang="zh-CN" altLang="en-US" sz="1400" b="1">
                <a:solidFill>
                  <a:schemeClr val="accent2"/>
                </a:solidFill>
                <a:ea typeface="等线"/>
              </a:rPr>
              <a:t> </a:t>
            </a:r>
            <a:r>
              <a:rPr lang="en-US" altLang="zh-CN" sz="1400" b="1">
                <a:solidFill>
                  <a:schemeClr val="accent2"/>
                </a:solidFill>
                <a:ea typeface="等线"/>
              </a:rPr>
              <a:t>Business</a:t>
            </a:r>
            <a:r>
              <a:rPr lang="zh-CN" altLang="en-US" sz="1400" b="1">
                <a:solidFill>
                  <a:schemeClr val="accent2"/>
                </a:solidFill>
                <a:ea typeface="等线"/>
              </a:rPr>
              <a:t> </a:t>
            </a:r>
            <a:r>
              <a:rPr lang="en-US" altLang="zh-CN" sz="1400" b="1">
                <a:solidFill>
                  <a:schemeClr val="accent2"/>
                </a:solidFill>
                <a:ea typeface="等线"/>
              </a:rPr>
              <a:t>Use</a:t>
            </a:r>
            <a:r>
              <a:rPr lang="zh-CN" altLang="en-US" sz="1400" b="1">
                <a:solidFill>
                  <a:schemeClr val="accent2"/>
                </a:solidFill>
                <a:ea typeface="等线"/>
              </a:rPr>
              <a:t> </a:t>
            </a:r>
            <a:r>
              <a:rPr lang="en-US" altLang="zh-CN" sz="1400" b="1">
                <a:solidFill>
                  <a:schemeClr val="accent2"/>
                </a:solidFill>
                <a:ea typeface="等线"/>
              </a:rPr>
              <a:t>Case</a:t>
            </a:r>
            <a:endParaRPr lang="en-CA" altLang="zh-CN" sz="1100">
              <a:solidFill>
                <a:schemeClr val="accent2"/>
              </a:solidFill>
              <a:ea typeface="等线" panose="02010600030101010101" pitchFamily="2" charset="-122"/>
              <a:cs typeface="Calibri" panose="020F0502020204030204"/>
            </a:endParaRPr>
          </a:p>
          <a:p>
            <a:pPr marL="171450" lvl="0" indent="-171450" defTabSz="1219170">
              <a:lnSpc>
                <a:spcPct val="106000"/>
              </a:lnSpc>
              <a:spcAft>
                <a:spcPts val="600"/>
              </a:spcAft>
              <a:buSzPct val="100000"/>
              <a:buFont typeface="Arial" panose="020B0604020202020204" pitchFamily="34" charset="0"/>
              <a:buChar char="•"/>
              <a:defRPr/>
            </a:pPr>
            <a:r>
              <a:rPr lang="en-CA" altLang="zh-CN" sz="1100">
                <a:solidFill>
                  <a:srgbClr val="000000"/>
                </a:solidFill>
                <a:ea typeface="等线"/>
              </a:rPr>
              <a:t>Contribute to existing research or solve a pressing issue in respective domains</a:t>
            </a:r>
            <a:endParaRPr lang="en-CA" altLang="zh-CN" sz="1100">
              <a:solidFill>
                <a:srgbClr val="000000"/>
              </a:solidFill>
              <a:ea typeface="等线"/>
              <a:cs typeface="Calibri"/>
            </a:endParaRPr>
          </a:p>
        </p:txBody>
      </p:sp>
      <p:sp>
        <p:nvSpPr>
          <p:cNvPr id="9" name="TextBox 8">
            <a:extLst>
              <a:ext uri="{FF2B5EF4-FFF2-40B4-BE49-F238E27FC236}">
                <a16:creationId xmlns:a16="http://schemas.microsoft.com/office/drawing/2014/main" id="{11240E9D-6A00-4D45-9036-4E85814D213E}"/>
              </a:ext>
            </a:extLst>
          </p:cNvPr>
          <p:cNvSpPr txBox="1"/>
          <p:nvPr/>
        </p:nvSpPr>
        <p:spPr>
          <a:xfrm>
            <a:off x="4889892" y="2593909"/>
            <a:ext cx="2057496" cy="3095511"/>
          </a:xfrm>
          <a:prstGeom prst="rect">
            <a:avLst/>
          </a:prstGeom>
          <a:noFill/>
        </p:spPr>
        <p:txBody>
          <a:bodyPr wrap="square" lIns="0" tIns="0" rIns="0" bIns="0" rtlCol="0" anchor="t">
            <a:noAutofit/>
          </a:bodyPr>
          <a:lstStyle/>
          <a:p>
            <a:pPr defTabSz="1219170">
              <a:lnSpc>
                <a:spcPct val="106000"/>
              </a:lnSpc>
              <a:spcAft>
                <a:spcPts val="600"/>
              </a:spcAft>
              <a:buSzPct val="100000"/>
              <a:defRPr/>
            </a:pPr>
            <a:r>
              <a:rPr lang="en-US" altLang="zh-CN" sz="1400" b="1">
                <a:solidFill>
                  <a:schemeClr val="accent2"/>
                </a:solidFill>
                <a:ea typeface="等线"/>
              </a:rPr>
              <a:t>     </a:t>
            </a:r>
            <a:r>
              <a:rPr kumimoji="0" lang="en-US" altLang="zh-CN" sz="1400" b="1" i="0" u="none" strike="noStrike" kern="1200" cap="none" spc="0" normalizeH="0" baseline="0" noProof="0">
                <a:ln>
                  <a:noFill/>
                </a:ln>
                <a:solidFill>
                  <a:schemeClr val="accent2"/>
                </a:solidFill>
                <a:effectLst/>
                <a:uLnTx/>
                <a:uFillTx/>
                <a:ea typeface="等线"/>
                <a:cs typeface="+mn-cs"/>
              </a:rPr>
              <a:t>Data</a:t>
            </a:r>
            <a:r>
              <a:rPr kumimoji="0" lang="zh-CN" altLang="en-US" sz="1400" b="1" i="0" u="none" strike="noStrike" kern="1200" cap="none" spc="0" normalizeH="0" baseline="0" noProof="0">
                <a:ln>
                  <a:noFill/>
                </a:ln>
                <a:solidFill>
                  <a:schemeClr val="accent2"/>
                </a:solidFill>
                <a:effectLst/>
                <a:uLnTx/>
                <a:uFillTx/>
                <a:ea typeface="等线"/>
                <a:cs typeface="+mn-cs"/>
              </a:rPr>
              <a:t> </a:t>
            </a:r>
            <a:r>
              <a:rPr kumimoji="0" lang="en-US" altLang="zh-CN" sz="1400" b="1" i="0" u="none" strike="noStrike" kern="1200" cap="none" spc="0" normalizeH="0" baseline="0" noProof="0">
                <a:ln>
                  <a:noFill/>
                </a:ln>
                <a:solidFill>
                  <a:schemeClr val="accent2"/>
                </a:solidFill>
                <a:effectLst/>
                <a:uLnTx/>
                <a:uFillTx/>
                <a:ea typeface="等线"/>
                <a:cs typeface="+mn-cs"/>
              </a:rPr>
              <a:t>Preprocessing</a:t>
            </a:r>
          </a:p>
          <a:p>
            <a:pPr marL="171450" marR="0" lvl="0" indent="-171450" algn="l" defTabSz="1219170" rtl="0" eaLnBrk="1" fontAlgn="auto" latinLnBrk="0" hangingPunct="1">
              <a:lnSpc>
                <a:spcPct val="106000"/>
              </a:lnSpc>
              <a:spcBef>
                <a:spcPts val="0"/>
              </a:spcBef>
              <a:spcAft>
                <a:spcPts val="600"/>
              </a:spcAft>
              <a:buClrTx/>
              <a:buSzPct val="100000"/>
              <a:buFont typeface="Arial" panose="020B0604020202020204" pitchFamily="34" charset="0"/>
              <a:buChar char="•"/>
              <a:tabLst/>
              <a:defRPr/>
            </a:pPr>
            <a:r>
              <a:rPr lang="en-US" altLang="zh-CN" sz="1100">
                <a:solidFill>
                  <a:srgbClr val="000000"/>
                </a:solidFill>
                <a:ea typeface="Open Sans"/>
                <a:cs typeface="Open Sans"/>
              </a:rPr>
              <a:t>Data</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Cleaning</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consistent</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date</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conventions,</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consistent</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data</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types,</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removing</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unnecessary</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columns</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and</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records</a:t>
            </a:r>
            <a:endParaRPr lang="en-CA" altLang="zh-CN" sz="1100">
              <a:solidFill>
                <a:srgbClr val="000000"/>
              </a:solidFill>
              <a:ea typeface="Open Sans"/>
              <a:cs typeface="Open Sans"/>
            </a:endParaRPr>
          </a:p>
          <a:p>
            <a:pPr marL="171450" lvl="0" indent="-171450" defTabSz="1219170">
              <a:lnSpc>
                <a:spcPct val="106000"/>
              </a:lnSpc>
              <a:spcAft>
                <a:spcPts val="600"/>
              </a:spcAft>
              <a:buSzPct val="100000"/>
              <a:buFont typeface="Arial" panose="020B0604020202020204" pitchFamily="34" charset="0"/>
              <a:buChar char="•"/>
              <a:defRPr/>
            </a:pPr>
            <a:r>
              <a:rPr lang="en-US" altLang="zh-CN" sz="1100">
                <a:solidFill>
                  <a:srgbClr val="000000"/>
                </a:solidFill>
                <a:ea typeface="Open Sans"/>
                <a:cs typeface="Open Sans"/>
              </a:rPr>
              <a:t>Data</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Concatenation</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a:t>
            </a:r>
            <a:r>
              <a:rPr lang="zh-CN" altLang="en-US" sz="1100">
                <a:solidFill>
                  <a:srgbClr val="000000"/>
                </a:solidFill>
                <a:ea typeface="Open Sans" panose="020B0606030504020204" pitchFamily="34" charset="0"/>
                <a:cs typeface="Open Sans"/>
              </a:rPr>
              <a:t> </a:t>
            </a:r>
            <a:r>
              <a:rPr lang="en-CA" altLang="zh-CN" sz="1100">
                <a:solidFill>
                  <a:srgbClr val="000000"/>
                </a:solidFill>
                <a:ea typeface="Open Sans"/>
                <a:cs typeface="Open Sans"/>
              </a:rPr>
              <a:t>align starting and ending dates of different datasets</a:t>
            </a:r>
            <a:r>
              <a:rPr lang="en-US" altLang="zh-CN" sz="1100">
                <a:solidFill>
                  <a:srgbClr val="000000"/>
                </a:solidFill>
                <a:ea typeface="Open Sans"/>
                <a:cs typeface="Open Sans"/>
              </a:rPr>
              <a:t>,</a:t>
            </a:r>
            <a:r>
              <a:rPr lang="zh-CN" altLang="en-US" sz="1100">
                <a:solidFill>
                  <a:srgbClr val="000000"/>
                </a:solidFill>
                <a:ea typeface="Open Sans" panose="020B0606030504020204" pitchFamily="34" charset="0"/>
                <a:cs typeface="Open Sans"/>
              </a:rPr>
              <a:t> </a:t>
            </a:r>
            <a:r>
              <a:rPr lang="en-CA" altLang="zh-CN" sz="1100">
                <a:solidFill>
                  <a:srgbClr val="000000"/>
                </a:solidFill>
                <a:ea typeface="Open Sans"/>
                <a:cs typeface="Open Sans"/>
              </a:rPr>
              <a:t>combine datasets using dates</a:t>
            </a:r>
          </a:p>
          <a:p>
            <a:pPr marL="171450" lvl="0" indent="-171450" defTabSz="1219170">
              <a:lnSpc>
                <a:spcPct val="106000"/>
              </a:lnSpc>
              <a:spcAft>
                <a:spcPts val="600"/>
              </a:spcAft>
              <a:buSzPct val="100000"/>
              <a:buFont typeface="Arial" panose="020B0604020202020204" pitchFamily="34" charset="0"/>
              <a:buChar char="•"/>
              <a:defRPr/>
            </a:pPr>
            <a:r>
              <a:rPr lang="en-US" altLang="zh-CN" sz="1100">
                <a:solidFill>
                  <a:srgbClr val="000000"/>
                </a:solidFill>
                <a:ea typeface="Open Sans"/>
                <a:cs typeface="Open Sans"/>
              </a:rPr>
              <a:t>Data</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Transformation</a:t>
            </a:r>
            <a:r>
              <a:rPr lang="zh-CN" altLang="en-US" sz="1100">
                <a:solidFill>
                  <a:srgbClr val="000000"/>
                </a:solidFill>
                <a:ea typeface="Open Sans" panose="020B0606030504020204" pitchFamily="34" charset="0"/>
                <a:cs typeface="Open Sans"/>
              </a:rPr>
              <a:t> </a:t>
            </a:r>
            <a:r>
              <a:rPr lang="en-US" altLang="zh-CN" sz="1100">
                <a:solidFill>
                  <a:srgbClr val="000000"/>
                </a:solidFill>
                <a:ea typeface="Open Sans"/>
                <a:cs typeface="Open Sans"/>
              </a:rPr>
              <a:t>–</a:t>
            </a:r>
            <a:r>
              <a:rPr lang="zh-CN" altLang="en-US" sz="1100">
                <a:solidFill>
                  <a:srgbClr val="000000"/>
                </a:solidFill>
                <a:ea typeface="Open Sans" panose="020B0606030504020204" pitchFamily="34" charset="0"/>
                <a:cs typeface="Open Sans"/>
              </a:rPr>
              <a:t> </a:t>
            </a:r>
            <a:r>
              <a:rPr lang="en-CA" altLang="zh-CN" sz="1100">
                <a:solidFill>
                  <a:srgbClr val="000000"/>
                </a:solidFill>
                <a:ea typeface="Open Sans"/>
                <a:cs typeface="Open Sans"/>
              </a:rPr>
              <a:t>feature engineering</a:t>
            </a:r>
            <a:r>
              <a:rPr lang="en-US" altLang="zh-CN" sz="1100">
                <a:solidFill>
                  <a:srgbClr val="000000"/>
                </a:solidFill>
                <a:ea typeface="Open Sans"/>
                <a:cs typeface="Open Sans"/>
              </a:rPr>
              <a:t>,</a:t>
            </a:r>
            <a:r>
              <a:rPr lang="zh-CN" altLang="en-US" sz="1100">
                <a:solidFill>
                  <a:srgbClr val="000000"/>
                </a:solidFill>
                <a:ea typeface="Open Sans" panose="020B0606030504020204" pitchFamily="34" charset="0"/>
                <a:cs typeface="Open Sans"/>
              </a:rPr>
              <a:t> </a:t>
            </a:r>
            <a:r>
              <a:rPr lang="en-CA" altLang="zh-CN" sz="1100">
                <a:solidFill>
                  <a:srgbClr val="000000"/>
                </a:solidFill>
                <a:ea typeface="Open Sans"/>
                <a:cs typeface="Open Sans"/>
              </a:rPr>
              <a:t>eliminate biases due to magnitude</a:t>
            </a:r>
            <a:endParaRPr lang="en-US" altLang="zh-CN" sz="1100">
              <a:solidFill>
                <a:srgbClr val="000000"/>
              </a:solidFill>
              <a:ea typeface="Open Sans"/>
              <a:cs typeface="Open Sans"/>
            </a:endParaRPr>
          </a:p>
          <a:p>
            <a:pPr marL="171450" indent="-171450" defTabSz="1219170">
              <a:lnSpc>
                <a:spcPct val="106000"/>
              </a:lnSpc>
              <a:spcAft>
                <a:spcPts val="600"/>
              </a:spcAft>
              <a:buSzPct val="100000"/>
              <a:buFont typeface="Arial" panose="020B0604020202020204" pitchFamily="34" charset="0"/>
              <a:buChar char="•"/>
              <a:defRPr/>
            </a:pPr>
            <a:r>
              <a:rPr kumimoji="0" lang="en-US" altLang="zh-CN" sz="1100" b="0" i="0" u="none" strike="noStrike" kern="1200" cap="none" spc="0" normalizeH="0" baseline="0" noProof="0">
                <a:ln>
                  <a:noFill/>
                </a:ln>
                <a:solidFill>
                  <a:srgbClr val="000000"/>
                </a:solidFill>
                <a:effectLst/>
                <a:uLnTx/>
                <a:uFillTx/>
                <a:ea typeface="Open Sans"/>
                <a:cs typeface="Open Sans"/>
              </a:rPr>
              <a:t>Using</a:t>
            </a:r>
            <a:r>
              <a:rPr kumimoji="0" lang="zh-CN" altLang="en-US" sz="1100" b="0" i="0" u="none" strike="noStrike" kern="1200" cap="none" spc="0" normalizeH="0" baseline="0" noProof="0">
                <a:ln>
                  <a:noFill/>
                </a:ln>
                <a:solidFill>
                  <a:srgbClr val="000000"/>
                </a:solidFill>
                <a:effectLst/>
                <a:uLnTx/>
                <a:uFillTx/>
                <a:ea typeface="Open Sans" panose="020B0606030504020204" pitchFamily="34" charset="0"/>
                <a:cs typeface="Open Sans"/>
              </a:rPr>
              <a:t> </a:t>
            </a:r>
            <a:r>
              <a:rPr lang="en-US" altLang="zh-CN" sz="1100">
                <a:solidFill>
                  <a:srgbClr val="000000"/>
                </a:solidFill>
                <a:ea typeface="Open Sans"/>
                <a:cs typeface="Open Sans"/>
              </a:rPr>
              <a:t>Python</a:t>
            </a:r>
            <a:endParaRPr lang="en-US" altLang="zh-CN" sz="1100" b="0" i="0" u="none" strike="noStrike" kern="1200" cap="none" spc="0" normalizeH="0" baseline="0" noProof="0">
              <a:ln>
                <a:noFill/>
              </a:ln>
              <a:solidFill>
                <a:srgbClr val="000000"/>
              </a:solidFill>
              <a:effectLst/>
              <a:uLnTx/>
              <a:uFillTx/>
              <a:ea typeface="Open Sans"/>
              <a:cs typeface="Open Sans"/>
            </a:endParaRPr>
          </a:p>
          <a:p>
            <a:pPr marR="0" lvl="0" algn="l" defTabSz="1219170" rtl="0" eaLnBrk="1" fontAlgn="auto" latinLnBrk="0" hangingPunct="1">
              <a:lnSpc>
                <a:spcPct val="106000"/>
              </a:lnSpc>
              <a:spcBef>
                <a:spcPts val="0"/>
              </a:spcBef>
              <a:spcAft>
                <a:spcPts val="600"/>
              </a:spcAft>
              <a:buClrTx/>
              <a:buSzPct val="100000"/>
              <a:tabLst/>
              <a:defRPr/>
            </a:pPr>
            <a:endParaRPr kumimoji="0" lang="en-US" sz="1050" b="0" i="0" u="none" strike="noStrike" kern="1200" cap="none" spc="0" normalizeH="0" baseline="0" noProof="0">
              <a:ln>
                <a:noFill/>
              </a:ln>
              <a:solidFill>
                <a:srgbClr val="000000"/>
              </a:solidFill>
              <a:effectLst/>
              <a:uLnTx/>
              <a:uFillTx/>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28862800-40FC-4DBA-83E7-9DBAF04A3AEB}"/>
              </a:ext>
            </a:extLst>
          </p:cNvPr>
          <p:cNvSpPr txBox="1"/>
          <p:nvPr/>
        </p:nvSpPr>
        <p:spPr>
          <a:xfrm>
            <a:off x="7122207" y="3425263"/>
            <a:ext cx="2203461" cy="1761236"/>
          </a:xfrm>
          <a:prstGeom prst="rect">
            <a:avLst/>
          </a:prstGeom>
          <a:noFill/>
        </p:spPr>
        <p:txBody>
          <a:bodyPr wrap="square" lIns="0" tIns="0" rIns="0" bIns="0" rtlCol="0">
            <a:noAutofit/>
          </a:bodyPr>
          <a:lstStyle/>
          <a:p>
            <a:pPr marL="0" marR="0" lvl="0" indent="0" algn="l" defTabSz="1219170" rtl="0" eaLnBrk="1" fontAlgn="auto" latinLnBrk="0" hangingPunct="1">
              <a:lnSpc>
                <a:spcPct val="106000"/>
              </a:lnSpc>
              <a:spcBef>
                <a:spcPts val="0"/>
              </a:spcBef>
              <a:spcAft>
                <a:spcPts val="600"/>
              </a:spcAft>
              <a:buClrTx/>
              <a:buSzPct val="100000"/>
              <a:buFontTx/>
              <a:buNone/>
              <a:tabLst/>
              <a:defRPr/>
            </a:pPr>
            <a:r>
              <a:rPr kumimoji="0" lang="en-US" altLang="zh-CN" sz="1400" b="1" i="0" u="none" strike="noStrike" kern="1200" cap="none" spc="0" normalizeH="0" baseline="0" noProof="0">
                <a:ln>
                  <a:noFill/>
                </a:ln>
                <a:solidFill>
                  <a:schemeClr val="accent2"/>
                </a:solidFill>
                <a:effectLst/>
                <a:uLnTx/>
                <a:uFillTx/>
                <a:ea typeface="+mn-ea"/>
                <a:cs typeface="+mn-cs"/>
              </a:rPr>
              <a:t>Develop</a:t>
            </a:r>
            <a:r>
              <a:rPr kumimoji="0" lang="zh-CN" altLang="en-US" sz="1400" b="1" i="0" u="none" strike="noStrike" kern="1200" cap="none" spc="0" normalizeH="0" baseline="0" noProof="0">
                <a:ln>
                  <a:noFill/>
                </a:ln>
                <a:solidFill>
                  <a:schemeClr val="accent2"/>
                </a:solidFill>
                <a:effectLst/>
                <a:uLnTx/>
                <a:uFillTx/>
                <a:ea typeface="+mn-ea"/>
                <a:cs typeface="+mn-cs"/>
              </a:rPr>
              <a:t> </a:t>
            </a:r>
            <a:r>
              <a:rPr lang="en-US" altLang="zh-CN" sz="1400" b="1">
                <a:solidFill>
                  <a:schemeClr val="accent2"/>
                </a:solidFill>
              </a:rPr>
              <a:t>algorithms</a:t>
            </a:r>
            <a:r>
              <a:rPr lang="zh-CN" altLang="en-US" sz="1400" b="1">
                <a:solidFill>
                  <a:schemeClr val="accent2"/>
                </a:solidFill>
              </a:rPr>
              <a:t> </a:t>
            </a:r>
            <a:r>
              <a:rPr lang="en-US" altLang="zh-CN" sz="1400" b="1">
                <a:solidFill>
                  <a:schemeClr val="accent2"/>
                </a:solidFill>
              </a:rPr>
              <a:t>&amp;</a:t>
            </a:r>
            <a:r>
              <a:rPr lang="zh-CN" altLang="en-US" sz="1400" b="1">
                <a:solidFill>
                  <a:schemeClr val="accent2"/>
                </a:solidFill>
              </a:rPr>
              <a:t> </a:t>
            </a:r>
            <a:r>
              <a:rPr lang="en-US" altLang="zh-CN" sz="1400" b="1">
                <a:solidFill>
                  <a:schemeClr val="accent2"/>
                </a:solidFill>
              </a:rPr>
              <a:t>models</a:t>
            </a:r>
          </a:p>
          <a:p>
            <a:pPr marL="171450" marR="0" lvl="0" indent="-171450" algn="l" defTabSz="1219170" rtl="0" eaLnBrk="1" fontAlgn="auto" latinLnBrk="0" hangingPunct="1">
              <a:lnSpc>
                <a:spcPct val="106000"/>
              </a:lnSpc>
              <a:spcBef>
                <a:spcPts val="0"/>
              </a:spcBef>
              <a:spcAft>
                <a:spcPts val="600"/>
              </a:spcAft>
              <a:buClrTx/>
              <a:buSzPct val="100000"/>
              <a:buFont typeface="Arial" panose="020B0604020202020204" pitchFamily="34" charset="0"/>
              <a:buChar char="•"/>
              <a:tabLst/>
              <a:defRPr/>
            </a:pPr>
            <a:r>
              <a:rPr lang="en-US" altLang="zh-CN" sz="1100">
                <a:solidFill>
                  <a:srgbClr val="000000"/>
                </a:solidFill>
              </a:rPr>
              <a:t>Develop</a:t>
            </a:r>
            <a:r>
              <a:rPr lang="zh-CN" altLang="en-US" sz="1100">
                <a:solidFill>
                  <a:srgbClr val="000000"/>
                </a:solidFill>
              </a:rPr>
              <a:t> </a:t>
            </a:r>
            <a:r>
              <a:rPr lang="en-US" altLang="zh-CN" sz="1100">
                <a:solidFill>
                  <a:srgbClr val="000000"/>
                </a:solidFill>
              </a:rPr>
              <a:t>algorithms</a:t>
            </a:r>
            <a:r>
              <a:rPr lang="zh-CN" altLang="en-US" sz="1100">
                <a:solidFill>
                  <a:srgbClr val="000000"/>
                </a:solidFill>
              </a:rPr>
              <a:t> </a:t>
            </a:r>
            <a:r>
              <a:rPr lang="en-US" altLang="zh-CN" sz="1100">
                <a:solidFill>
                  <a:srgbClr val="000000"/>
                </a:solidFill>
              </a:rPr>
              <a:t>and</a:t>
            </a:r>
            <a:r>
              <a:rPr lang="zh-CN" altLang="en-US" sz="1100">
                <a:solidFill>
                  <a:srgbClr val="000000"/>
                </a:solidFill>
              </a:rPr>
              <a:t> </a:t>
            </a:r>
            <a:r>
              <a:rPr lang="en-US" altLang="zh-CN" sz="1100">
                <a:solidFill>
                  <a:srgbClr val="000000"/>
                </a:solidFill>
              </a:rPr>
              <a:t>models</a:t>
            </a:r>
            <a:r>
              <a:rPr lang="zh-CN" altLang="en-US" sz="1100">
                <a:solidFill>
                  <a:srgbClr val="000000"/>
                </a:solidFill>
              </a:rPr>
              <a:t> </a:t>
            </a:r>
            <a:r>
              <a:rPr lang="en-US" altLang="zh-CN" sz="1100">
                <a:solidFill>
                  <a:srgbClr val="000000"/>
                </a:solidFill>
              </a:rPr>
              <a:t>that</a:t>
            </a:r>
            <a:r>
              <a:rPr lang="zh-CN" altLang="en-US" sz="1100">
                <a:solidFill>
                  <a:srgbClr val="000000"/>
                </a:solidFill>
              </a:rPr>
              <a:t> </a:t>
            </a:r>
            <a:r>
              <a:rPr lang="en-US" altLang="zh-CN" sz="1100">
                <a:solidFill>
                  <a:srgbClr val="000000"/>
                </a:solidFill>
              </a:rPr>
              <a:t>pair</a:t>
            </a:r>
            <a:r>
              <a:rPr lang="zh-CN" altLang="en-US" sz="1100">
                <a:solidFill>
                  <a:srgbClr val="000000"/>
                </a:solidFill>
              </a:rPr>
              <a:t> </a:t>
            </a:r>
            <a:r>
              <a:rPr lang="en-US" altLang="zh-CN" sz="1100">
                <a:solidFill>
                  <a:srgbClr val="000000"/>
                </a:solidFill>
              </a:rPr>
              <a:t>well</a:t>
            </a:r>
            <a:r>
              <a:rPr lang="zh-CN" altLang="en-US" sz="1100">
                <a:solidFill>
                  <a:srgbClr val="000000"/>
                </a:solidFill>
              </a:rPr>
              <a:t> </a:t>
            </a:r>
            <a:r>
              <a:rPr lang="en-US" altLang="zh-CN" sz="1100">
                <a:solidFill>
                  <a:srgbClr val="000000"/>
                </a:solidFill>
              </a:rPr>
              <a:t>with</a:t>
            </a:r>
            <a:r>
              <a:rPr lang="zh-CN" altLang="en-US" sz="1100">
                <a:solidFill>
                  <a:srgbClr val="000000"/>
                </a:solidFill>
              </a:rPr>
              <a:t> </a:t>
            </a:r>
            <a:r>
              <a:rPr lang="en-US" altLang="zh-CN" sz="1100">
                <a:solidFill>
                  <a:srgbClr val="000000"/>
                </a:solidFill>
              </a:rPr>
              <a:t>the</a:t>
            </a:r>
            <a:r>
              <a:rPr lang="zh-CN" altLang="en-US" sz="1100">
                <a:solidFill>
                  <a:srgbClr val="000000"/>
                </a:solidFill>
              </a:rPr>
              <a:t> </a:t>
            </a:r>
            <a:r>
              <a:rPr lang="en-US" altLang="zh-CN" sz="1100">
                <a:solidFill>
                  <a:srgbClr val="000000"/>
                </a:solidFill>
              </a:rPr>
              <a:t>chosen</a:t>
            </a:r>
            <a:r>
              <a:rPr lang="zh-CN" altLang="en-US" sz="1100">
                <a:solidFill>
                  <a:srgbClr val="000000"/>
                </a:solidFill>
              </a:rPr>
              <a:t> </a:t>
            </a:r>
            <a:r>
              <a:rPr lang="en-US" altLang="zh-CN" sz="1100">
                <a:solidFill>
                  <a:srgbClr val="000000"/>
                </a:solidFill>
              </a:rPr>
              <a:t>datasets</a:t>
            </a:r>
            <a:r>
              <a:rPr lang="zh-CN" altLang="en-US" sz="1100">
                <a:solidFill>
                  <a:srgbClr val="000000"/>
                </a:solidFill>
              </a:rPr>
              <a:t> </a:t>
            </a:r>
            <a:r>
              <a:rPr lang="en-US" altLang="zh-CN" sz="1100">
                <a:solidFill>
                  <a:srgbClr val="000000"/>
                </a:solidFill>
              </a:rPr>
              <a:t>in</a:t>
            </a:r>
            <a:r>
              <a:rPr lang="zh-CN" altLang="en-US" sz="1100">
                <a:solidFill>
                  <a:srgbClr val="000000"/>
                </a:solidFill>
              </a:rPr>
              <a:t> </a:t>
            </a:r>
            <a:r>
              <a:rPr lang="en-US" altLang="zh-CN" sz="1100">
                <a:solidFill>
                  <a:srgbClr val="000000"/>
                </a:solidFill>
              </a:rPr>
              <a:t>different</a:t>
            </a:r>
            <a:r>
              <a:rPr lang="zh-CN" altLang="en-US" sz="1100">
                <a:solidFill>
                  <a:srgbClr val="000000"/>
                </a:solidFill>
              </a:rPr>
              <a:t> </a:t>
            </a:r>
            <a:r>
              <a:rPr lang="en-US" altLang="zh-CN" sz="1100">
                <a:solidFill>
                  <a:srgbClr val="000000"/>
                </a:solidFill>
              </a:rPr>
              <a:t>use</a:t>
            </a:r>
            <a:r>
              <a:rPr lang="zh-CN" altLang="en-US" sz="1100">
                <a:solidFill>
                  <a:srgbClr val="000000"/>
                </a:solidFill>
              </a:rPr>
              <a:t> </a:t>
            </a:r>
            <a:r>
              <a:rPr lang="en-US" altLang="zh-CN" sz="1100">
                <a:solidFill>
                  <a:srgbClr val="000000"/>
                </a:solidFill>
              </a:rPr>
              <a:t>cases</a:t>
            </a:r>
            <a:endParaRPr lang="en-US" sz="1100">
              <a:solidFill>
                <a:srgbClr val="000000"/>
              </a:solidFill>
            </a:endParaRPr>
          </a:p>
        </p:txBody>
      </p:sp>
      <p:sp>
        <p:nvSpPr>
          <p:cNvPr id="12" name="TextBox 11">
            <a:extLst>
              <a:ext uri="{FF2B5EF4-FFF2-40B4-BE49-F238E27FC236}">
                <a16:creationId xmlns:a16="http://schemas.microsoft.com/office/drawing/2014/main" id="{3D580307-E138-41AC-89A1-9553422E8FA7}"/>
              </a:ext>
            </a:extLst>
          </p:cNvPr>
          <p:cNvSpPr txBox="1"/>
          <p:nvPr/>
        </p:nvSpPr>
        <p:spPr>
          <a:xfrm>
            <a:off x="522147" y="3145811"/>
            <a:ext cx="2186583" cy="2277527"/>
          </a:xfrm>
          <a:prstGeom prst="rect">
            <a:avLst/>
          </a:prstGeom>
          <a:noFill/>
        </p:spPr>
        <p:txBody>
          <a:bodyPr wrap="square" lIns="0" tIns="0" rIns="0" bIns="0" rtlCol="0" anchor="t">
            <a:noAutofit/>
          </a:bodyPr>
          <a:lstStyle/>
          <a:p>
            <a:pPr defTabSz="1219170">
              <a:lnSpc>
                <a:spcPct val="106000"/>
              </a:lnSpc>
              <a:spcAft>
                <a:spcPts val="600"/>
              </a:spcAft>
              <a:buSzPct val="100000"/>
              <a:defRPr/>
            </a:pPr>
            <a:r>
              <a:rPr lang="en-US" altLang="zh-CN" sz="1400" b="1">
                <a:solidFill>
                  <a:schemeClr val="accent2"/>
                </a:solidFill>
                <a:ea typeface="等线"/>
              </a:rPr>
              <a:t>         Dataset</a:t>
            </a:r>
            <a:r>
              <a:rPr lang="zh-CN" altLang="en-US" sz="1400" b="1">
                <a:solidFill>
                  <a:schemeClr val="accent2"/>
                </a:solidFill>
                <a:ea typeface="等线"/>
              </a:rPr>
              <a:t> </a:t>
            </a:r>
            <a:r>
              <a:rPr lang="en-US" altLang="zh-CN" sz="1400" b="1">
                <a:solidFill>
                  <a:schemeClr val="accent2"/>
                </a:solidFill>
                <a:ea typeface="等线"/>
              </a:rPr>
              <a:t>Research</a:t>
            </a:r>
            <a:endParaRPr lang="en-US" sz="1400" b="1">
              <a:solidFill>
                <a:schemeClr val="accent2"/>
              </a:solidFill>
              <a:ea typeface="等线"/>
            </a:endParaRPr>
          </a:p>
          <a:p>
            <a:pPr marL="171450" lvl="0" indent="-171450" defTabSz="1219170">
              <a:lnSpc>
                <a:spcPct val="106000"/>
              </a:lnSpc>
              <a:spcAft>
                <a:spcPts val="600"/>
              </a:spcAft>
              <a:buSzPct val="100000"/>
              <a:buFont typeface="Arial" panose="020B0604020202020204" pitchFamily="34" charset="0"/>
              <a:buChar char="•"/>
              <a:defRPr/>
            </a:pPr>
            <a:r>
              <a:rPr lang="en-US" altLang="zh-CN" sz="1100">
                <a:solidFill>
                  <a:srgbClr val="000000"/>
                </a:solidFill>
                <a:ea typeface="等线"/>
              </a:rPr>
              <a:t>Create</a:t>
            </a:r>
            <a:r>
              <a:rPr lang="zh-CN" altLang="en-US" sz="1100">
                <a:solidFill>
                  <a:srgbClr val="000000"/>
                </a:solidFill>
                <a:ea typeface="等线"/>
              </a:rPr>
              <a:t> </a:t>
            </a:r>
            <a:r>
              <a:rPr lang="en-US" altLang="zh-CN" sz="1100">
                <a:solidFill>
                  <a:srgbClr val="000000"/>
                </a:solidFill>
                <a:ea typeface="等线"/>
              </a:rPr>
              <a:t>16</a:t>
            </a:r>
            <a:r>
              <a:rPr lang="zh-CN" altLang="en-US" sz="1100">
                <a:solidFill>
                  <a:srgbClr val="000000"/>
                </a:solidFill>
                <a:ea typeface="等线"/>
              </a:rPr>
              <a:t> </a:t>
            </a:r>
            <a:r>
              <a:rPr lang="en-US" altLang="zh-CN" sz="1100">
                <a:solidFill>
                  <a:srgbClr val="000000"/>
                </a:solidFill>
                <a:ea typeface="等线"/>
              </a:rPr>
              <a:t>curated</a:t>
            </a:r>
            <a:r>
              <a:rPr lang="zh-CN" altLang="en-US" sz="1100">
                <a:solidFill>
                  <a:srgbClr val="000000"/>
                </a:solidFill>
                <a:ea typeface="等线"/>
              </a:rPr>
              <a:t> </a:t>
            </a:r>
            <a:r>
              <a:rPr lang="en-US" altLang="zh-CN" sz="1100">
                <a:solidFill>
                  <a:srgbClr val="000000"/>
                </a:solidFill>
                <a:ea typeface="等线"/>
              </a:rPr>
              <a:t>datasets</a:t>
            </a:r>
            <a:r>
              <a:rPr lang="zh-CN" altLang="en-US" sz="1100">
                <a:solidFill>
                  <a:srgbClr val="000000"/>
                </a:solidFill>
                <a:ea typeface="等线"/>
              </a:rPr>
              <a:t> </a:t>
            </a:r>
            <a:r>
              <a:rPr lang="en-US" altLang="zh-CN" sz="1100">
                <a:solidFill>
                  <a:srgbClr val="000000"/>
                </a:solidFill>
                <a:ea typeface="等线"/>
              </a:rPr>
              <a:t>that</a:t>
            </a:r>
            <a:r>
              <a:rPr lang="zh-CN" altLang="en-US" sz="1100">
                <a:solidFill>
                  <a:srgbClr val="000000"/>
                </a:solidFill>
                <a:ea typeface="等线"/>
              </a:rPr>
              <a:t> </a:t>
            </a:r>
            <a:r>
              <a:rPr lang="en-US" altLang="zh-CN" sz="1100">
                <a:solidFill>
                  <a:srgbClr val="000000"/>
                </a:solidFill>
                <a:ea typeface="等线"/>
              </a:rPr>
              <a:t>meet</a:t>
            </a:r>
            <a:r>
              <a:rPr lang="zh-CN" altLang="en-US" sz="1100">
                <a:solidFill>
                  <a:srgbClr val="000000"/>
                </a:solidFill>
                <a:ea typeface="等线"/>
              </a:rPr>
              <a:t> </a:t>
            </a:r>
            <a:r>
              <a:rPr lang="en-US" altLang="zh-CN" sz="1100">
                <a:solidFill>
                  <a:srgbClr val="000000"/>
                </a:solidFill>
                <a:ea typeface="等线"/>
              </a:rPr>
              <a:t>the</a:t>
            </a:r>
            <a:r>
              <a:rPr lang="zh-CN" altLang="en-US" sz="1100">
                <a:solidFill>
                  <a:srgbClr val="000000"/>
                </a:solidFill>
                <a:ea typeface="等线"/>
              </a:rPr>
              <a:t> </a:t>
            </a:r>
            <a:r>
              <a:rPr lang="en-US" altLang="zh-CN" sz="1100">
                <a:solidFill>
                  <a:srgbClr val="000000"/>
                </a:solidFill>
                <a:ea typeface="等线"/>
              </a:rPr>
              <a:t>needs</a:t>
            </a:r>
            <a:r>
              <a:rPr lang="zh-CN" altLang="en-US" sz="1100">
                <a:solidFill>
                  <a:srgbClr val="000000"/>
                </a:solidFill>
                <a:ea typeface="等线"/>
              </a:rPr>
              <a:t> </a:t>
            </a:r>
            <a:r>
              <a:rPr lang="en-US" altLang="zh-CN" sz="1100">
                <a:solidFill>
                  <a:srgbClr val="000000"/>
                </a:solidFill>
                <a:ea typeface="等线"/>
              </a:rPr>
              <a:t>and</a:t>
            </a:r>
            <a:r>
              <a:rPr lang="zh-CN" altLang="en-US" sz="1100">
                <a:solidFill>
                  <a:srgbClr val="000000"/>
                </a:solidFill>
                <a:ea typeface="等线"/>
              </a:rPr>
              <a:t> </a:t>
            </a:r>
            <a:r>
              <a:rPr lang="en-US" altLang="zh-CN" sz="1100">
                <a:solidFill>
                  <a:srgbClr val="000000"/>
                </a:solidFill>
                <a:ea typeface="等线"/>
              </a:rPr>
              <a:t>interest</a:t>
            </a:r>
            <a:r>
              <a:rPr lang="zh-CN" altLang="en-US" sz="1100">
                <a:solidFill>
                  <a:srgbClr val="000000"/>
                </a:solidFill>
                <a:ea typeface="等线"/>
              </a:rPr>
              <a:t> </a:t>
            </a:r>
            <a:r>
              <a:rPr lang="en-US" altLang="zh-CN" sz="1100">
                <a:solidFill>
                  <a:srgbClr val="000000"/>
                </a:solidFill>
                <a:ea typeface="等线"/>
              </a:rPr>
              <a:t>of</a:t>
            </a:r>
            <a:r>
              <a:rPr lang="zh-CN" altLang="en-US" sz="1100">
                <a:solidFill>
                  <a:srgbClr val="000000"/>
                </a:solidFill>
                <a:ea typeface="等线"/>
              </a:rPr>
              <a:t> </a:t>
            </a:r>
            <a:r>
              <a:rPr lang="en-US" altLang="zh-CN" sz="1100">
                <a:solidFill>
                  <a:srgbClr val="000000"/>
                </a:solidFill>
                <a:ea typeface="等线"/>
              </a:rPr>
              <a:t>specific</a:t>
            </a:r>
            <a:r>
              <a:rPr lang="zh-CN" altLang="en-US" sz="1100">
                <a:solidFill>
                  <a:srgbClr val="000000"/>
                </a:solidFill>
                <a:ea typeface="等线"/>
              </a:rPr>
              <a:t> </a:t>
            </a:r>
            <a:r>
              <a:rPr lang="en-US" altLang="zh-CN" sz="1100">
                <a:solidFill>
                  <a:srgbClr val="000000"/>
                </a:solidFill>
                <a:ea typeface="等线"/>
              </a:rPr>
              <a:t>groups</a:t>
            </a:r>
            <a:r>
              <a:rPr lang="zh-CN" altLang="en-US" sz="1100">
                <a:solidFill>
                  <a:srgbClr val="000000"/>
                </a:solidFill>
                <a:ea typeface="等线"/>
              </a:rPr>
              <a:t> </a:t>
            </a:r>
            <a:r>
              <a:rPr lang="en-US" altLang="zh-CN" sz="1100">
                <a:solidFill>
                  <a:srgbClr val="000000"/>
                </a:solidFill>
                <a:ea typeface="等线"/>
              </a:rPr>
              <a:t>within</a:t>
            </a:r>
            <a:r>
              <a:rPr lang="zh-CN" altLang="en-US" sz="1100">
                <a:solidFill>
                  <a:srgbClr val="000000"/>
                </a:solidFill>
                <a:ea typeface="等线"/>
              </a:rPr>
              <a:t> </a:t>
            </a:r>
            <a:r>
              <a:rPr lang="en-US" altLang="zh-CN" sz="1100">
                <a:solidFill>
                  <a:srgbClr val="000000"/>
                </a:solidFill>
                <a:ea typeface="等线"/>
              </a:rPr>
              <a:t>Deloitte</a:t>
            </a:r>
            <a:endParaRPr lang="en-US" altLang="zh-CN" sz="1100">
              <a:solidFill>
                <a:srgbClr val="000000"/>
              </a:solidFill>
              <a:ea typeface="等线"/>
              <a:cs typeface="Calibri"/>
            </a:endParaRPr>
          </a:p>
          <a:p>
            <a:pPr marL="171450" lvl="0" indent="-171450" defTabSz="1219170">
              <a:spcAft>
                <a:spcPts val="600"/>
              </a:spcAft>
              <a:buSzPct val="100000"/>
              <a:buFont typeface="Arial" panose="020B0604020202020204" pitchFamily="34" charset="0"/>
              <a:buChar char="•"/>
              <a:defRPr/>
            </a:pPr>
            <a:r>
              <a:rPr lang="en-US" altLang="zh-CN" sz="1100">
                <a:solidFill>
                  <a:srgbClr val="000000"/>
                </a:solidFill>
                <a:ea typeface="等线"/>
              </a:rPr>
              <a:t>Deloitte’s</a:t>
            </a:r>
            <a:r>
              <a:rPr lang="zh-CN" altLang="en-US" sz="1100">
                <a:solidFill>
                  <a:srgbClr val="000000"/>
                </a:solidFill>
                <a:ea typeface="等线"/>
              </a:rPr>
              <a:t> </a:t>
            </a:r>
            <a:r>
              <a:rPr lang="en-US" altLang="zh-CN" sz="1100">
                <a:solidFill>
                  <a:srgbClr val="000000"/>
                </a:solidFill>
                <a:ea typeface="等线"/>
              </a:rPr>
              <a:t>criteria</a:t>
            </a:r>
            <a:r>
              <a:rPr lang="zh-CN" altLang="en-US" sz="1100">
                <a:solidFill>
                  <a:srgbClr val="000000"/>
                </a:solidFill>
                <a:ea typeface="等线"/>
              </a:rPr>
              <a:t> </a:t>
            </a:r>
            <a:r>
              <a:rPr lang="en-US" altLang="zh-CN" sz="1100">
                <a:solidFill>
                  <a:srgbClr val="000000"/>
                </a:solidFill>
                <a:ea typeface="等线"/>
              </a:rPr>
              <a:t>for</a:t>
            </a:r>
            <a:r>
              <a:rPr lang="zh-CN" altLang="en-US" sz="1100">
                <a:solidFill>
                  <a:srgbClr val="000000"/>
                </a:solidFill>
                <a:ea typeface="等线"/>
              </a:rPr>
              <a:t> </a:t>
            </a:r>
            <a:r>
              <a:rPr lang="en-US" altLang="zh-CN" sz="1100">
                <a:solidFill>
                  <a:srgbClr val="000000"/>
                </a:solidFill>
                <a:ea typeface="等线"/>
              </a:rPr>
              <a:t>datasets:</a:t>
            </a:r>
            <a:endParaRPr lang="en-US" altLang="zh-CN" sz="1100">
              <a:solidFill>
                <a:srgbClr val="000000"/>
              </a:solidFill>
              <a:ea typeface="等线"/>
              <a:cs typeface="Calibri"/>
            </a:endParaRPr>
          </a:p>
          <a:p>
            <a:pPr marL="685800" lvl="1" indent="-228600" defTabSz="1219170">
              <a:spcAft>
                <a:spcPts val="600"/>
              </a:spcAft>
              <a:buSzPct val="100000"/>
              <a:buFont typeface="+mj-lt"/>
              <a:buAutoNum type="arabicPeriod"/>
              <a:defRPr/>
            </a:pPr>
            <a:r>
              <a:rPr lang="en-US" altLang="zh-CN" sz="1100">
                <a:solidFill>
                  <a:srgbClr val="000000"/>
                </a:solidFill>
                <a:ea typeface="等线"/>
              </a:rPr>
              <a:t>Canadian</a:t>
            </a:r>
            <a:r>
              <a:rPr lang="zh-CN" altLang="en-US" sz="1100">
                <a:solidFill>
                  <a:srgbClr val="000000"/>
                </a:solidFill>
                <a:ea typeface="等线"/>
              </a:rPr>
              <a:t> </a:t>
            </a:r>
            <a:r>
              <a:rPr lang="en-US" altLang="zh-CN" sz="1100">
                <a:solidFill>
                  <a:srgbClr val="000000"/>
                </a:solidFill>
                <a:ea typeface="等线"/>
              </a:rPr>
              <a:t>dataset</a:t>
            </a:r>
            <a:endParaRPr lang="en-US" altLang="zh-CN" sz="1100">
              <a:solidFill>
                <a:srgbClr val="000000"/>
              </a:solidFill>
              <a:ea typeface="等线"/>
              <a:cs typeface="Calibri"/>
            </a:endParaRPr>
          </a:p>
          <a:p>
            <a:pPr marL="685800" lvl="1" indent="-228600" defTabSz="1219170">
              <a:spcAft>
                <a:spcPts val="600"/>
              </a:spcAft>
              <a:buSzPct val="100000"/>
              <a:buFont typeface="+mj-lt"/>
              <a:buAutoNum type="arabicPeriod"/>
              <a:defRPr/>
            </a:pPr>
            <a:r>
              <a:rPr lang="en-US" altLang="zh-CN" sz="1100">
                <a:solidFill>
                  <a:srgbClr val="000000"/>
                </a:solidFill>
                <a:ea typeface="等线"/>
              </a:rPr>
              <a:t>Recently</a:t>
            </a:r>
            <a:r>
              <a:rPr lang="zh-CN" altLang="en-US" sz="1100">
                <a:solidFill>
                  <a:srgbClr val="000000"/>
                </a:solidFill>
                <a:ea typeface="等线"/>
              </a:rPr>
              <a:t> </a:t>
            </a:r>
            <a:r>
              <a:rPr lang="en-US" altLang="zh-CN" sz="1100">
                <a:solidFill>
                  <a:srgbClr val="000000"/>
                </a:solidFill>
                <a:ea typeface="等线"/>
              </a:rPr>
              <a:t>updated</a:t>
            </a:r>
            <a:r>
              <a:rPr lang="zh-CN" altLang="en-US" sz="1100">
                <a:solidFill>
                  <a:srgbClr val="000000"/>
                </a:solidFill>
                <a:ea typeface="等线"/>
              </a:rPr>
              <a:t> </a:t>
            </a:r>
            <a:r>
              <a:rPr lang="en-US" altLang="zh-CN" sz="1100">
                <a:solidFill>
                  <a:srgbClr val="000000"/>
                </a:solidFill>
                <a:ea typeface="等线"/>
              </a:rPr>
              <a:t>to</a:t>
            </a:r>
            <a:r>
              <a:rPr lang="zh-CN" altLang="en-US" sz="1100">
                <a:solidFill>
                  <a:srgbClr val="000000"/>
                </a:solidFill>
                <a:ea typeface="等线"/>
              </a:rPr>
              <a:t> </a:t>
            </a:r>
            <a:r>
              <a:rPr lang="en-US" altLang="zh-CN" sz="1100">
                <a:solidFill>
                  <a:srgbClr val="000000"/>
                </a:solidFill>
                <a:ea typeface="等线"/>
              </a:rPr>
              <a:t>current</a:t>
            </a:r>
            <a:r>
              <a:rPr lang="zh-CN" altLang="en-US" sz="1100">
                <a:solidFill>
                  <a:srgbClr val="000000"/>
                </a:solidFill>
                <a:ea typeface="等线"/>
              </a:rPr>
              <a:t> </a:t>
            </a:r>
            <a:r>
              <a:rPr lang="en-US" altLang="zh-CN" sz="1100">
                <a:solidFill>
                  <a:srgbClr val="000000"/>
                </a:solidFill>
                <a:ea typeface="等线"/>
              </a:rPr>
              <a:t>year</a:t>
            </a:r>
            <a:endParaRPr lang="en-US" altLang="zh-CN" sz="1100">
              <a:solidFill>
                <a:srgbClr val="000000"/>
              </a:solidFill>
              <a:ea typeface="等线"/>
              <a:cs typeface="Calibri"/>
            </a:endParaRPr>
          </a:p>
          <a:p>
            <a:pPr marL="685800" lvl="1" indent="-228600" defTabSz="1219170">
              <a:spcAft>
                <a:spcPts val="600"/>
              </a:spcAft>
              <a:buSzPct val="100000"/>
              <a:buFont typeface="+mj-lt"/>
              <a:buAutoNum type="arabicPeriod"/>
              <a:defRPr/>
            </a:pPr>
            <a:r>
              <a:rPr lang="en-US" altLang="zh-CN" sz="1100">
                <a:solidFill>
                  <a:srgbClr val="000000"/>
                </a:solidFill>
                <a:ea typeface="等线"/>
              </a:rPr>
              <a:t>Contain</a:t>
            </a:r>
            <a:r>
              <a:rPr lang="zh-CN" altLang="en-US" sz="1100">
                <a:solidFill>
                  <a:srgbClr val="000000"/>
                </a:solidFill>
                <a:ea typeface="等线"/>
              </a:rPr>
              <a:t> </a:t>
            </a:r>
            <a:r>
              <a:rPr lang="en-US" altLang="zh-CN" sz="1100">
                <a:solidFill>
                  <a:srgbClr val="000000"/>
                </a:solidFill>
                <a:ea typeface="等线"/>
              </a:rPr>
              <a:t>granular</a:t>
            </a:r>
            <a:r>
              <a:rPr lang="zh-CN" altLang="en-US" sz="1100">
                <a:solidFill>
                  <a:srgbClr val="000000"/>
                </a:solidFill>
                <a:ea typeface="等线"/>
              </a:rPr>
              <a:t> </a:t>
            </a:r>
            <a:r>
              <a:rPr lang="en-US" altLang="zh-CN" sz="1100">
                <a:solidFill>
                  <a:srgbClr val="000000"/>
                </a:solidFill>
                <a:ea typeface="等线"/>
              </a:rPr>
              <a:t>data</a:t>
            </a:r>
            <a:endParaRPr lang="en-US" altLang="zh-CN" sz="1100">
              <a:solidFill>
                <a:srgbClr val="000000"/>
              </a:solidFill>
              <a:ea typeface="等线"/>
              <a:cs typeface="Calibri"/>
            </a:endParaRPr>
          </a:p>
          <a:p>
            <a:pPr marL="685800" lvl="1" indent="-228600" defTabSz="1219170">
              <a:spcAft>
                <a:spcPts val="600"/>
              </a:spcAft>
              <a:buSzPct val="100000"/>
              <a:buFont typeface="+mj-lt"/>
              <a:buAutoNum type="arabicPeriod"/>
              <a:defRPr/>
            </a:pPr>
            <a:r>
              <a:rPr lang="en-US" altLang="zh-CN" sz="1100">
                <a:solidFill>
                  <a:srgbClr val="000000"/>
                </a:solidFill>
                <a:ea typeface="等线"/>
              </a:rPr>
              <a:t>Publicly</a:t>
            </a:r>
            <a:r>
              <a:rPr lang="zh-CN" altLang="en-US" sz="1100">
                <a:solidFill>
                  <a:srgbClr val="000000"/>
                </a:solidFill>
                <a:ea typeface="等线"/>
              </a:rPr>
              <a:t> </a:t>
            </a:r>
            <a:r>
              <a:rPr lang="en-US" altLang="zh-CN" sz="1100">
                <a:solidFill>
                  <a:srgbClr val="000000"/>
                </a:solidFill>
                <a:ea typeface="等线"/>
              </a:rPr>
              <a:t>available</a:t>
            </a:r>
            <a:r>
              <a:rPr lang="zh-CN" altLang="en-US" sz="1100">
                <a:solidFill>
                  <a:srgbClr val="000000"/>
                </a:solidFill>
                <a:ea typeface="等线"/>
              </a:rPr>
              <a:t> </a:t>
            </a:r>
            <a:endParaRPr lang="en-CA" altLang="zh-CN" sz="1100">
              <a:solidFill>
                <a:srgbClr val="000000"/>
              </a:solidFill>
            </a:endParaRPr>
          </a:p>
        </p:txBody>
      </p:sp>
      <p:sp>
        <p:nvSpPr>
          <p:cNvPr id="14" name="Oval 13">
            <a:extLst>
              <a:ext uri="{FF2B5EF4-FFF2-40B4-BE49-F238E27FC236}">
                <a16:creationId xmlns:a16="http://schemas.microsoft.com/office/drawing/2014/main" id="{9607EE57-EEA1-4DBC-8F39-9B640CACCE2B}"/>
              </a:ext>
            </a:extLst>
          </p:cNvPr>
          <p:cNvSpPr/>
          <p:nvPr/>
        </p:nvSpPr>
        <p:spPr bwMode="gray">
          <a:xfrm>
            <a:off x="3348804" y="1477878"/>
            <a:ext cx="640080" cy="640080"/>
          </a:xfrm>
          <a:prstGeom prst="ellipse">
            <a:avLst/>
          </a:prstGeom>
          <a:solidFill>
            <a:schemeClr val="accent3"/>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US" sz="1050" b="1" i="0" u="none" strike="noStrike" kern="1200" cap="none" spc="0" normalizeH="0" baseline="0" noProof="0">
              <a:ln>
                <a:noFill/>
              </a:ln>
              <a:solidFill>
                <a:srgbClr val="FFFFFF"/>
              </a:solidFill>
              <a:effectLst/>
              <a:uLnTx/>
              <a:uFillTx/>
              <a:ea typeface="+mn-ea"/>
              <a:cs typeface="+mn-cs"/>
            </a:endParaRPr>
          </a:p>
        </p:txBody>
      </p:sp>
      <p:sp>
        <p:nvSpPr>
          <p:cNvPr id="15" name="Oval 14">
            <a:extLst>
              <a:ext uri="{FF2B5EF4-FFF2-40B4-BE49-F238E27FC236}">
                <a16:creationId xmlns:a16="http://schemas.microsoft.com/office/drawing/2014/main" id="{7A29E94D-4395-4253-935E-CE255B8A6760}"/>
              </a:ext>
            </a:extLst>
          </p:cNvPr>
          <p:cNvSpPr/>
          <p:nvPr/>
        </p:nvSpPr>
        <p:spPr bwMode="gray">
          <a:xfrm>
            <a:off x="5541173" y="1836925"/>
            <a:ext cx="640080" cy="640080"/>
          </a:xfrm>
          <a:prstGeom prst="ellipse">
            <a:avLst/>
          </a:prstGeom>
          <a:solidFill>
            <a:schemeClr val="accent3"/>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US" sz="1050" b="1" i="0" u="none" strike="noStrike" kern="1200" cap="none" spc="0" normalizeH="0" baseline="0" noProof="0" err="1">
              <a:ln>
                <a:noFill/>
              </a:ln>
              <a:solidFill>
                <a:srgbClr val="FFFFFF"/>
              </a:solidFill>
              <a:effectLst/>
              <a:uLnTx/>
              <a:uFillTx/>
              <a:ea typeface="+mn-ea"/>
              <a:cs typeface="+mn-cs"/>
            </a:endParaRPr>
          </a:p>
        </p:txBody>
      </p:sp>
      <p:sp>
        <p:nvSpPr>
          <p:cNvPr id="17" name="Oval 16">
            <a:extLst>
              <a:ext uri="{FF2B5EF4-FFF2-40B4-BE49-F238E27FC236}">
                <a16:creationId xmlns:a16="http://schemas.microsoft.com/office/drawing/2014/main" id="{5365136A-DE79-44D8-898C-4DF06F416675}"/>
              </a:ext>
            </a:extLst>
          </p:cNvPr>
          <p:cNvSpPr/>
          <p:nvPr/>
        </p:nvSpPr>
        <p:spPr bwMode="gray">
          <a:xfrm>
            <a:off x="9929838" y="2250038"/>
            <a:ext cx="640080" cy="640080"/>
          </a:xfrm>
          <a:prstGeom prst="ellipse">
            <a:avLst/>
          </a:prstGeom>
          <a:solidFill>
            <a:schemeClr val="accent3"/>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US" sz="1050" b="1" i="0" u="none" strike="noStrike" kern="1200" cap="none" spc="0" normalizeH="0" baseline="0" noProof="0" err="1">
              <a:ln>
                <a:noFill/>
              </a:ln>
              <a:solidFill>
                <a:srgbClr val="000000"/>
              </a:solidFill>
              <a:effectLst/>
              <a:uLnTx/>
              <a:uFillTx/>
              <a:ea typeface="+mn-ea"/>
              <a:cs typeface="+mn-cs"/>
            </a:endParaRPr>
          </a:p>
        </p:txBody>
      </p:sp>
      <p:sp>
        <p:nvSpPr>
          <p:cNvPr id="13" name="Oval 12">
            <a:extLst>
              <a:ext uri="{FF2B5EF4-FFF2-40B4-BE49-F238E27FC236}">
                <a16:creationId xmlns:a16="http://schemas.microsoft.com/office/drawing/2014/main" id="{24D63AFC-935A-48D1-8DCB-0CF39D318238}"/>
              </a:ext>
            </a:extLst>
          </p:cNvPr>
          <p:cNvSpPr/>
          <p:nvPr/>
        </p:nvSpPr>
        <p:spPr bwMode="gray">
          <a:xfrm>
            <a:off x="1156435" y="2274483"/>
            <a:ext cx="640080" cy="640080"/>
          </a:xfrm>
          <a:prstGeom prst="ellipse">
            <a:avLst/>
          </a:prstGeom>
          <a:solidFill>
            <a:schemeClr val="accent3"/>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US" sz="1050" b="1" i="0" u="none" strike="noStrike" kern="1200" cap="none" spc="0" normalizeH="0" baseline="0" noProof="0" err="1">
              <a:ln>
                <a:noFill/>
              </a:ln>
              <a:solidFill>
                <a:srgbClr val="000000"/>
              </a:solidFill>
              <a:effectLst/>
              <a:uLnTx/>
              <a:uFillTx/>
              <a:ea typeface="+mn-ea"/>
              <a:cs typeface="+mn-cs"/>
            </a:endParaRPr>
          </a:p>
        </p:txBody>
      </p:sp>
      <p:sp>
        <p:nvSpPr>
          <p:cNvPr id="16" name="Oval 15">
            <a:extLst>
              <a:ext uri="{FF2B5EF4-FFF2-40B4-BE49-F238E27FC236}">
                <a16:creationId xmlns:a16="http://schemas.microsoft.com/office/drawing/2014/main" id="{4EEB8478-6CB5-4432-A7A5-99FA44D0C616}"/>
              </a:ext>
            </a:extLst>
          </p:cNvPr>
          <p:cNvSpPr/>
          <p:nvPr/>
        </p:nvSpPr>
        <p:spPr bwMode="gray">
          <a:xfrm>
            <a:off x="7733539" y="2589523"/>
            <a:ext cx="640080" cy="640080"/>
          </a:xfrm>
          <a:prstGeom prst="ellipse">
            <a:avLst/>
          </a:prstGeom>
          <a:solidFill>
            <a:schemeClr val="accent3"/>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US" sz="1050" b="1" i="0" u="none" strike="noStrike" kern="1200" cap="none" spc="0" normalizeH="0" baseline="0" noProof="0" err="1">
              <a:ln>
                <a:noFill/>
              </a:ln>
              <a:solidFill>
                <a:srgbClr val="000000"/>
              </a:solidFill>
              <a:effectLst/>
              <a:uLnTx/>
              <a:uFillTx/>
              <a:ea typeface="+mn-ea"/>
              <a:cs typeface="+mn-cs"/>
            </a:endParaRPr>
          </a:p>
        </p:txBody>
      </p:sp>
      <p:sp>
        <p:nvSpPr>
          <p:cNvPr id="11" name="TextBox 10">
            <a:extLst>
              <a:ext uri="{FF2B5EF4-FFF2-40B4-BE49-F238E27FC236}">
                <a16:creationId xmlns:a16="http://schemas.microsoft.com/office/drawing/2014/main" id="{D4B308F2-BAD4-49A4-9A49-E03C2FA4599C}"/>
              </a:ext>
            </a:extLst>
          </p:cNvPr>
          <p:cNvSpPr txBox="1"/>
          <p:nvPr/>
        </p:nvSpPr>
        <p:spPr>
          <a:xfrm>
            <a:off x="9777362" y="3148373"/>
            <a:ext cx="1964210" cy="1761236"/>
          </a:xfrm>
          <a:prstGeom prst="rect">
            <a:avLst/>
          </a:prstGeom>
          <a:noFill/>
        </p:spPr>
        <p:txBody>
          <a:bodyPr wrap="square" lIns="0" tIns="0" rIns="0" bIns="0" rtlCol="0" anchor="t">
            <a:noAutofit/>
          </a:bodyPr>
          <a:lstStyle/>
          <a:p>
            <a:pPr defTabSz="1219170">
              <a:lnSpc>
                <a:spcPct val="106000"/>
              </a:lnSpc>
              <a:spcAft>
                <a:spcPts val="600"/>
              </a:spcAft>
              <a:buSzPct val="100000"/>
              <a:defRPr/>
            </a:pPr>
            <a:r>
              <a:rPr lang="en-US" altLang="zh-CN" sz="1400" b="1">
                <a:solidFill>
                  <a:schemeClr val="accent2"/>
                </a:solidFill>
                <a:ea typeface="等线"/>
              </a:rPr>
              <a:t>  </a:t>
            </a:r>
            <a:r>
              <a:rPr kumimoji="0" lang="en-US" altLang="zh-CN" sz="1400" b="1" i="0" u="none" strike="noStrike" kern="1200" cap="none" spc="0" normalizeH="0" baseline="0" noProof="0">
                <a:ln>
                  <a:noFill/>
                </a:ln>
                <a:solidFill>
                  <a:schemeClr val="accent2"/>
                </a:solidFill>
                <a:effectLst/>
                <a:uLnTx/>
                <a:uFillTx/>
                <a:ea typeface="等线"/>
                <a:cs typeface="+mn-cs"/>
              </a:rPr>
              <a:t>Evaluation</a:t>
            </a:r>
            <a:r>
              <a:rPr kumimoji="0" lang="zh-CN" altLang="en-US" sz="1400" b="1" i="0" u="none" strike="noStrike" kern="1200" cap="none" spc="0" normalizeH="0" baseline="0" noProof="0">
                <a:ln>
                  <a:noFill/>
                </a:ln>
                <a:solidFill>
                  <a:schemeClr val="accent2"/>
                </a:solidFill>
                <a:effectLst/>
                <a:uLnTx/>
                <a:uFillTx/>
                <a:ea typeface="等线"/>
                <a:cs typeface="+mn-cs"/>
              </a:rPr>
              <a:t> </a:t>
            </a:r>
            <a:r>
              <a:rPr kumimoji="0" lang="en-US" altLang="zh-CN" sz="1400" b="1" i="0" u="none" strike="noStrike" kern="1200" cap="none" spc="0" normalizeH="0" baseline="0" noProof="0">
                <a:ln>
                  <a:noFill/>
                </a:ln>
                <a:solidFill>
                  <a:schemeClr val="accent2"/>
                </a:solidFill>
                <a:effectLst/>
                <a:uLnTx/>
                <a:uFillTx/>
                <a:ea typeface="等线"/>
                <a:cs typeface="+mn-cs"/>
              </a:rPr>
              <a:t>&amp;</a:t>
            </a:r>
            <a:r>
              <a:rPr kumimoji="0" lang="zh-CN" altLang="en-US" sz="1400" b="1" i="0" u="none" strike="noStrike" kern="1200" cap="none" spc="0" normalizeH="0" baseline="0" noProof="0">
                <a:ln>
                  <a:noFill/>
                </a:ln>
                <a:solidFill>
                  <a:schemeClr val="accent2"/>
                </a:solidFill>
                <a:effectLst/>
                <a:uLnTx/>
                <a:uFillTx/>
                <a:ea typeface="等线"/>
                <a:cs typeface="+mn-cs"/>
              </a:rPr>
              <a:t> </a:t>
            </a:r>
            <a:r>
              <a:rPr lang="en-US" altLang="zh-CN" sz="1400" b="1">
                <a:solidFill>
                  <a:schemeClr val="accent2"/>
                </a:solidFill>
                <a:ea typeface="等线"/>
              </a:rPr>
              <a:t>Results</a:t>
            </a:r>
            <a:endParaRPr kumimoji="0" lang="en-US" sz="1400" b="1" i="0" u="none" strike="noStrike" kern="1200" cap="none" spc="0" normalizeH="0" baseline="0" noProof="0">
              <a:ln>
                <a:noFill/>
              </a:ln>
              <a:solidFill>
                <a:schemeClr val="accent2"/>
              </a:solidFill>
              <a:effectLst/>
              <a:uLnTx/>
              <a:uFillTx/>
              <a:ea typeface="等线"/>
              <a:cs typeface="+mn-cs"/>
            </a:endParaRPr>
          </a:p>
          <a:p>
            <a:pPr marL="171450" marR="0" lvl="0" indent="-171450" algn="l" defTabSz="1219170" rtl="0" eaLnBrk="1" fontAlgn="auto" latinLnBrk="0" hangingPunct="1">
              <a:lnSpc>
                <a:spcPct val="106000"/>
              </a:lnSpc>
              <a:spcBef>
                <a:spcPts val="0"/>
              </a:spcBef>
              <a:spcAft>
                <a:spcPts val="600"/>
              </a:spcAft>
              <a:buClrTx/>
              <a:buSzPct val="100000"/>
              <a:buFont typeface="Arial" panose="020B0604020202020204" pitchFamily="34" charset="0"/>
              <a:buChar char="•"/>
              <a:tabLst/>
              <a:defRPr/>
            </a:pPr>
            <a:r>
              <a:rPr lang="en-US" altLang="zh-CN" sz="1100">
                <a:solidFill>
                  <a:srgbClr val="000000"/>
                </a:solidFill>
                <a:ea typeface="等线"/>
              </a:rPr>
              <a:t>Evaluate various model performance based on evaluation metrics</a:t>
            </a:r>
            <a:endParaRPr lang="en-US" altLang="zh-CN" sz="1100" b="0" i="0" u="none" strike="noStrike" kern="1200" cap="none" spc="0" normalizeH="0" baseline="0" noProof="0">
              <a:ln>
                <a:noFill/>
              </a:ln>
              <a:solidFill>
                <a:srgbClr val="000000"/>
              </a:solidFill>
              <a:effectLst/>
              <a:uLnTx/>
              <a:uFillTx/>
              <a:ea typeface="等线"/>
              <a:cs typeface="Calibri"/>
            </a:endParaRPr>
          </a:p>
          <a:p>
            <a:pPr marL="171450" marR="0" lvl="0" indent="-171450" algn="l" defTabSz="1219170" rtl="0" eaLnBrk="1" fontAlgn="auto" latinLnBrk="0" hangingPunct="1">
              <a:lnSpc>
                <a:spcPct val="106000"/>
              </a:lnSpc>
              <a:spcBef>
                <a:spcPts val="0"/>
              </a:spcBef>
              <a:spcAft>
                <a:spcPts val="600"/>
              </a:spcAft>
              <a:buClrTx/>
              <a:buSzPct val="100000"/>
              <a:buFont typeface="Arial" panose="020B0604020202020204" pitchFamily="34" charset="0"/>
              <a:buChar char="•"/>
              <a:tabLst/>
              <a:defRPr/>
            </a:pPr>
            <a:r>
              <a:rPr kumimoji="0" lang="en-US" altLang="zh-CN" sz="1100" b="0" i="0" u="none" strike="noStrike" kern="1200" cap="none" spc="0" normalizeH="0" baseline="0" noProof="0">
                <a:ln>
                  <a:noFill/>
                </a:ln>
                <a:solidFill>
                  <a:srgbClr val="000000"/>
                </a:solidFill>
                <a:effectLst/>
                <a:uLnTx/>
                <a:uFillTx/>
                <a:ea typeface="等线"/>
                <a:cs typeface="+mn-cs"/>
              </a:rPr>
              <a:t>Present</a:t>
            </a:r>
            <a:r>
              <a:rPr kumimoji="0" lang="zh-CN" altLang="en-US" sz="1100" b="0" i="0" u="none" strike="noStrike" kern="1200" cap="none" spc="0" normalizeH="0" baseline="0" noProof="0">
                <a:ln>
                  <a:noFill/>
                </a:ln>
                <a:solidFill>
                  <a:srgbClr val="000000"/>
                </a:solidFill>
                <a:effectLst/>
                <a:uLnTx/>
                <a:uFillTx/>
                <a:ea typeface="等线"/>
                <a:cs typeface="+mn-cs"/>
              </a:rPr>
              <a:t> </a:t>
            </a:r>
            <a:r>
              <a:rPr kumimoji="0" lang="en-US" altLang="zh-CN" sz="1100" b="0" i="0" u="none" strike="noStrike" kern="1200" cap="none" spc="0" normalizeH="0" baseline="0" noProof="0">
                <a:ln>
                  <a:noFill/>
                </a:ln>
                <a:solidFill>
                  <a:srgbClr val="000000"/>
                </a:solidFill>
                <a:effectLst/>
                <a:uLnTx/>
                <a:uFillTx/>
                <a:ea typeface="等线"/>
                <a:cs typeface="+mn-cs"/>
              </a:rPr>
              <a:t>findings</a:t>
            </a:r>
            <a:r>
              <a:rPr kumimoji="0" lang="zh-CN" altLang="en-US" sz="1100" b="0" i="0" u="none" strike="noStrike" kern="1200" cap="none" spc="0" normalizeH="0" baseline="0" noProof="0">
                <a:ln>
                  <a:noFill/>
                </a:ln>
                <a:solidFill>
                  <a:srgbClr val="000000"/>
                </a:solidFill>
                <a:effectLst/>
                <a:uLnTx/>
                <a:uFillTx/>
                <a:ea typeface="等线"/>
                <a:cs typeface="+mn-cs"/>
              </a:rPr>
              <a:t> </a:t>
            </a:r>
            <a:r>
              <a:rPr lang="en-US" altLang="zh-CN" sz="1100">
                <a:solidFill>
                  <a:srgbClr val="000000"/>
                </a:solidFill>
                <a:ea typeface="等线"/>
              </a:rPr>
              <a:t>that</a:t>
            </a:r>
            <a:r>
              <a:rPr lang="zh-CN" altLang="en-US" sz="1100">
                <a:solidFill>
                  <a:srgbClr val="000000"/>
                </a:solidFill>
                <a:ea typeface="等线"/>
              </a:rPr>
              <a:t> </a:t>
            </a:r>
            <a:r>
              <a:rPr lang="en-US" altLang="zh-CN" sz="1100">
                <a:solidFill>
                  <a:srgbClr val="000000"/>
                </a:solidFill>
                <a:ea typeface="等线"/>
              </a:rPr>
              <a:t>succinctly</a:t>
            </a:r>
            <a:r>
              <a:rPr lang="zh-CN" altLang="en-US" sz="1100">
                <a:solidFill>
                  <a:srgbClr val="000000"/>
                </a:solidFill>
                <a:ea typeface="等线"/>
              </a:rPr>
              <a:t> </a:t>
            </a:r>
            <a:r>
              <a:rPr lang="en-US" altLang="zh-CN" sz="1100">
                <a:solidFill>
                  <a:srgbClr val="000000"/>
                </a:solidFill>
                <a:ea typeface="等线"/>
              </a:rPr>
              <a:t>outline</a:t>
            </a:r>
            <a:r>
              <a:rPr lang="zh-CN" altLang="en-US" sz="1100">
                <a:solidFill>
                  <a:srgbClr val="000000"/>
                </a:solidFill>
                <a:ea typeface="等线"/>
              </a:rPr>
              <a:t> </a:t>
            </a:r>
            <a:r>
              <a:rPr lang="en-US" altLang="zh-CN" sz="1100">
                <a:solidFill>
                  <a:srgbClr val="000000"/>
                </a:solidFill>
                <a:ea typeface="等线"/>
              </a:rPr>
              <a:t>potential</a:t>
            </a:r>
            <a:r>
              <a:rPr lang="zh-CN" altLang="en-US" sz="1100">
                <a:solidFill>
                  <a:srgbClr val="000000"/>
                </a:solidFill>
                <a:ea typeface="等线"/>
              </a:rPr>
              <a:t> </a:t>
            </a:r>
            <a:r>
              <a:rPr lang="en-US" altLang="zh-CN" sz="1100">
                <a:solidFill>
                  <a:srgbClr val="000000"/>
                </a:solidFill>
                <a:ea typeface="等线"/>
              </a:rPr>
              <a:t>use</a:t>
            </a:r>
            <a:r>
              <a:rPr lang="zh-CN" altLang="en-US" sz="1100">
                <a:solidFill>
                  <a:srgbClr val="000000"/>
                </a:solidFill>
                <a:ea typeface="等线"/>
              </a:rPr>
              <a:t> </a:t>
            </a:r>
            <a:r>
              <a:rPr lang="en-US" altLang="zh-CN" sz="1100">
                <a:solidFill>
                  <a:srgbClr val="000000"/>
                </a:solidFill>
                <a:ea typeface="等线"/>
              </a:rPr>
              <a:t>cases</a:t>
            </a:r>
            <a:r>
              <a:rPr lang="zh-CN" altLang="en-US" sz="1100">
                <a:solidFill>
                  <a:srgbClr val="000000"/>
                </a:solidFill>
                <a:ea typeface="等线"/>
              </a:rPr>
              <a:t> </a:t>
            </a:r>
            <a:r>
              <a:rPr lang="en-US" altLang="zh-CN" sz="1100">
                <a:solidFill>
                  <a:srgbClr val="000000"/>
                </a:solidFill>
                <a:ea typeface="等线"/>
              </a:rPr>
              <a:t>for</a:t>
            </a:r>
            <a:r>
              <a:rPr lang="zh-CN" altLang="en-US" sz="1100">
                <a:solidFill>
                  <a:srgbClr val="000000"/>
                </a:solidFill>
                <a:ea typeface="等线"/>
              </a:rPr>
              <a:t> </a:t>
            </a:r>
            <a:r>
              <a:rPr lang="en-US" altLang="zh-CN" sz="1100">
                <a:solidFill>
                  <a:srgbClr val="000000"/>
                </a:solidFill>
                <a:ea typeface="等线"/>
              </a:rPr>
              <a:t>the</a:t>
            </a:r>
            <a:r>
              <a:rPr lang="zh-CN" altLang="en-US" sz="1100">
                <a:solidFill>
                  <a:srgbClr val="000000"/>
                </a:solidFill>
                <a:ea typeface="等线"/>
              </a:rPr>
              <a:t> </a:t>
            </a:r>
            <a:r>
              <a:rPr lang="en-US" altLang="zh-CN" sz="1100">
                <a:solidFill>
                  <a:srgbClr val="000000"/>
                </a:solidFill>
                <a:ea typeface="等线"/>
              </a:rPr>
              <a:t>datasets</a:t>
            </a:r>
            <a:endParaRPr kumimoji="0" lang="en-US" sz="1100" b="0" i="0" u="none" strike="noStrike" kern="1200" cap="none" spc="0" normalizeH="0" baseline="30000" noProof="0">
              <a:ln>
                <a:noFill/>
              </a:ln>
              <a:solidFill>
                <a:srgbClr val="000000"/>
              </a:solidFill>
              <a:effectLst/>
              <a:uLnTx/>
              <a:uFillTx/>
              <a:ea typeface="等线"/>
              <a:cs typeface="+mn-cs"/>
            </a:endParaRPr>
          </a:p>
        </p:txBody>
      </p:sp>
      <p:sp>
        <p:nvSpPr>
          <p:cNvPr id="32" name="Rectangle 31">
            <a:extLst>
              <a:ext uri="{FF2B5EF4-FFF2-40B4-BE49-F238E27FC236}">
                <a16:creationId xmlns:a16="http://schemas.microsoft.com/office/drawing/2014/main" id="{9AE3CB37-031F-7B44-BED3-CF48087012AB}"/>
              </a:ext>
            </a:extLst>
          </p:cNvPr>
          <p:cNvSpPr/>
          <p:nvPr/>
        </p:nvSpPr>
        <p:spPr bwMode="gray">
          <a:xfrm>
            <a:off x="914400" y="5984875"/>
            <a:ext cx="10363200" cy="334201"/>
          </a:xfrm>
          <a:prstGeom prst="rect">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altLang="zh-CN" sz="1100" b="1" i="0" u="none" strike="noStrike" kern="1200" cap="none" spc="0" normalizeH="0" baseline="0" noProof="0">
                <a:ln>
                  <a:noFill/>
                </a:ln>
                <a:solidFill>
                  <a:srgbClr val="000000"/>
                </a:solidFill>
                <a:effectLst/>
                <a:uLnTx/>
                <a:uFillTx/>
                <a:ea typeface="+mn-ea"/>
                <a:cs typeface="+mn-cs"/>
              </a:rPr>
              <a:t>More</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details</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will</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be</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elaborated</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in</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different</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use</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cases</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in</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the</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coming</a:t>
            </a:r>
            <a:r>
              <a:rPr kumimoji="0" lang="zh-CN" altLang="en-US" sz="1100" b="1" i="0" u="none" strike="noStrike" kern="1200" cap="none" spc="0" normalizeH="0" baseline="0" noProof="0">
                <a:ln>
                  <a:noFill/>
                </a:ln>
                <a:solidFill>
                  <a:srgbClr val="000000"/>
                </a:solidFill>
                <a:effectLst/>
                <a:uLnTx/>
                <a:uFillTx/>
                <a:ea typeface="+mn-ea"/>
                <a:cs typeface="+mn-cs"/>
              </a:rPr>
              <a:t> </a:t>
            </a:r>
            <a:r>
              <a:rPr kumimoji="0" lang="en-US" altLang="zh-CN" sz="1100" b="1" i="0" u="none" strike="noStrike" kern="1200" cap="none" spc="0" normalizeH="0" baseline="0" noProof="0">
                <a:ln>
                  <a:noFill/>
                </a:ln>
                <a:solidFill>
                  <a:srgbClr val="000000"/>
                </a:solidFill>
                <a:effectLst/>
                <a:uLnTx/>
                <a:uFillTx/>
                <a:ea typeface="+mn-ea"/>
                <a:cs typeface="+mn-cs"/>
              </a:rPr>
              <a:t>slides.</a:t>
            </a:r>
            <a:r>
              <a:rPr kumimoji="0" lang="zh-CN" altLang="en-US" sz="1100" b="1" i="0" u="none" strike="noStrike" kern="1200" cap="none" spc="0" normalizeH="0" baseline="0" noProof="0">
                <a:ln>
                  <a:noFill/>
                </a:ln>
                <a:solidFill>
                  <a:srgbClr val="000000"/>
                </a:solidFill>
                <a:effectLst/>
                <a:uLnTx/>
                <a:uFillTx/>
                <a:ea typeface="+mn-ea"/>
                <a:cs typeface="+mn-cs"/>
              </a:rPr>
              <a:t> </a:t>
            </a:r>
            <a:endParaRPr kumimoji="0" lang="en-US" sz="1100" b="1" i="0" u="none" strike="noStrike" kern="1200" cap="none" spc="0" normalizeH="0" baseline="0" noProof="0">
              <a:ln>
                <a:noFill/>
              </a:ln>
              <a:solidFill>
                <a:srgbClr val="000000"/>
              </a:solidFill>
              <a:effectLst/>
              <a:uLnTx/>
              <a:uFillTx/>
              <a:ea typeface="+mn-ea"/>
              <a:cs typeface="+mn-cs"/>
            </a:endParaRPr>
          </a:p>
        </p:txBody>
      </p:sp>
      <p:grpSp>
        <p:nvGrpSpPr>
          <p:cNvPr id="36" name="Group 35">
            <a:extLst>
              <a:ext uri="{FF2B5EF4-FFF2-40B4-BE49-F238E27FC236}">
                <a16:creationId xmlns:a16="http://schemas.microsoft.com/office/drawing/2014/main" id="{8E1D55E3-0181-3644-939E-E01CBEA76DF8}"/>
              </a:ext>
            </a:extLst>
          </p:cNvPr>
          <p:cNvGrpSpPr/>
          <p:nvPr/>
        </p:nvGrpSpPr>
        <p:grpSpPr>
          <a:xfrm>
            <a:off x="1273825" y="2375514"/>
            <a:ext cx="405299" cy="389129"/>
            <a:chOff x="5992813" y="1147763"/>
            <a:chExt cx="515938" cy="512763"/>
          </a:xfrm>
          <a:solidFill>
            <a:schemeClr val="bg1"/>
          </a:solidFill>
        </p:grpSpPr>
        <p:sp>
          <p:nvSpPr>
            <p:cNvPr id="37" name="Freeform 170">
              <a:extLst>
                <a:ext uri="{FF2B5EF4-FFF2-40B4-BE49-F238E27FC236}">
                  <a16:creationId xmlns:a16="http://schemas.microsoft.com/office/drawing/2014/main" id="{8040DC67-775E-344B-8F91-89CB5373BA1F}"/>
                </a:ext>
              </a:extLst>
            </p:cNvPr>
            <p:cNvSpPr>
              <a:spLocks noEditPoints="1"/>
            </p:cNvSpPr>
            <p:nvPr/>
          </p:nvSpPr>
          <p:spPr bwMode="auto">
            <a:xfrm>
              <a:off x="5992813" y="1147763"/>
              <a:ext cx="515938" cy="512763"/>
            </a:xfrm>
            <a:custGeom>
              <a:avLst/>
              <a:gdLst>
                <a:gd name="T0" fmla="*/ 231 w 238"/>
                <a:gd name="T1" fmla="*/ 208 h 237"/>
                <a:gd name="T2" fmla="*/ 169 w 238"/>
                <a:gd name="T3" fmla="*/ 146 h 237"/>
                <a:gd name="T4" fmla="*/ 186 w 238"/>
                <a:gd name="T5" fmla="*/ 93 h 237"/>
                <a:gd name="T6" fmla="*/ 93 w 238"/>
                <a:gd name="T7" fmla="*/ 0 h 237"/>
                <a:gd name="T8" fmla="*/ 0 w 238"/>
                <a:gd name="T9" fmla="*/ 93 h 237"/>
                <a:gd name="T10" fmla="*/ 93 w 238"/>
                <a:gd name="T11" fmla="*/ 186 h 237"/>
                <a:gd name="T12" fmla="*/ 146 w 238"/>
                <a:gd name="T13" fmla="*/ 170 h 237"/>
                <a:gd name="T14" fmla="*/ 208 w 238"/>
                <a:gd name="T15" fmla="*/ 232 h 237"/>
                <a:gd name="T16" fmla="*/ 220 w 238"/>
                <a:gd name="T17" fmla="*/ 237 h 237"/>
                <a:gd name="T18" fmla="*/ 231 w 238"/>
                <a:gd name="T19" fmla="*/ 232 h 237"/>
                <a:gd name="T20" fmla="*/ 231 w 238"/>
                <a:gd name="T21" fmla="*/ 208 h 237"/>
                <a:gd name="T22" fmla="*/ 93 w 238"/>
                <a:gd name="T23" fmla="*/ 177 h 237"/>
                <a:gd name="T24" fmla="*/ 9 w 238"/>
                <a:gd name="T25" fmla="*/ 93 h 237"/>
                <a:gd name="T26" fmla="*/ 93 w 238"/>
                <a:gd name="T27" fmla="*/ 10 h 237"/>
                <a:gd name="T28" fmla="*/ 176 w 238"/>
                <a:gd name="T29" fmla="*/ 93 h 237"/>
                <a:gd name="T30" fmla="*/ 93 w 238"/>
                <a:gd name="T31" fmla="*/ 177 h 237"/>
                <a:gd name="T32" fmla="*/ 225 w 238"/>
                <a:gd name="T33" fmla="*/ 225 h 237"/>
                <a:gd name="T34" fmla="*/ 214 w 238"/>
                <a:gd name="T35" fmla="*/ 225 h 237"/>
                <a:gd name="T36" fmla="*/ 153 w 238"/>
                <a:gd name="T37" fmla="*/ 164 h 237"/>
                <a:gd name="T38" fmla="*/ 164 w 238"/>
                <a:gd name="T39" fmla="*/ 154 h 237"/>
                <a:gd name="T40" fmla="*/ 225 w 238"/>
                <a:gd name="T41" fmla="*/ 215 h 237"/>
                <a:gd name="T42" fmla="*/ 225 w 238"/>
                <a:gd name="T43" fmla="*/ 2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237">
                  <a:moveTo>
                    <a:pt x="231" y="208"/>
                  </a:moveTo>
                  <a:cubicBezTo>
                    <a:pt x="169" y="146"/>
                    <a:pt x="169" y="146"/>
                    <a:pt x="169" y="146"/>
                  </a:cubicBezTo>
                  <a:cubicBezTo>
                    <a:pt x="180" y="131"/>
                    <a:pt x="186" y="113"/>
                    <a:pt x="186" y="93"/>
                  </a:cubicBezTo>
                  <a:cubicBezTo>
                    <a:pt x="186" y="42"/>
                    <a:pt x="144" y="0"/>
                    <a:pt x="93" y="0"/>
                  </a:cubicBezTo>
                  <a:cubicBezTo>
                    <a:pt x="41" y="0"/>
                    <a:pt x="0" y="42"/>
                    <a:pt x="0" y="93"/>
                  </a:cubicBezTo>
                  <a:cubicBezTo>
                    <a:pt x="0" y="145"/>
                    <a:pt x="41" y="186"/>
                    <a:pt x="93" y="186"/>
                  </a:cubicBezTo>
                  <a:cubicBezTo>
                    <a:pt x="112" y="186"/>
                    <a:pt x="131" y="180"/>
                    <a:pt x="146" y="170"/>
                  </a:cubicBezTo>
                  <a:cubicBezTo>
                    <a:pt x="208" y="232"/>
                    <a:pt x="208" y="232"/>
                    <a:pt x="208" y="232"/>
                  </a:cubicBezTo>
                  <a:cubicBezTo>
                    <a:pt x="211" y="235"/>
                    <a:pt x="215" y="237"/>
                    <a:pt x="220" y="237"/>
                  </a:cubicBezTo>
                  <a:cubicBezTo>
                    <a:pt x="224" y="237"/>
                    <a:pt x="228" y="235"/>
                    <a:pt x="231" y="232"/>
                  </a:cubicBezTo>
                  <a:cubicBezTo>
                    <a:pt x="238" y="226"/>
                    <a:pt x="238" y="215"/>
                    <a:pt x="231" y="208"/>
                  </a:cubicBezTo>
                  <a:close/>
                  <a:moveTo>
                    <a:pt x="93" y="177"/>
                  </a:moveTo>
                  <a:cubicBezTo>
                    <a:pt x="47" y="177"/>
                    <a:pt x="9" y="139"/>
                    <a:pt x="9" y="93"/>
                  </a:cubicBezTo>
                  <a:cubicBezTo>
                    <a:pt x="9" y="47"/>
                    <a:pt x="47" y="10"/>
                    <a:pt x="93" y="10"/>
                  </a:cubicBezTo>
                  <a:cubicBezTo>
                    <a:pt x="139" y="10"/>
                    <a:pt x="176" y="47"/>
                    <a:pt x="176" y="93"/>
                  </a:cubicBezTo>
                  <a:cubicBezTo>
                    <a:pt x="176" y="139"/>
                    <a:pt x="139" y="177"/>
                    <a:pt x="93" y="177"/>
                  </a:cubicBezTo>
                  <a:close/>
                  <a:moveTo>
                    <a:pt x="225" y="225"/>
                  </a:moveTo>
                  <a:cubicBezTo>
                    <a:pt x="222" y="228"/>
                    <a:pt x="217" y="228"/>
                    <a:pt x="214" y="225"/>
                  </a:cubicBezTo>
                  <a:cubicBezTo>
                    <a:pt x="153" y="164"/>
                    <a:pt x="153" y="164"/>
                    <a:pt x="153" y="164"/>
                  </a:cubicBezTo>
                  <a:cubicBezTo>
                    <a:pt x="157" y="161"/>
                    <a:pt x="160" y="157"/>
                    <a:pt x="164" y="154"/>
                  </a:cubicBezTo>
                  <a:cubicBezTo>
                    <a:pt x="225" y="215"/>
                    <a:pt x="225" y="215"/>
                    <a:pt x="225" y="215"/>
                  </a:cubicBezTo>
                  <a:cubicBezTo>
                    <a:pt x="228" y="218"/>
                    <a:pt x="228" y="222"/>
                    <a:pt x="225" y="225"/>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8" name="Freeform 171">
              <a:extLst>
                <a:ext uri="{FF2B5EF4-FFF2-40B4-BE49-F238E27FC236}">
                  <a16:creationId xmlns:a16="http://schemas.microsoft.com/office/drawing/2014/main" id="{B210191E-AF7C-D54F-BB9B-96DFCF4F9EEA}"/>
                </a:ext>
              </a:extLst>
            </p:cNvPr>
            <p:cNvSpPr>
              <a:spLocks/>
            </p:cNvSpPr>
            <p:nvPr/>
          </p:nvSpPr>
          <p:spPr bwMode="auto">
            <a:xfrm>
              <a:off x="6051550" y="1204913"/>
              <a:ext cx="165100" cy="165100"/>
            </a:xfrm>
            <a:custGeom>
              <a:avLst/>
              <a:gdLst>
                <a:gd name="T0" fmla="*/ 72 w 76"/>
                <a:gd name="T1" fmla="*/ 1 h 76"/>
                <a:gd name="T2" fmla="*/ 21 w 76"/>
                <a:gd name="T3" fmla="*/ 21 h 76"/>
                <a:gd name="T4" fmla="*/ 1 w 76"/>
                <a:gd name="T5" fmla="*/ 72 h 76"/>
                <a:gd name="T6" fmla="*/ 6 w 76"/>
                <a:gd name="T7" fmla="*/ 76 h 76"/>
                <a:gd name="T8" fmla="*/ 6 w 76"/>
                <a:gd name="T9" fmla="*/ 76 h 76"/>
                <a:gd name="T10" fmla="*/ 11 w 76"/>
                <a:gd name="T11" fmla="*/ 71 h 76"/>
                <a:gd name="T12" fmla="*/ 28 w 76"/>
                <a:gd name="T13" fmla="*/ 28 h 76"/>
                <a:gd name="T14" fmla="*/ 71 w 76"/>
                <a:gd name="T15" fmla="*/ 10 h 76"/>
                <a:gd name="T16" fmla="*/ 76 w 76"/>
                <a:gd name="T17" fmla="*/ 6 h 76"/>
                <a:gd name="T18" fmla="*/ 72 w 76"/>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72" y="1"/>
                  </a:moveTo>
                  <a:cubicBezTo>
                    <a:pt x="52" y="0"/>
                    <a:pt x="34" y="7"/>
                    <a:pt x="21" y="21"/>
                  </a:cubicBezTo>
                  <a:cubicBezTo>
                    <a:pt x="7" y="34"/>
                    <a:pt x="0" y="52"/>
                    <a:pt x="1" y="72"/>
                  </a:cubicBezTo>
                  <a:cubicBezTo>
                    <a:pt x="1" y="74"/>
                    <a:pt x="3" y="76"/>
                    <a:pt x="6" y="76"/>
                  </a:cubicBezTo>
                  <a:cubicBezTo>
                    <a:pt x="6" y="76"/>
                    <a:pt x="6" y="76"/>
                    <a:pt x="6" y="76"/>
                  </a:cubicBezTo>
                  <a:cubicBezTo>
                    <a:pt x="9" y="76"/>
                    <a:pt x="11" y="74"/>
                    <a:pt x="11" y="71"/>
                  </a:cubicBezTo>
                  <a:cubicBezTo>
                    <a:pt x="10" y="55"/>
                    <a:pt x="16" y="39"/>
                    <a:pt x="28" y="28"/>
                  </a:cubicBezTo>
                  <a:cubicBezTo>
                    <a:pt x="39" y="16"/>
                    <a:pt x="55" y="10"/>
                    <a:pt x="71" y="10"/>
                  </a:cubicBezTo>
                  <a:cubicBezTo>
                    <a:pt x="74" y="11"/>
                    <a:pt x="76" y="8"/>
                    <a:pt x="76" y="6"/>
                  </a:cubicBezTo>
                  <a:cubicBezTo>
                    <a:pt x="76" y="3"/>
                    <a:pt x="74" y="1"/>
                    <a:pt x="72" y="1"/>
                  </a:cubicBezTo>
                  <a:close/>
                </a:path>
              </a:pathLst>
            </a:custGeom>
            <a:grp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nvGrpSpPr>
          <p:cNvPr id="39" name="Group 38">
            <a:extLst>
              <a:ext uri="{FF2B5EF4-FFF2-40B4-BE49-F238E27FC236}">
                <a16:creationId xmlns:a16="http://schemas.microsoft.com/office/drawing/2014/main" id="{6CEB69A7-CDC9-EC41-97B3-4098C691762C}"/>
              </a:ext>
            </a:extLst>
          </p:cNvPr>
          <p:cNvGrpSpPr/>
          <p:nvPr/>
        </p:nvGrpSpPr>
        <p:grpSpPr>
          <a:xfrm>
            <a:off x="3456294" y="1583279"/>
            <a:ext cx="425099" cy="450263"/>
            <a:chOff x="9547225" y="3155950"/>
            <a:chExt cx="515938" cy="588963"/>
          </a:xfrm>
          <a:solidFill>
            <a:schemeClr val="bg1"/>
          </a:solidFill>
        </p:grpSpPr>
        <p:sp>
          <p:nvSpPr>
            <p:cNvPr id="40" name="Freeform 430">
              <a:extLst>
                <a:ext uri="{FF2B5EF4-FFF2-40B4-BE49-F238E27FC236}">
                  <a16:creationId xmlns:a16="http://schemas.microsoft.com/office/drawing/2014/main" id="{F1AF90DB-A19E-7344-A42B-EE14A1A634E0}"/>
                </a:ext>
              </a:extLst>
            </p:cNvPr>
            <p:cNvSpPr>
              <a:spLocks noEditPoints="1"/>
            </p:cNvSpPr>
            <p:nvPr/>
          </p:nvSpPr>
          <p:spPr bwMode="auto">
            <a:xfrm>
              <a:off x="9674225" y="3209925"/>
              <a:ext cx="327025" cy="271463"/>
            </a:xfrm>
            <a:custGeom>
              <a:avLst/>
              <a:gdLst>
                <a:gd name="T0" fmla="*/ 128 w 132"/>
                <a:gd name="T1" fmla="*/ 51 h 110"/>
                <a:gd name="T2" fmla="*/ 122 w 132"/>
                <a:gd name="T3" fmla="*/ 35 h 110"/>
                <a:gd name="T4" fmla="*/ 110 w 132"/>
                <a:gd name="T5" fmla="*/ 23 h 110"/>
                <a:gd name="T6" fmla="*/ 107 w 132"/>
                <a:gd name="T7" fmla="*/ 19 h 110"/>
                <a:gd name="T8" fmla="*/ 99 w 132"/>
                <a:gd name="T9" fmla="*/ 13 h 110"/>
                <a:gd name="T10" fmla="*/ 92 w 132"/>
                <a:gd name="T11" fmla="*/ 8 h 110"/>
                <a:gd name="T12" fmla="*/ 81 w 132"/>
                <a:gd name="T13" fmla="*/ 7 h 110"/>
                <a:gd name="T14" fmla="*/ 65 w 132"/>
                <a:gd name="T15" fmla="*/ 3 h 110"/>
                <a:gd name="T16" fmla="*/ 56 w 132"/>
                <a:gd name="T17" fmla="*/ 0 h 110"/>
                <a:gd name="T18" fmla="*/ 41 w 132"/>
                <a:gd name="T19" fmla="*/ 4 h 110"/>
                <a:gd name="T20" fmla="*/ 29 w 132"/>
                <a:gd name="T21" fmla="*/ 10 h 110"/>
                <a:gd name="T22" fmla="*/ 10 w 132"/>
                <a:gd name="T23" fmla="*/ 29 h 110"/>
                <a:gd name="T24" fmla="*/ 2 w 132"/>
                <a:gd name="T25" fmla="*/ 46 h 110"/>
                <a:gd name="T26" fmla="*/ 2 w 132"/>
                <a:gd name="T27" fmla="*/ 51 h 110"/>
                <a:gd name="T28" fmla="*/ 5 w 132"/>
                <a:gd name="T29" fmla="*/ 71 h 110"/>
                <a:gd name="T30" fmla="*/ 8 w 132"/>
                <a:gd name="T31" fmla="*/ 73 h 110"/>
                <a:gd name="T32" fmla="*/ 19 w 132"/>
                <a:gd name="T33" fmla="*/ 82 h 110"/>
                <a:gd name="T34" fmla="*/ 24 w 132"/>
                <a:gd name="T35" fmla="*/ 82 h 110"/>
                <a:gd name="T36" fmla="*/ 39 w 132"/>
                <a:gd name="T37" fmla="*/ 90 h 110"/>
                <a:gd name="T38" fmla="*/ 47 w 132"/>
                <a:gd name="T39" fmla="*/ 87 h 110"/>
                <a:gd name="T40" fmla="*/ 48 w 132"/>
                <a:gd name="T41" fmla="*/ 87 h 110"/>
                <a:gd name="T42" fmla="*/ 65 w 132"/>
                <a:gd name="T43" fmla="*/ 88 h 110"/>
                <a:gd name="T44" fmla="*/ 70 w 132"/>
                <a:gd name="T45" fmla="*/ 88 h 110"/>
                <a:gd name="T46" fmla="*/ 76 w 132"/>
                <a:gd name="T47" fmla="*/ 97 h 110"/>
                <a:gd name="T48" fmla="*/ 81 w 132"/>
                <a:gd name="T49" fmla="*/ 100 h 110"/>
                <a:gd name="T50" fmla="*/ 91 w 132"/>
                <a:gd name="T51" fmla="*/ 108 h 110"/>
                <a:gd name="T52" fmla="*/ 96 w 132"/>
                <a:gd name="T53" fmla="*/ 110 h 110"/>
                <a:gd name="T54" fmla="*/ 107 w 132"/>
                <a:gd name="T55" fmla="*/ 100 h 110"/>
                <a:gd name="T56" fmla="*/ 123 w 132"/>
                <a:gd name="T57" fmla="*/ 94 h 110"/>
                <a:gd name="T58" fmla="*/ 124 w 132"/>
                <a:gd name="T59" fmla="*/ 85 h 110"/>
                <a:gd name="T60" fmla="*/ 128 w 132"/>
                <a:gd name="T61" fmla="*/ 68 h 110"/>
                <a:gd name="T62" fmla="*/ 128 w 132"/>
                <a:gd name="T63" fmla="*/ 52 h 110"/>
                <a:gd name="T64" fmla="*/ 117 w 132"/>
                <a:gd name="T65" fmla="*/ 74 h 110"/>
                <a:gd name="T66" fmla="*/ 114 w 132"/>
                <a:gd name="T67" fmla="*/ 87 h 110"/>
                <a:gd name="T68" fmla="*/ 97 w 132"/>
                <a:gd name="T69" fmla="*/ 98 h 110"/>
                <a:gd name="T70" fmla="*/ 93 w 132"/>
                <a:gd name="T71" fmla="*/ 98 h 110"/>
                <a:gd name="T72" fmla="*/ 88 w 132"/>
                <a:gd name="T73" fmla="*/ 92 h 110"/>
                <a:gd name="T74" fmla="*/ 80 w 132"/>
                <a:gd name="T75" fmla="*/ 80 h 110"/>
                <a:gd name="T76" fmla="*/ 74 w 132"/>
                <a:gd name="T77" fmla="*/ 78 h 110"/>
                <a:gd name="T78" fmla="*/ 71 w 132"/>
                <a:gd name="T79" fmla="*/ 78 h 110"/>
                <a:gd name="T80" fmla="*/ 56 w 132"/>
                <a:gd name="T81" fmla="*/ 81 h 110"/>
                <a:gd name="T82" fmla="*/ 48 w 132"/>
                <a:gd name="T83" fmla="*/ 76 h 110"/>
                <a:gd name="T84" fmla="*/ 39 w 132"/>
                <a:gd name="T85" fmla="*/ 80 h 110"/>
                <a:gd name="T86" fmla="*/ 38 w 132"/>
                <a:gd name="T87" fmla="*/ 79 h 110"/>
                <a:gd name="T88" fmla="*/ 24 w 132"/>
                <a:gd name="T89" fmla="*/ 72 h 110"/>
                <a:gd name="T90" fmla="*/ 20 w 132"/>
                <a:gd name="T91" fmla="*/ 73 h 110"/>
                <a:gd name="T92" fmla="*/ 11 w 132"/>
                <a:gd name="T93" fmla="*/ 58 h 110"/>
                <a:gd name="T94" fmla="*/ 12 w 132"/>
                <a:gd name="T95" fmla="*/ 49 h 110"/>
                <a:gd name="T96" fmla="*/ 12 w 132"/>
                <a:gd name="T97" fmla="*/ 44 h 110"/>
                <a:gd name="T98" fmla="*/ 20 w 132"/>
                <a:gd name="T99" fmla="*/ 29 h 110"/>
                <a:gd name="T100" fmla="*/ 37 w 132"/>
                <a:gd name="T101" fmla="*/ 15 h 110"/>
                <a:gd name="T102" fmla="*/ 55 w 132"/>
                <a:gd name="T103" fmla="*/ 10 h 110"/>
                <a:gd name="T104" fmla="*/ 66 w 132"/>
                <a:gd name="T105" fmla="*/ 13 h 110"/>
                <a:gd name="T106" fmla="*/ 79 w 132"/>
                <a:gd name="T107" fmla="*/ 18 h 110"/>
                <a:gd name="T108" fmla="*/ 85 w 132"/>
                <a:gd name="T109" fmla="*/ 16 h 110"/>
                <a:gd name="T110" fmla="*/ 89 w 132"/>
                <a:gd name="T111" fmla="*/ 17 h 110"/>
                <a:gd name="T112" fmla="*/ 96 w 132"/>
                <a:gd name="T113" fmla="*/ 23 h 110"/>
                <a:gd name="T114" fmla="*/ 99 w 132"/>
                <a:gd name="T115" fmla="*/ 24 h 110"/>
                <a:gd name="T116" fmla="*/ 101 w 132"/>
                <a:gd name="T117" fmla="*/ 26 h 110"/>
                <a:gd name="T118" fmla="*/ 110 w 132"/>
                <a:gd name="T119" fmla="*/ 33 h 110"/>
                <a:gd name="T120" fmla="*/ 118 w 132"/>
                <a:gd name="T121" fmla="*/ 48 h 110"/>
                <a:gd name="T122" fmla="*/ 120 w 132"/>
                <a:gd name="T123" fmla="*/ 59 h 110"/>
                <a:gd name="T124" fmla="*/ 121 w 132"/>
                <a:gd name="T125" fmla="*/ 6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110">
                  <a:moveTo>
                    <a:pt x="128" y="52"/>
                  </a:moveTo>
                  <a:cubicBezTo>
                    <a:pt x="128" y="52"/>
                    <a:pt x="128" y="52"/>
                    <a:pt x="128" y="51"/>
                  </a:cubicBezTo>
                  <a:cubicBezTo>
                    <a:pt x="128" y="50"/>
                    <a:pt x="128" y="49"/>
                    <a:pt x="128" y="47"/>
                  </a:cubicBezTo>
                  <a:cubicBezTo>
                    <a:pt x="128" y="43"/>
                    <a:pt x="125" y="37"/>
                    <a:pt x="122" y="35"/>
                  </a:cubicBezTo>
                  <a:cubicBezTo>
                    <a:pt x="122" y="34"/>
                    <a:pt x="120" y="33"/>
                    <a:pt x="120" y="32"/>
                  </a:cubicBezTo>
                  <a:cubicBezTo>
                    <a:pt x="119" y="28"/>
                    <a:pt x="116" y="23"/>
                    <a:pt x="110" y="23"/>
                  </a:cubicBezTo>
                  <a:cubicBezTo>
                    <a:pt x="110" y="23"/>
                    <a:pt x="110" y="22"/>
                    <a:pt x="110" y="22"/>
                  </a:cubicBezTo>
                  <a:cubicBezTo>
                    <a:pt x="109" y="21"/>
                    <a:pt x="109" y="20"/>
                    <a:pt x="107" y="19"/>
                  </a:cubicBezTo>
                  <a:cubicBezTo>
                    <a:pt x="107" y="18"/>
                    <a:pt x="107" y="18"/>
                    <a:pt x="107" y="18"/>
                  </a:cubicBezTo>
                  <a:cubicBezTo>
                    <a:pt x="105" y="16"/>
                    <a:pt x="103" y="13"/>
                    <a:pt x="99" y="13"/>
                  </a:cubicBezTo>
                  <a:cubicBezTo>
                    <a:pt x="98" y="13"/>
                    <a:pt x="98" y="13"/>
                    <a:pt x="97" y="13"/>
                  </a:cubicBezTo>
                  <a:cubicBezTo>
                    <a:pt x="96" y="11"/>
                    <a:pt x="95" y="9"/>
                    <a:pt x="92" y="8"/>
                  </a:cubicBezTo>
                  <a:cubicBezTo>
                    <a:pt x="92" y="8"/>
                    <a:pt x="91" y="8"/>
                    <a:pt x="91" y="8"/>
                  </a:cubicBezTo>
                  <a:cubicBezTo>
                    <a:pt x="88" y="7"/>
                    <a:pt x="85" y="6"/>
                    <a:pt x="81" y="7"/>
                  </a:cubicBezTo>
                  <a:cubicBezTo>
                    <a:pt x="81" y="6"/>
                    <a:pt x="80" y="5"/>
                    <a:pt x="79" y="4"/>
                  </a:cubicBezTo>
                  <a:cubicBezTo>
                    <a:pt x="76" y="0"/>
                    <a:pt x="69" y="0"/>
                    <a:pt x="65" y="3"/>
                  </a:cubicBezTo>
                  <a:cubicBezTo>
                    <a:pt x="65" y="3"/>
                    <a:pt x="64" y="3"/>
                    <a:pt x="64" y="2"/>
                  </a:cubicBezTo>
                  <a:cubicBezTo>
                    <a:pt x="62" y="1"/>
                    <a:pt x="59" y="0"/>
                    <a:pt x="56" y="0"/>
                  </a:cubicBezTo>
                  <a:cubicBezTo>
                    <a:pt x="55" y="0"/>
                    <a:pt x="51" y="0"/>
                    <a:pt x="48" y="3"/>
                  </a:cubicBezTo>
                  <a:cubicBezTo>
                    <a:pt x="47" y="3"/>
                    <a:pt x="44" y="4"/>
                    <a:pt x="41" y="4"/>
                  </a:cubicBezTo>
                  <a:cubicBezTo>
                    <a:pt x="40" y="4"/>
                    <a:pt x="33" y="5"/>
                    <a:pt x="30" y="8"/>
                  </a:cubicBezTo>
                  <a:cubicBezTo>
                    <a:pt x="29" y="9"/>
                    <a:pt x="29" y="10"/>
                    <a:pt x="29" y="10"/>
                  </a:cubicBezTo>
                  <a:cubicBezTo>
                    <a:pt x="27" y="12"/>
                    <a:pt x="22" y="15"/>
                    <a:pt x="19" y="16"/>
                  </a:cubicBezTo>
                  <a:cubicBezTo>
                    <a:pt x="15" y="18"/>
                    <a:pt x="10" y="21"/>
                    <a:pt x="10" y="29"/>
                  </a:cubicBezTo>
                  <a:cubicBezTo>
                    <a:pt x="10" y="30"/>
                    <a:pt x="10" y="31"/>
                    <a:pt x="5" y="37"/>
                  </a:cubicBezTo>
                  <a:cubicBezTo>
                    <a:pt x="2" y="40"/>
                    <a:pt x="2" y="43"/>
                    <a:pt x="2" y="46"/>
                  </a:cubicBezTo>
                  <a:cubicBezTo>
                    <a:pt x="2" y="46"/>
                    <a:pt x="2" y="47"/>
                    <a:pt x="2" y="47"/>
                  </a:cubicBezTo>
                  <a:cubicBezTo>
                    <a:pt x="2" y="49"/>
                    <a:pt x="2" y="50"/>
                    <a:pt x="2" y="51"/>
                  </a:cubicBezTo>
                  <a:cubicBezTo>
                    <a:pt x="2" y="53"/>
                    <a:pt x="2" y="53"/>
                    <a:pt x="1" y="55"/>
                  </a:cubicBezTo>
                  <a:cubicBezTo>
                    <a:pt x="0" y="62"/>
                    <a:pt x="4" y="70"/>
                    <a:pt x="5" y="71"/>
                  </a:cubicBezTo>
                  <a:cubicBezTo>
                    <a:pt x="6" y="73"/>
                    <a:pt x="6" y="73"/>
                    <a:pt x="6" y="73"/>
                  </a:cubicBezTo>
                  <a:cubicBezTo>
                    <a:pt x="8" y="73"/>
                    <a:pt x="8" y="73"/>
                    <a:pt x="8" y="73"/>
                  </a:cubicBezTo>
                  <a:cubicBezTo>
                    <a:pt x="9" y="74"/>
                    <a:pt x="11" y="75"/>
                    <a:pt x="11" y="75"/>
                  </a:cubicBezTo>
                  <a:cubicBezTo>
                    <a:pt x="11" y="80"/>
                    <a:pt x="14" y="82"/>
                    <a:pt x="19" y="82"/>
                  </a:cubicBezTo>
                  <a:cubicBezTo>
                    <a:pt x="20" y="82"/>
                    <a:pt x="22" y="82"/>
                    <a:pt x="23" y="82"/>
                  </a:cubicBezTo>
                  <a:cubicBezTo>
                    <a:pt x="23" y="82"/>
                    <a:pt x="24" y="82"/>
                    <a:pt x="24" y="82"/>
                  </a:cubicBezTo>
                  <a:cubicBezTo>
                    <a:pt x="25" y="82"/>
                    <a:pt x="28" y="83"/>
                    <a:pt x="32" y="86"/>
                  </a:cubicBezTo>
                  <a:cubicBezTo>
                    <a:pt x="34" y="88"/>
                    <a:pt x="36" y="90"/>
                    <a:pt x="39" y="90"/>
                  </a:cubicBezTo>
                  <a:cubicBezTo>
                    <a:pt x="42" y="90"/>
                    <a:pt x="44" y="89"/>
                    <a:pt x="45" y="88"/>
                  </a:cubicBezTo>
                  <a:cubicBezTo>
                    <a:pt x="46" y="87"/>
                    <a:pt x="46" y="87"/>
                    <a:pt x="47" y="87"/>
                  </a:cubicBezTo>
                  <a:cubicBezTo>
                    <a:pt x="47" y="86"/>
                    <a:pt x="47" y="86"/>
                    <a:pt x="47" y="86"/>
                  </a:cubicBezTo>
                  <a:cubicBezTo>
                    <a:pt x="48" y="87"/>
                    <a:pt x="48" y="87"/>
                    <a:pt x="48" y="87"/>
                  </a:cubicBezTo>
                  <a:cubicBezTo>
                    <a:pt x="49" y="88"/>
                    <a:pt x="49" y="88"/>
                    <a:pt x="49" y="88"/>
                  </a:cubicBezTo>
                  <a:cubicBezTo>
                    <a:pt x="54" y="93"/>
                    <a:pt x="61" y="92"/>
                    <a:pt x="65" y="88"/>
                  </a:cubicBezTo>
                  <a:cubicBezTo>
                    <a:pt x="65" y="88"/>
                    <a:pt x="66" y="88"/>
                    <a:pt x="70" y="88"/>
                  </a:cubicBezTo>
                  <a:cubicBezTo>
                    <a:pt x="70" y="88"/>
                    <a:pt x="70" y="88"/>
                    <a:pt x="70" y="88"/>
                  </a:cubicBezTo>
                  <a:cubicBezTo>
                    <a:pt x="69" y="90"/>
                    <a:pt x="70" y="93"/>
                    <a:pt x="71" y="94"/>
                  </a:cubicBezTo>
                  <a:cubicBezTo>
                    <a:pt x="71" y="95"/>
                    <a:pt x="73" y="97"/>
                    <a:pt x="76" y="97"/>
                  </a:cubicBezTo>
                  <a:cubicBezTo>
                    <a:pt x="77" y="97"/>
                    <a:pt x="78" y="97"/>
                    <a:pt x="79" y="96"/>
                  </a:cubicBezTo>
                  <a:cubicBezTo>
                    <a:pt x="80" y="97"/>
                    <a:pt x="80" y="99"/>
                    <a:pt x="81" y="100"/>
                  </a:cubicBezTo>
                  <a:cubicBezTo>
                    <a:pt x="83" y="104"/>
                    <a:pt x="86" y="105"/>
                    <a:pt x="88" y="106"/>
                  </a:cubicBezTo>
                  <a:cubicBezTo>
                    <a:pt x="90" y="107"/>
                    <a:pt x="90" y="108"/>
                    <a:pt x="91" y="108"/>
                  </a:cubicBezTo>
                  <a:cubicBezTo>
                    <a:pt x="93" y="110"/>
                    <a:pt x="95" y="110"/>
                    <a:pt x="96" y="110"/>
                  </a:cubicBezTo>
                  <a:cubicBezTo>
                    <a:pt x="96" y="110"/>
                    <a:pt x="96" y="110"/>
                    <a:pt x="96" y="110"/>
                  </a:cubicBezTo>
                  <a:cubicBezTo>
                    <a:pt x="100" y="110"/>
                    <a:pt x="103" y="107"/>
                    <a:pt x="105" y="103"/>
                  </a:cubicBezTo>
                  <a:cubicBezTo>
                    <a:pt x="106" y="102"/>
                    <a:pt x="106" y="101"/>
                    <a:pt x="107" y="100"/>
                  </a:cubicBezTo>
                  <a:cubicBezTo>
                    <a:pt x="109" y="98"/>
                    <a:pt x="112" y="97"/>
                    <a:pt x="116" y="97"/>
                  </a:cubicBezTo>
                  <a:cubicBezTo>
                    <a:pt x="119" y="97"/>
                    <a:pt x="122" y="96"/>
                    <a:pt x="123" y="94"/>
                  </a:cubicBezTo>
                  <a:cubicBezTo>
                    <a:pt x="125" y="91"/>
                    <a:pt x="125" y="88"/>
                    <a:pt x="124" y="87"/>
                  </a:cubicBezTo>
                  <a:cubicBezTo>
                    <a:pt x="124" y="86"/>
                    <a:pt x="124" y="86"/>
                    <a:pt x="124" y="85"/>
                  </a:cubicBezTo>
                  <a:cubicBezTo>
                    <a:pt x="124" y="83"/>
                    <a:pt x="124" y="81"/>
                    <a:pt x="125" y="81"/>
                  </a:cubicBezTo>
                  <a:cubicBezTo>
                    <a:pt x="127" y="78"/>
                    <a:pt x="131" y="73"/>
                    <a:pt x="128" y="68"/>
                  </a:cubicBezTo>
                  <a:cubicBezTo>
                    <a:pt x="128" y="68"/>
                    <a:pt x="128" y="67"/>
                    <a:pt x="129" y="67"/>
                  </a:cubicBezTo>
                  <a:cubicBezTo>
                    <a:pt x="132" y="63"/>
                    <a:pt x="131" y="56"/>
                    <a:pt x="128" y="52"/>
                  </a:cubicBezTo>
                  <a:close/>
                  <a:moveTo>
                    <a:pt x="119" y="73"/>
                  </a:moveTo>
                  <a:cubicBezTo>
                    <a:pt x="118" y="73"/>
                    <a:pt x="118" y="74"/>
                    <a:pt x="117" y="74"/>
                  </a:cubicBezTo>
                  <a:cubicBezTo>
                    <a:pt x="114" y="78"/>
                    <a:pt x="114" y="82"/>
                    <a:pt x="114" y="86"/>
                  </a:cubicBezTo>
                  <a:cubicBezTo>
                    <a:pt x="114" y="86"/>
                    <a:pt x="114" y="87"/>
                    <a:pt x="114" y="87"/>
                  </a:cubicBezTo>
                  <a:cubicBezTo>
                    <a:pt x="108" y="88"/>
                    <a:pt x="103" y="90"/>
                    <a:pt x="100" y="94"/>
                  </a:cubicBezTo>
                  <a:cubicBezTo>
                    <a:pt x="99" y="95"/>
                    <a:pt x="98" y="96"/>
                    <a:pt x="97" y="98"/>
                  </a:cubicBezTo>
                  <a:cubicBezTo>
                    <a:pt x="96" y="98"/>
                    <a:pt x="96" y="99"/>
                    <a:pt x="96" y="99"/>
                  </a:cubicBezTo>
                  <a:cubicBezTo>
                    <a:pt x="95" y="99"/>
                    <a:pt x="94" y="98"/>
                    <a:pt x="93" y="98"/>
                  </a:cubicBezTo>
                  <a:cubicBezTo>
                    <a:pt x="91" y="97"/>
                    <a:pt x="90" y="96"/>
                    <a:pt x="89" y="95"/>
                  </a:cubicBezTo>
                  <a:cubicBezTo>
                    <a:pt x="89" y="93"/>
                    <a:pt x="88" y="92"/>
                    <a:pt x="88" y="92"/>
                  </a:cubicBezTo>
                  <a:cubicBezTo>
                    <a:pt x="86" y="90"/>
                    <a:pt x="85" y="87"/>
                    <a:pt x="81" y="86"/>
                  </a:cubicBezTo>
                  <a:cubicBezTo>
                    <a:pt x="82" y="84"/>
                    <a:pt x="82" y="82"/>
                    <a:pt x="80" y="80"/>
                  </a:cubicBezTo>
                  <a:cubicBezTo>
                    <a:pt x="80" y="79"/>
                    <a:pt x="78" y="78"/>
                    <a:pt x="74" y="78"/>
                  </a:cubicBezTo>
                  <a:cubicBezTo>
                    <a:pt x="74" y="78"/>
                    <a:pt x="74" y="78"/>
                    <a:pt x="74" y="78"/>
                  </a:cubicBezTo>
                  <a:cubicBezTo>
                    <a:pt x="73" y="78"/>
                    <a:pt x="73" y="78"/>
                    <a:pt x="73" y="78"/>
                  </a:cubicBezTo>
                  <a:cubicBezTo>
                    <a:pt x="71" y="78"/>
                    <a:pt x="71" y="78"/>
                    <a:pt x="71" y="78"/>
                  </a:cubicBezTo>
                  <a:cubicBezTo>
                    <a:pt x="66" y="78"/>
                    <a:pt x="61" y="78"/>
                    <a:pt x="58" y="81"/>
                  </a:cubicBezTo>
                  <a:cubicBezTo>
                    <a:pt x="57" y="82"/>
                    <a:pt x="56" y="82"/>
                    <a:pt x="56" y="81"/>
                  </a:cubicBezTo>
                  <a:cubicBezTo>
                    <a:pt x="55" y="81"/>
                    <a:pt x="55" y="81"/>
                    <a:pt x="55" y="81"/>
                  </a:cubicBezTo>
                  <a:cubicBezTo>
                    <a:pt x="54" y="79"/>
                    <a:pt x="51" y="76"/>
                    <a:pt x="48" y="76"/>
                  </a:cubicBezTo>
                  <a:cubicBezTo>
                    <a:pt x="46" y="76"/>
                    <a:pt x="44" y="77"/>
                    <a:pt x="42" y="78"/>
                  </a:cubicBezTo>
                  <a:cubicBezTo>
                    <a:pt x="41" y="79"/>
                    <a:pt x="40" y="79"/>
                    <a:pt x="39" y="80"/>
                  </a:cubicBezTo>
                  <a:cubicBezTo>
                    <a:pt x="39" y="80"/>
                    <a:pt x="39" y="80"/>
                    <a:pt x="39" y="80"/>
                  </a:cubicBezTo>
                  <a:cubicBezTo>
                    <a:pt x="39" y="80"/>
                    <a:pt x="39" y="80"/>
                    <a:pt x="38" y="79"/>
                  </a:cubicBezTo>
                  <a:cubicBezTo>
                    <a:pt x="34" y="75"/>
                    <a:pt x="28" y="72"/>
                    <a:pt x="24" y="72"/>
                  </a:cubicBezTo>
                  <a:cubicBezTo>
                    <a:pt x="24" y="72"/>
                    <a:pt x="24" y="72"/>
                    <a:pt x="24" y="72"/>
                  </a:cubicBezTo>
                  <a:cubicBezTo>
                    <a:pt x="23" y="72"/>
                    <a:pt x="22" y="72"/>
                    <a:pt x="21" y="72"/>
                  </a:cubicBezTo>
                  <a:cubicBezTo>
                    <a:pt x="21" y="72"/>
                    <a:pt x="20" y="72"/>
                    <a:pt x="20" y="73"/>
                  </a:cubicBezTo>
                  <a:cubicBezTo>
                    <a:pt x="19" y="68"/>
                    <a:pt x="15" y="66"/>
                    <a:pt x="13" y="65"/>
                  </a:cubicBezTo>
                  <a:cubicBezTo>
                    <a:pt x="11" y="62"/>
                    <a:pt x="10" y="59"/>
                    <a:pt x="11" y="58"/>
                  </a:cubicBezTo>
                  <a:cubicBezTo>
                    <a:pt x="12" y="55"/>
                    <a:pt x="12" y="53"/>
                    <a:pt x="12" y="52"/>
                  </a:cubicBezTo>
                  <a:cubicBezTo>
                    <a:pt x="12" y="51"/>
                    <a:pt x="12" y="50"/>
                    <a:pt x="12" y="49"/>
                  </a:cubicBezTo>
                  <a:cubicBezTo>
                    <a:pt x="12" y="47"/>
                    <a:pt x="12" y="45"/>
                    <a:pt x="12" y="44"/>
                  </a:cubicBezTo>
                  <a:cubicBezTo>
                    <a:pt x="12" y="44"/>
                    <a:pt x="12" y="44"/>
                    <a:pt x="12" y="44"/>
                  </a:cubicBezTo>
                  <a:cubicBezTo>
                    <a:pt x="12" y="44"/>
                    <a:pt x="12" y="44"/>
                    <a:pt x="13" y="43"/>
                  </a:cubicBezTo>
                  <a:cubicBezTo>
                    <a:pt x="18" y="37"/>
                    <a:pt x="20" y="33"/>
                    <a:pt x="20" y="29"/>
                  </a:cubicBezTo>
                  <a:cubicBezTo>
                    <a:pt x="20" y="26"/>
                    <a:pt x="21" y="26"/>
                    <a:pt x="22" y="25"/>
                  </a:cubicBezTo>
                  <a:cubicBezTo>
                    <a:pt x="22" y="25"/>
                    <a:pt x="34" y="21"/>
                    <a:pt x="37" y="15"/>
                  </a:cubicBezTo>
                  <a:cubicBezTo>
                    <a:pt x="38" y="15"/>
                    <a:pt x="40" y="14"/>
                    <a:pt x="42" y="14"/>
                  </a:cubicBezTo>
                  <a:cubicBezTo>
                    <a:pt x="42" y="14"/>
                    <a:pt x="51" y="13"/>
                    <a:pt x="55" y="10"/>
                  </a:cubicBezTo>
                  <a:cubicBezTo>
                    <a:pt x="55" y="10"/>
                    <a:pt x="57" y="10"/>
                    <a:pt x="57" y="10"/>
                  </a:cubicBezTo>
                  <a:cubicBezTo>
                    <a:pt x="59" y="11"/>
                    <a:pt x="62" y="13"/>
                    <a:pt x="66" y="13"/>
                  </a:cubicBezTo>
                  <a:cubicBezTo>
                    <a:pt x="68" y="13"/>
                    <a:pt x="70" y="13"/>
                    <a:pt x="72" y="11"/>
                  </a:cubicBezTo>
                  <a:cubicBezTo>
                    <a:pt x="73" y="13"/>
                    <a:pt x="75" y="18"/>
                    <a:pt x="79" y="18"/>
                  </a:cubicBezTo>
                  <a:cubicBezTo>
                    <a:pt x="81" y="18"/>
                    <a:pt x="82" y="17"/>
                    <a:pt x="83" y="17"/>
                  </a:cubicBezTo>
                  <a:cubicBezTo>
                    <a:pt x="84" y="16"/>
                    <a:pt x="84" y="16"/>
                    <a:pt x="85" y="16"/>
                  </a:cubicBezTo>
                  <a:cubicBezTo>
                    <a:pt x="85" y="16"/>
                    <a:pt x="86" y="17"/>
                    <a:pt x="87" y="17"/>
                  </a:cubicBezTo>
                  <a:cubicBezTo>
                    <a:pt x="88" y="17"/>
                    <a:pt x="88" y="17"/>
                    <a:pt x="89" y="17"/>
                  </a:cubicBezTo>
                  <a:cubicBezTo>
                    <a:pt x="89" y="18"/>
                    <a:pt x="89" y="18"/>
                    <a:pt x="89" y="19"/>
                  </a:cubicBezTo>
                  <a:cubicBezTo>
                    <a:pt x="90" y="20"/>
                    <a:pt x="92" y="23"/>
                    <a:pt x="96" y="23"/>
                  </a:cubicBezTo>
                  <a:cubicBezTo>
                    <a:pt x="97" y="23"/>
                    <a:pt x="98" y="23"/>
                    <a:pt x="98" y="23"/>
                  </a:cubicBezTo>
                  <a:cubicBezTo>
                    <a:pt x="99" y="23"/>
                    <a:pt x="99" y="23"/>
                    <a:pt x="99" y="24"/>
                  </a:cubicBezTo>
                  <a:cubicBezTo>
                    <a:pt x="100" y="24"/>
                    <a:pt x="100" y="25"/>
                    <a:pt x="100" y="25"/>
                  </a:cubicBezTo>
                  <a:cubicBezTo>
                    <a:pt x="101" y="26"/>
                    <a:pt x="101" y="26"/>
                    <a:pt x="101" y="26"/>
                  </a:cubicBezTo>
                  <a:cubicBezTo>
                    <a:pt x="102" y="28"/>
                    <a:pt x="104" y="33"/>
                    <a:pt x="110" y="32"/>
                  </a:cubicBezTo>
                  <a:cubicBezTo>
                    <a:pt x="110" y="32"/>
                    <a:pt x="110" y="33"/>
                    <a:pt x="110" y="33"/>
                  </a:cubicBezTo>
                  <a:cubicBezTo>
                    <a:pt x="110" y="37"/>
                    <a:pt x="113" y="40"/>
                    <a:pt x="115" y="42"/>
                  </a:cubicBezTo>
                  <a:cubicBezTo>
                    <a:pt x="117" y="43"/>
                    <a:pt x="118" y="46"/>
                    <a:pt x="118" y="48"/>
                  </a:cubicBezTo>
                  <a:cubicBezTo>
                    <a:pt x="118" y="48"/>
                    <a:pt x="118" y="49"/>
                    <a:pt x="118" y="49"/>
                  </a:cubicBezTo>
                  <a:cubicBezTo>
                    <a:pt x="118" y="51"/>
                    <a:pt x="117" y="55"/>
                    <a:pt x="120" y="59"/>
                  </a:cubicBezTo>
                  <a:cubicBezTo>
                    <a:pt x="121" y="59"/>
                    <a:pt x="121" y="60"/>
                    <a:pt x="121" y="60"/>
                  </a:cubicBezTo>
                  <a:cubicBezTo>
                    <a:pt x="121" y="60"/>
                    <a:pt x="121" y="60"/>
                    <a:pt x="121" y="60"/>
                  </a:cubicBezTo>
                  <a:cubicBezTo>
                    <a:pt x="116" y="66"/>
                    <a:pt x="117" y="70"/>
                    <a:pt x="119"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1" name="Freeform 431">
              <a:extLst>
                <a:ext uri="{FF2B5EF4-FFF2-40B4-BE49-F238E27FC236}">
                  <a16:creationId xmlns:a16="http://schemas.microsoft.com/office/drawing/2014/main" id="{8CEDA1FA-B0DF-6540-808F-0B10FD0B89F4}"/>
                </a:ext>
              </a:extLst>
            </p:cNvPr>
            <p:cNvSpPr>
              <a:spLocks noEditPoints="1"/>
            </p:cNvSpPr>
            <p:nvPr/>
          </p:nvSpPr>
          <p:spPr bwMode="auto">
            <a:xfrm>
              <a:off x="9547225" y="3155950"/>
              <a:ext cx="515938" cy="588963"/>
            </a:xfrm>
            <a:custGeom>
              <a:avLst/>
              <a:gdLst>
                <a:gd name="T0" fmla="*/ 204 w 209"/>
                <a:gd name="T1" fmla="*/ 59 h 239"/>
                <a:gd name="T2" fmla="*/ 119 w 209"/>
                <a:gd name="T3" fmla="*/ 0 h 239"/>
                <a:gd name="T4" fmla="*/ 116 w 209"/>
                <a:gd name="T5" fmla="*/ 0 h 239"/>
                <a:gd name="T6" fmla="*/ 24 w 209"/>
                <a:gd name="T7" fmla="*/ 71 h 239"/>
                <a:gd name="T8" fmla="*/ 9 w 209"/>
                <a:gd name="T9" fmla="*/ 113 h 239"/>
                <a:gd name="T10" fmla="*/ 3 w 209"/>
                <a:gd name="T11" fmla="*/ 129 h 239"/>
                <a:gd name="T12" fmla="*/ 19 w 209"/>
                <a:gd name="T13" fmla="*/ 136 h 239"/>
                <a:gd name="T14" fmla="*/ 18 w 209"/>
                <a:gd name="T15" fmla="*/ 139 h 239"/>
                <a:gd name="T16" fmla="*/ 17 w 209"/>
                <a:gd name="T17" fmla="*/ 145 h 239"/>
                <a:gd name="T18" fmla="*/ 21 w 209"/>
                <a:gd name="T19" fmla="*/ 153 h 239"/>
                <a:gd name="T20" fmla="*/ 24 w 209"/>
                <a:gd name="T21" fmla="*/ 165 h 239"/>
                <a:gd name="T22" fmla="*/ 24 w 209"/>
                <a:gd name="T23" fmla="*/ 173 h 239"/>
                <a:gd name="T24" fmla="*/ 53 w 209"/>
                <a:gd name="T25" fmla="*/ 195 h 239"/>
                <a:gd name="T26" fmla="*/ 54 w 209"/>
                <a:gd name="T27" fmla="*/ 194 h 239"/>
                <a:gd name="T28" fmla="*/ 62 w 209"/>
                <a:gd name="T29" fmla="*/ 194 h 239"/>
                <a:gd name="T30" fmla="*/ 67 w 209"/>
                <a:gd name="T31" fmla="*/ 195 h 239"/>
                <a:gd name="T32" fmla="*/ 71 w 209"/>
                <a:gd name="T33" fmla="*/ 200 h 239"/>
                <a:gd name="T34" fmla="*/ 77 w 209"/>
                <a:gd name="T35" fmla="*/ 219 h 239"/>
                <a:gd name="T36" fmla="*/ 79 w 209"/>
                <a:gd name="T37" fmla="*/ 234 h 239"/>
                <a:gd name="T38" fmla="*/ 80 w 209"/>
                <a:gd name="T39" fmla="*/ 236 h 239"/>
                <a:gd name="T40" fmla="*/ 84 w 209"/>
                <a:gd name="T41" fmla="*/ 239 h 239"/>
                <a:gd name="T42" fmla="*/ 85 w 209"/>
                <a:gd name="T43" fmla="*/ 239 h 239"/>
                <a:gd name="T44" fmla="*/ 168 w 209"/>
                <a:gd name="T45" fmla="*/ 214 h 239"/>
                <a:gd name="T46" fmla="*/ 172 w 209"/>
                <a:gd name="T47" fmla="*/ 209 h 239"/>
                <a:gd name="T48" fmla="*/ 184 w 209"/>
                <a:gd name="T49" fmla="*/ 144 h 239"/>
                <a:gd name="T50" fmla="*/ 192 w 209"/>
                <a:gd name="T51" fmla="*/ 129 h 239"/>
                <a:gd name="T52" fmla="*/ 204 w 209"/>
                <a:gd name="T53" fmla="*/ 59 h 239"/>
                <a:gd name="T54" fmla="*/ 184 w 209"/>
                <a:gd name="T55" fmla="*/ 125 h 239"/>
                <a:gd name="T56" fmla="*/ 175 w 209"/>
                <a:gd name="T57" fmla="*/ 140 h 239"/>
                <a:gd name="T58" fmla="*/ 161 w 209"/>
                <a:gd name="T59" fmla="*/ 206 h 239"/>
                <a:gd name="T60" fmla="*/ 87 w 209"/>
                <a:gd name="T61" fmla="*/ 228 h 239"/>
                <a:gd name="T62" fmla="*/ 87 w 209"/>
                <a:gd name="T63" fmla="*/ 219 h 239"/>
                <a:gd name="T64" fmla="*/ 78 w 209"/>
                <a:gd name="T65" fmla="*/ 194 h 239"/>
                <a:gd name="T66" fmla="*/ 74 w 209"/>
                <a:gd name="T67" fmla="*/ 189 h 239"/>
                <a:gd name="T68" fmla="*/ 62 w 209"/>
                <a:gd name="T69" fmla="*/ 184 h 239"/>
                <a:gd name="T70" fmla="*/ 52 w 209"/>
                <a:gd name="T71" fmla="*/ 185 h 239"/>
                <a:gd name="T72" fmla="*/ 51 w 209"/>
                <a:gd name="T73" fmla="*/ 185 h 239"/>
                <a:gd name="T74" fmla="*/ 34 w 209"/>
                <a:gd name="T75" fmla="*/ 173 h 239"/>
                <a:gd name="T76" fmla="*/ 31 w 209"/>
                <a:gd name="T77" fmla="*/ 158 h 239"/>
                <a:gd name="T78" fmla="*/ 31 w 209"/>
                <a:gd name="T79" fmla="*/ 155 h 239"/>
                <a:gd name="T80" fmla="*/ 32 w 209"/>
                <a:gd name="T81" fmla="*/ 154 h 239"/>
                <a:gd name="T82" fmla="*/ 32 w 209"/>
                <a:gd name="T83" fmla="*/ 149 h 239"/>
                <a:gd name="T84" fmla="*/ 29 w 209"/>
                <a:gd name="T85" fmla="*/ 147 h 239"/>
                <a:gd name="T86" fmla="*/ 27 w 209"/>
                <a:gd name="T87" fmla="*/ 145 h 239"/>
                <a:gd name="T88" fmla="*/ 27 w 209"/>
                <a:gd name="T89" fmla="*/ 142 h 239"/>
                <a:gd name="T90" fmla="*/ 29 w 209"/>
                <a:gd name="T91" fmla="*/ 132 h 239"/>
                <a:gd name="T92" fmla="*/ 25 w 209"/>
                <a:gd name="T93" fmla="*/ 127 h 239"/>
                <a:gd name="T94" fmla="*/ 19 w 209"/>
                <a:gd name="T95" fmla="*/ 126 h 239"/>
                <a:gd name="T96" fmla="*/ 12 w 209"/>
                <a:gd name="T97" fmla="*/ 125 h 239"/>
                <a:gd name="T98" fmla="*/ 16 w 209"/>
                <a:gd name="T99" fmla="*/ 120 h 239"/>
                <a:gd name="T100" fmla="*/ 33 w 209"/>
                <a:gd name="T101" fmla="*/ 72 h 239"/>
                <a:gd name="T102" fmla="*/ 116 w 209"/>
                <a:gd name="T103" fmla="*/ 9 h 239"/>
                <a:gd name="T104" fmla="*/ 119 w 209"/>
                <a:gd name="T105" fmla="*/ 10 h 239"/>
                <a:gd name="T106" fmla="*/ 194 w 209"/>
                <a:gd name="T107" fmla="*/ 61 h 239"/>
                <a:gd name="T108" fmla="*/ 184 w 209"/>
                <a:gd name="T109" fmla="*/ 12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9" h="239">
                  <a:moveTo>
                    <a:pt x="204" y="59"/>
                  </a:moveTo>
                  <a:cubicBezTo>
                    <a:pt x="197" y="11"/>
                    <a:pt x="131" y="0"/>
                    <a:pt x="119" y="0"/>
                  </a:cubicBezTo>
                  <a:cubicBezTo>
                    <a:pt x="116" y="0"/>
                    <a:pt x="116" y="0"/>
                    <a:pt x="116" y="0"/>
                  </a:cubicBezTo>
                  <a:cubicBezTo>
                    <a:pt x="36" y="0"/>
                    <a:pt x="25" y="55"/>
                    <a:pt x="24" y="71"/>
                  </a:cubicBezTo>
                  <a:cubicBezTo>
                    <a:pt x="22" y="83"/>
                    <a:pt x="17" y="105"/>
                    <a:pt x="9" y="113"/>
                  </a:cubicBezTo>
                  <a:cubicBezTo>
                    <a:pt x="7" y="115"/>
                    <a:pt x="0" y="121"/>
                    <a:pt x="3" y="129"/>
                  </a:cubicBezTo>
                  <a:cubicBezTo>
                    <a:pt x="6" y="136"/>
                    <a:pt x="14" y="136"/>
                    <a:pt x="19" y="136"/>
                  </a:cubicBezTo>
                  <a:cubicBezTo>
                    <a:pt x="18" y="137"/>
                    <a:pt x="18" y="138"/>
                    <a:pt x="18" y="139"/>
                  </a:cubicBezTo>
                  <a:cubicBezTo>
                    <a:pt x="17" y="141"/>
                    <a:pt x="17" y="142"/>
                    <a:pt x="17" y="145"/>
                  </a:cubicBezTo>
                  <a:cubicBezTo>
                    <a:pt x="17" y="148"/>
                    <a:pt x="18" y="151"/>
                    <a:pt x="21" y="153"/>
                  </a:cubicBezTo>
                  <a:cubicBezTo>
                    <a:pt x="19" y="157"/>
                    <a:pt x="20" y="162"/>
                    <a:pt x="24" y="165"/>
                  </a:cubicBezTo>
                  <a:cubicBezTo>
                    <a:pt x="24" y="166"/>
                    <a:pt x="24" y="167"/>
                    <a:pt x="24" y="173"/>
                  </a:cubicBezTo>
                  <a:cubicBezTo>
                    <a:pt x="24" y="189"/>
                    <a:pt x="40" y="197"/>
                    <a:pt x="53" y="195"/>
                  </a:cubicBezTo>
                  <a:cubicBezTo>
                    <a:pt x="54" y="194"/>
                    <a:pt x="54" y="194"/>
                    <a:pt x="54" y="194"/>
                  </a:cubicBezTo>
                  <a:cubicBezTo>
                    <a:pt x="56" y="194"/>
                    <a:pt x="59" y="194"/>
                    <a:pt x="62" y="194"/>
                  </a:cubicBezTo>
                  <a:cubicBezTo>
                    <a:pt x="65" y="194"/>
                    <a:pt x="66" y="194"/>
                    <a:pt x="67" y="195"/>
                  </a:cubicBezTo>
                  <a:cubicBezTo>
                    <a:pt x="68" y="197"/>
                    <a:pt x="70" y="199"/>
                    <a:pt x="71" y="200"/>
                  </a:cubicBezTo>
                  <a:cubicBezTo>
                    <a:pt x="75" y="205"/>
                    <a:pt x="77" y="207"/>
                    <a:pt x="77" y="219"/>
                  </a:cubicBezTo>
                  <a:cubicBezTo>
                    <a:pt x="77" y="229"/>
                    <a:pt x="78" y="233"/>
                    <a:pt x="79" y="234"/>
                  </a:cubicBezTo>
                  <a:cubicBezTo>
                    <a:pt x="80" y="236"/>
                    <a:pt x="80" y="236"/>
                    <a:pt x="80" y="236"/>
                  </a:cubicBezTo>
                  <a:cubicBezTo>
                    <a:pt x="80" y="238"/>
                    <a:pt x="82" y="239"/>
                    <a:pt x="84" y="239"/>
                  </a:cubicBezTo>
                  <a:cubicBezTo>
                    <a:pt x="85" y="239"/>
                    <a:pt x="85" y="239"/>
                    <a:pt x="85" y="239"/>
                  </a:cubicBezTo>
                  <a:cubicBezTo>
                    <a:pt x="168" y="214"/>
                    <a:pt x="168" y="214"/>
                    <a:pt x="168" y="214"/>
                  </a:cubicBezTo>
                  <a:cubicBezTo>
                    <a:pt x="170" y="214"/>
                    <a:pt x="172" y="211"/>
                    <a:pt x="172" y="209"/>
                  </a:cubicBezTo>
                  <a:cubicBezTo>
                    <a:pt x="170" y="193"/>
                    <a:pt x="171" y="167"/>
                    <a:pt x="184" y="144"/>
                  </a:cubicBezTo>
                  <a:cubicBezTo>
                    <a:pt x="187" y="139"/>
                    <a:pt x="190" y="134"/>
                    <a:pt x="192" y="129"/>
                  </a:cubicBezTo>
                  <a:cubicBezTo>
                    <a:pt x="207" y="104"/>
                    <a:pt x="209" y="100"/>
                    <a:pt x="204" y="59"/>
                  </a:cubicBezTo>
                  <a:close/>
                  <a:moveTo>
                    <a:pt x="184" y="125"/>
                  </a:moveTo>
                  <a:cubicBezTo>
                    <a:pt x="181" y="129"/>
                    <a:pt x="178" y="134"/>
                    <a:pt x="175" y="140"/>
                  </a:cubicBezTo>
                  <a:cubicBezTo>
                    <a:pt x="163" y="162"/>
                    <a:pt x="160" y="188"/>
                    <a:pt x="161" y="206"/>
                  </a:cubicBezTo>
                  <a:cubicBezTo>
                    <a:pt x="87" y="228"/>
                    <a:pt x="87" y="228"/>
                    <a:pt x="87" y="228"/>
                  </a:cubicBezTo>
                  <a:cubicBezTo>
                    <a:pt x="87" y="226"/>
                    <a:pt x="87" y="223"/>
                    <a:pt x="87" y="219"/>
                  </a:cubicBezTo>
                  <a:cubicBezTo>
                    <a:pt x="87" y="204"/>
                    <a:pt x="83" y="200"/>
                    <a:pt x="78" y="194"/>
                  </a:cubicBezTo>
                  <a:cubicBezTo>
                    <a:pt x="77" y="192"/>
                    <a:pt x="76" y="191"/>
                    <a:pt x="74" y="189"/>
                  </a:cubicBezTo>
                  <a:cubicBezTo>
                    <a:pt x="71" y="184"/>
                    <a:pt x="65" y="184"/>
                    <a:pt x="62" y="184"/>
                  </a:cubicBezTo>
                  <a:cubicBezTo>
                    <a:pt x="58" y="184"/>
                    <a:pt x="55" y="184"/>
                    <a:pt x="52" y="185"/>
                  </a:cubicBezTo>
                  <a:cubicBezTo>
                    <a:pt x="51" y="185"/>
                    <a:pt x="51" y="185"/>
                    <a:pt x="51" y="185"/>
                  </a:cubicBezTo>
                  <a:cubicBezTo>
                    <a:pt x="44" y="186"/>
                    <a:pt x="34" y="182"/>
                    <a:pt x="34" y="173"/>
                  </a:cubicBezTo>
                  <a:cubicBezTo>
                    <a:pt x="34" y="164"/>
                    <a:pt x="34" y="161"/>
                    <a:pt x="31" y="158"/>
                  </a:cubicBezTo>
                  <a:cubicBezTo>
                    <a:pt x="30" y="157"/>
                    <a:pt x="29" y="157"/>
                    <a:pt x="31" y="155"/>
                  </a:cubicBezTo>
                  <a:cubicBezTo>
                    <a:pt x="31" y="154"/>
                    <a:pt x="32" y="154"/>
                    <a:pt x="32" y="154"/>
                  </a:cubicBezTo>
                  <a:cubicBezTo>
                    <a:pt x="33" y="152"/>
                    <a:pt x="33" y="151"/>
                    <a:pt x="32" y="149"/>
                  </a:cubicBezTo>
                  <a:cubicBezTo>
                    <a:pt x="31" y="148"/>
                    <a:pt x="30" y="147"/>
                    <a:pt x="29" y="147"/>
                  </a:cubicBezTo>
                  <a:cubicBezTo>
                    <a:pt x="27" y="146"/>
                    <a:pt x="27" y="145"/>
                    <a:pt x="27" y="145"/>
                  </a:cubicBezTo>
                  <a:cubicBezTo>
                    <a:pt x="27" y="144"/>
                    <a:pt x="27" y="143"/>
                    <a:pt x="27" y="142"/>
                  </a:cubicBezTo>
                  <a:cubicBezTo>
                    <a:pt x="28" y="140"/>
                    <a:pt x="28" y="137"/>
                    <a:pt x="29" y="132"/>
                  </a:cubicBezTo>
                  <a:cubicBezTo>
                    <a:pt x="29" y="130"/>
                    <a:pt x="28" y="127"/>
                    <a:pt x="25" y="127"/>
                  </a:cubicBezTo>
                  <a:cubicBezTo>
                    <a:pt x="23" y="126"/>
                    <a:pt x="21" y="126"/>
                    <a:pt x="19" y="126"/>
                  </a:cubicBezTo>
                  <a:cubicBezTo>
                    <a:pt x="16" y="126"/>
                    <a:pt x="13" y="126"/>
                    <a:pt x="12" y="125"/>
                  </a:cubicBezTo>
                  <a:cubicBezTo>
                    <a:pt x="12" y="124"/>
                    <a:pt x="13" y="122"/>
                    <a:pt x="16" y="120"/>
                  </a:cubicBezTo>
                  <a:cubicBezTo>
                    <a:pt x="29" y="106"/>
                    <a:pt x="33" y="73"/>
                    <a:pt x="33" y="72"/>
                  </a:cubicBezTo>
                  <a:cubicBezTo>
                    <a:pt x="38" y="14"/>
                    <a:pt x="97" y="9"/>
                    <a:pt x="116" y="9"/>
                  </a:cubicBezTo>
                  <a:cubicBezTo>
                    <a:pt x="119" y="10"/>
                    <a:pt x="119" y="10"/>
                    <a:pt x="119" y="10"/>
                  </a:cubicBezTo>
                  <a:cubicBezTo>
                    <a:pt x="128" y="10"/>
                    <a:pt x="188" y="19"/>
                    <a:pt x="194" y="61"/>
                  </a:cubicBezTo>
                  <a:cubicBezTo>
                    <a:pt x="199" y="98"/>
                    <a:pt x="198" y="101"/>
                    <a:pt x="184" y="1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nvGrpSpPr>
          <p:cNvPr id="42" name="Group 41">
            <a:extLst>
              <a:ext uri="{FF2B5EF4-FFF2-40B4-BE49-F238E27FC236}">
                <a16:creationId xmlns:a16="http://schemas.microsoft.com/office/drawing/2014/main" id="{D1EB1A45-9049-1C4F-82E7-72FF27D1CFF6}"/>
              </a:ext>
            </a:extLst>
          </p:cNvPr>
          <p:cNvGrpSpPr/>
          <p:nvPr/>
        </p:nvGrpSpPr>
        <p:grpSpPr>
          <a:xfrm>
            <a:off x="5647643" y="1920854"/>
            <a:ext cx="427136" cy="485363"/>
            <a:chOff x="9812343" y="2919414"/>
            <a:chExt cx="382588" cy="438150"/>
          </a:xfrm>
          <a:solidFill>
            <a:schemeClr val="bg2"/>
          </a:solidFill>
        </p:grpSpPr>
        <p:sp>
          <p:nvSpPr>
            <p:cNvPr id="43" name="Freeform 503">
              <a:extLst>
                <a:ext uri="{FF2B5EF4-FFF2-40B4-BE49-F238E27FC236}">
                  <a16:creationId xmlns:a16="http://schemas.microsoft.com/office/drawing/2014/main" id="{840EDEA9-4DE4-B640-B44C-BC47E2F84970}"/>
                </a:ext>
              </a:extLst>
            </p:cNvPr>
            <p:cNvSpPr>
              <a:spLocks noEditPoints="1"/>
            </p:cNvSpPr>
            <p:nvPr/>
          </p:nvSpPr>
          <p:spPr bwMode="auto">
            <a:xfrm>
              <a:off x="9812343" y="2919414"/>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4" name="Freeform 504">
              <a:extLst>
                <a:ext uri="{FF2B5EF4-FFF2-40B4-BE49-F238E27FC236}">
                  <a16:creationId xmlns:a16="http://schemas.microsoft.com/office/drawing/2014/main" id="{B37CFA5F-786A-4A45-8860-1BAF46241718}"/>
                </a:ext>
              </a:extLst>
            </p:cNvPr>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5" name="Freeform 505">
              <a:extLst>
                <a:ext uri="{FF2B5EF4-FFF2-40B4-BE49-F238E27FC236}">
                  <a16:creationId xmlns:a16="http://schemas.microsoft.com/office/drawing/2014/main" id="{C7716BC9-762F-5C41-AF00-F0247D7C6C40}"/>
                </a:ext>
              </a:extLst>
            </p:cNvPr>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46" name="Freeform 77">
            <a:extLst>
              <a:ext uri="{FF2B5EF4-FFF2-40B4-BE49-F238E27FC236}">
                <a16:creationId xmlns:a16="http://schemas.microsoft.com/office/drawing/2014/main" id="{17157063-E0D5-4544-8F03-4FA7F3E4C292}"/>
              </a:ext>
            </a:extLst>
          </p:cNvPr>
          <p:cNvSpPr>
            <a:spLocks noEditPoints="1"/>
          </p:cNvSpPr>
          <p:nvPr/>
        </p:nvSpPr>
        <p:spPr bwMode="auto">
          <a:xfrm>
            <a:off x="7824158" y="2785183"/>
            <a:ext cx="506738" cy="29684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4" name="TextBox 33">
            <a:extLst>
              <a:ext uri="{FF2B5EF4-FFF2-40B4-BE49-F238E27FC236}">
                <a16:creationId xmlns:a16="http://schemas.microsoft.com/office/drawing/2014/main" id="{02719CE8-EAE4-C348-AFA8-29CABBE6A96E}"/>
              </a:ext>
            </a:extLst>
          </p:cNvPr>
          <p:cNvSpPr txBox="1"/>
          <p:nvPr/>
        </p:nvSpPr>
        <p:spPr>
          <a:xfrm>
            <a:off x="521019" y="532180"/>
            <a:ext cx="10230429" cy="707886"/>
          </a:xfrm>
          <a:prstGeom prst="rect">
            <a:avLst/>
          </a:prstGeom>
          <a:noFill/>
        </p:spPr>
        <p:txBody>
          <a:bodyPr wrap="none" lIns="91440" tIns="45720" rIns="91440" bIns="45720" rtlCol="0" anchor="t">
            <a:spAutoFit/>
          </a:bodyPr>
          <a:lstStyle/>
          <a:p>
            <a:r>
              <a:rPr lang="en-US" altLang="zh-CN" sz="4000" b="1">
                <a:solidFill>
                  <a:srgbClr val="86BC24"/>
                </a:solidFill>
                <a:latin typeface="+mj-lt"/>
                <a:ea typeface="等线"/>
              </a:rPr>
              <a:t>OVERALL</a:t>
            </a:r>
            <a:r>
              <a:rPr lang="zh-CN" altLang="en-US" sz="4000" b="1">
                <a:solidFill>
                  <a:srgbClr val="86BC24"/>
                </a:solidFill>
                <a:latin typeface="+mj-lt"/>
                <a:ea typeface="等线"/>
              </a:rPr>
              <a:t> </a:t>
            </a:r>
            <a:r>
              <a:rPr lang="en-US" altLang="zh-CN" sz="4000" b="1">
                <a:solidFill>
                  <a:srgbClr val="86BC24"/>
                </a:solidFill>
                <a:latin typeface="+mj-lt"/>
                <a:ea typeface="等线"/>
              </a:rPr>
              <a:t>STRUCTURE</a:t>
            </a:r>
            <a:r>
              <a:rPr lang="zh-CN" altLang="en-US" sz="4000" b="1">
                <a:solidFill>
                  <a:srgbClr val="86BC24"/>
                </a:solidFill>
                <a:latin typeface="+mj-lt"/>
                <a:ea typeface="等线"/>
              </a:rPr>
              <a:t> </a:t>
            </a:r>
            <a:r>
              <a:rPr lang="en-US" altLang="zh-CN" sz="4000" b="1">
                <a:solidFill>
                  <a:srgbClr val="86BC24"/>
                </a:solidFill>
                <a:latin typeface="+mj-lt"/>
                <a:ea typeface="等线"/>
              </a:rPr>
              <a:t>AND</a:t>
            </a:r>
            <a:r>
              <a:rPr lang="zh-CN" altLang="en-US" sz="4000" b="1">
                <a:solidFill>
                  <a:srgbClr val="86BC24"/>
                </a:solidFill>
                <a:latin typeface="+mj-lt"/>
                <a:ea typeface="等线"/>
              </a:rPr>
              <a:t> </a:t>
            </a:r>
            <a:r>
              <a:rPr lang="en-US" altLang="zh-CN" sz="4000" b="1">
                <a:solidFill>
                  <a:srgbClr val="86BC24"/>
                </a:solidFill>
                <a:latin typeface="+mj-lt"/>
                <a:ea typeface="等线"/>
              </a:rPr>
              <a:t>TECHNOLOGIES</a:t>
            </a:r>
            <a:r>
              <a:rPr lang="zh-CN" altLang="en-US" sz="4000" b="1">
                <a:solidFill>
                  <a:srgbClr val="86BC24"/>
                </a:solidFill>
                <a:latin typeface="+mj-lt"/>
                <a:ea typeface="等线"/>
              </a:rPr>
              <a:t> </a:t>
            </a:r>
            <a:r>
              <a:rPr lang="en-US" altLang="zh-CN" sz="4000" b="1">
                <a:solidFill>
                  <a:srgbClr val="86BC24"/>
                </a:solidFill>
                <a:latin typeface="+mj-lt"/>
                <a:ea typeface="等线"/>
              </a:rPr>
              <a:t>USED</a:t>
            </a:r>
            <a:endParaRPr lang="en-US" sz="4000" b="1">
              <a:solidFill>
                <a:srgbClr val="86BC24"/>
              </a:solidFill>
              <a:latin typeface="+mj-lt"/>
              <a:ea typeface="等线"/>
              <a:cs typeface="Calibri Light"/>
            </a:endParaRPr>
          </a:p>
        </p:txBody>
      </p:sp>
      <p:pic>
        <p:nvPicPr>
          <p:cNvPr id="3" name="Graphic 2" descr="Clipboard Checked outline">
            <a:extLst>
              <a:ext uri="{FF2B5EF4-FFF2-40B4-BE49-F238E27FC236}">
                <a16:creationId xmlns:a16="http://schemas.microsoft.com/office/drawing/2014/main" id="{E0058E82-DC1B-6F48-BC6E-54FE748DA7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62840" y="2279213"/>
            <a:ext cx="580471" cy="580471"/>
          </a:xfrm>
          <a:prstGeom prst="rect">
            <a:avLst/>
          </a:prstGeom>
        </p:spPr>
      </p:pic>
    </p:spTree>
    <p:extLst>
      <p:ext uri="{BB962C8B-B14F-4D97-AF65-F5344CB8AC3E}">
        <p14:creationId xmlns:p14="http://schemas.microsoft.com/office/powerpoint/2010/main" val="1088210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43F2FF-5451-5645-BF93-F2016C497A59}"/>
              </a:ext>
            </a:extLst>
          </p:cNvPr>
          <p:cNvSpPr>
            <a:spLocks noGrp="1"/>
          </p:cNvSpPr>
          <p:nvPr>
            <p:ph type="body" sz="quarter" idx="13"/>
          </p:nvPr>
        </p:nvSpPr>
        <p:spPr>
          <a:xfrm>
            <a:off x="632856" y="1240066"/>
            <a:ext cx="5319272" cy="385762"/>
          </a:xfrm>
        </p:spPr>
        <p:txBody>
          <a:bodyPr>
            <a:normAutofit/>
          </a:bodyPr>
          <a:lstStyle/>
          <a:p>
            <a:pPr marL="0" indent="0">
              <a:buNone/>
            </a:pPr>
            <a:r>
              <a:rPr lang="en-US" altLang="zh-CN" sz="1600">
                <a:latin typeface="+mn-lt"/>
                <a:ea typeface="Open Sans" panose="020B0606030504020204" pitchFamily="34" charset="0"/>
                <a:cs typeface="Open Sans" panose="020B0606030504020204" pitchFamily="34" charset="0"/>
              </a:rPr>
              <a:t>Case</a:t>
            </a:r>
            <a:r>
              <a:rPr lang="zh-CN" altLang="en-US" sz="1600">
                <a:latin typeface="+mn-lt"/>
                <a:ea typeface="Open Sans" panose="020B0606030504020204" pitchFamily="34" charset="0"/>
                <a:cs typeface="Open Sans" panose="020B0606030504020204" pitchFamily="34" charset="0"/>
              </a:rPr>
              <a:t> </a:t>
            </a:r>
            <a:r>
              <a:rPr lang="en-US" altLang="zh-CN" sz="1600">
                <a:latin typeface="+mn-lt"/>
                <a:ea typeface="Open Sans" panose="020B0606030504020204" pitchFamily="34" charset="0"/>
                <a:cs typeface="Open Sans" panose="020B0606030504020204" pitchFamily="34" charset="0"/>
              </a:rPr>
              <a:t>#</a:t>
            </a:r>
            <a:r>
              <a:rPr lang="zh-CN" altLang="en-US" sz="1600">
                <a:latin typeface="+mn-lt"/>
                <a:ea typeface="Open Sans" panose="020B0606030504020204" pitchFamily="34" charset="0"/>
                <a:cs typeface="Open Sans" panose="020B0606030504020204" pitchFamily="34" charset="0"/>
              </a:rPr>
              <a:t> </a:t>
            </a:r>
            <a:r>
              <a:rPr lang="en-US" altLang="zh-CN" sz="1600">
                <a:latin typeface="+mn-lt"/>
                <a:ea typeface="Open Sans" panose="020B0606030504020204" pitchFamily="34" charset="0"/>
                <a:cs typeface="Open Sans" panose="020B0606030504020204" pitchFamily="34" charset="0"/>
              </a:rPr>
              <a:t>3</a:t>
            </a:r>
            <a:r>
              <a:rPr lang="zh-CN" altLang="en-US" sz="1600">
                <a:latin typeface="+mn-lt"/>
                <a:ea typeface="Open Sans" panose="020B0606030504020204" pitchFamily="34" charset="0"/>
                <a:cs typeface="Open Sans" panose="020B0606030504020204" pitchFamily="34" charset="0"/>
              </a:rPr>
              <a:t> </a:t>
            </a:r>
            <a:r>
              <a:rPr lang="en-US" altLang="zh-CN" sz="1600">
                <a:latin typeface="+mn-lt"/>
                <a:ea typeface="Open Sans" panose="020B0606030504020204" pitchFamily="34" charset="0"/>
                <a:cs typeface="Open Sans" panose="020B0606030504020204" pitchFamily="34" charset="0"/>
              </a:rPr>
              <a:t>Housing</a:t>
            </a:r>
            <a:r>
              <a:rPr lang="zh-CN" altLang="en-US" sz="1600">
                <a:latin typeface="+mn-lt"/>
                <a:ea typeface="Open Sans" panose="020B0606030504020204" pitchFamily="34" charset="0"/>
                <a:cs typeface="Open Sans" panose="020B0606030504020204" pitchFamily="34" charset="0"/>
              </a:rPr>
              <a:t> </a:t>
            </a:r>
            <a:r>
              <a:rPr lang="en-US" altLang="zh-CN" sz="1600">
                <a:latin typeface="+mn-lt"/>
                <a:ea typeface="Open Sans" panose="020B0606030504020204" pitchFamily="34" charset="0"/>
                <a:cs typeface="Open Sans" panose="020B0606030504020204" pitchFamily="34" charset="0"/>
              </a:rPr>
              <a:t>Price</a:t>
            </a:r>
            <a:r>
              <a:rPr lang="zh-CN" altLang="en-US" sz="1600">
                <a:latin typeface="+mn-lt"/>
                <a:ea typeface="Open Sans" panose="020B0606030504020204" pitchFamily="34" charset="0"/>
                <a:cs typeface="Open Sans" panose="020B0606030504020204" pitchFamily="34" charset="0"/>
              </a:rPr>
              <a:t> </a:t>
            </a:r>
            <a:r>
              <a:rPr lang="en-US" altLang="zh-CN" sz="1600">
                <a:latin typeface="+mn-lt"/>
                <a:ea typeface="Open Sans" panose="020B0606030504020204" pitchFamily="34" charset="0"/>
                <a:cs typeface="Open Sans" panose="020B0606030504020204" pitchFamily="34" charset="0"/>
              </a:rPr>
              <a:t>–</a:t>
            </a:r>
            <a:r>
              <a:rPr lang="zh-CN" altLang="en-US" sz="1600">
                <a:latin typeface="+mn-lt"/>
                <a:ea typeface="Open Sans" panose="020B0606030504020204" pitchFamily="34" charset="0"/>
                <a:cs typeface="Open Sans" panose="020B0606030504020204" pitchFamily="34" charset="0"/>
              </a:rPr>
              <a:t> </a:t>
            </a:r>
            <a:r>
              <a:rPr lang="en-US" altLang="zh-CN" sz="1600">
                <a:latin typeface="+mn-lt"/>
                <a:ea typeface="Open Sans" panose="020B0606030504020204" pitchFamily="34" charset="0"/>
                <a:cs typeface="Open Sans" panose="020B0606030504020204" pitchFamily="34" charset="0"/>
              </a:rPr>
              <a:t>Classification</a:t>
            </a:r>
            <a:r>
              <a:rPr lang="zh-CN" altLang="en-US" sz="1600">
                <a:latin typeface="+mn-lt"/>
                <a:cs typeface="Open Sans" panose="020B0606030504020204" pitchFamily="34" charset="0"/>
              </a:rPr>
              <a:t> </a:t>
            </a:r>
            <a:r>
              <a:rPr lang="en-US" altLang="zh-CN" sz="1600">
                <a:latin typeface="+mn-lt"/>
                <a:ea typeface="Open Sans" panose="020B0606030504020204" pitchFamily="34" charset="0"/>
                <a:cs typeface="Open Sans" panose="020B0606030504020204" pitchFamily="34" charset="0"/>
              </a:rPr>
              <a:t>Model</a:t>
            </a:r>
            <a:r>
              <a:rPr lang="zh-CN" altLang="en-US" sz="1600">
                <a:latin typeface="+mn-lt"/>
                <a:cs typeface="Open Sans" panose="020B0606030504020204" pitchFamily="34" charset="0"/>
              </a:rPr>
              <a:t> </a:t>
            </a:r>
            <a:r>
              <a:rPr lang="en-US" altLang="zh-CN" sz="1600">
                <a:latin typeface="+mn-lt"/>
                <a:ea typeface="Open Sans" panose="020B0606030504020204" pitchFamily="34" charset="0"/>
                <a:cs typeface="Open Sans" panose="020B0606030504020204" pitchFamily="34" charset="0"/>
              </a:rPr>
              <a:t>Selection</a:t>
            </a:r>
            <a:endParaRPr lang="en-US" sz="1600">
              <a:latin typeface="+mn-lt"/>
              <a:ea typeface="Open Sans" panose="020B0606030504020204" pitchFamily="34" charset="0"/>
              <a:cs typeface="Open Sans" panose="020B0606030504020204" pitchFamily="34" charset="0"/>
            </a:endParaRPr>
          </a:p>
        </p:txBody>
      </p:sp>
      <p:sp>
        <p:nvSpPr>
          <p:cNvPr id="9" name="Rectangle 1">
            <a:extLst>
              <a:ext uri="{FF2B5EF4-FFF2-40B4-BE49-F238E27FC236}">
                <a16:creationId xmlns:a16="http://schemas.microsoft.com/office/drawing/2014/main" id="{438A11B8-9410-5A4D-A8F3-569F7BF7155B}"/>
              </a:ext>
            </a:extLst>
          </p:cNvPr>
          <p:cNvSpPr>
            <a:spLocks noChangeArrowheads="1"/>
          </p:cNvSpPr>
          <p:nvPr/>
        </p:nvSpPr>
        <p:spPr bwMode="auto">
          <a:xfrm>
            <a:off x="1143000"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Times"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1" name="Table 2">
            <a:extLst>
              <a:ext uri="{FF2B5EF4-FFF2-40B4-BE49-F238E27FC236}">
                <a16:creationId xmlns:a16="http://schemas.microsoft.com/office/drawing/2014/main" id="{5D56E94C-6355-0E4C-A283-E7D15D8F3470}"/>
              </a:ext>
            </a:extLst>
          </p:cNvPr>
          <p:cNvGraphicFramePr>
            <a:graphicFrameLocks noGrp="1"/>
          </p:cNvGraphicFramePr>
          <p:nvPr/>
        </p:nvGraphicFramePr>
        <p:xfrm>
          <a:off x="985782" y="1877473"/>
          <a:ext cx="10063218" cy="4436554"/>
        </p:xfrm>
        <a:graphic>
          <a:graphicData uri="http://schemas.openxmlformats.org/drawingml/2006/table">
            <a:tbl>
              <a:tblPr>
                <a:tableStyleId>{0505E3EF-67EA-436B-97B2-0124C06EBD24}</a:tableStyleId>
              </a:tblPr>
              <a:tblGrid>
                <a:gridCol w="2774250">
                  <a:extLst>
                    <a:ext uri="{9D8B030D-6E8A-4147-A177-3AD203B41FA5}">
                      <a16:colId xmlns:a16="http://schemas.microsoft.com/office/drawing/2014/main" val="3273197548"/>
                    </a:ext>
                  </a:extLst>
                </a:gridCol>
                <a:gridCol w="1462677">
                  <a:extLst>
                    <a:ext uri="{9D8B030D-6E8A-4147-A177-3AD203B41FA5}">
                      <a16:colId xmlns:a16="http://schemas.microsoft.com/office/drawing/2014/main" val="2213868695"/>
                    </a:ext>
                  </a:extLst>
                </a:gridCol>
                <a:gridCol w="1801005">
                  <a:extLst>
                    <a:ext uri="{9D8B030D-6E8A-4147-A177-3AD203B41FA5}">
                      <a16:colId xmlns:a16="http://schemas.microsoft.com/office/drawing/2014/main" val="760531173"/>
                    </a:ext>
                  </a:extLst>
                </a:gridCol>
                <a:gridCol w="2012643">
                  <a:extLst>
                    <a:ext uri="{9D8B030D-6E8A-4147-A177-3AD203B41FA5}">
                      <a16:colId xmlns:a16="http://schemas.microsoft.com/office/drawing/2014/main" val="3111752121"/>
                    </a:ext>
                  </a:extLst>
                </a:gridCol>
                <a:gridCol w="2012643">
                  <a:extLst>
                    <a:ext uri="{9D8B030D-6E8A-4147-A177-3AD203B41FA5}">
                      <a16:colId xmlns:a16="http://schemas.microsoft.com/office/drawing/2014/main" val="2520851334"/>
                    </a:ext>
                  </a:extLst>
                </a:gridCol>
              </a:tblGrid>
              <a:tr h="832090">
                <a:tc>
                  <a:txBody>
                    <a:bodyPr/>
                    <a:lstStyle/>
                    <a:p>
                      <a:pPr algn="ctr" fontAlgn="base"/>
                      <a:r>
                        <a:rPr lang="en-US" sz="1600" b="1">
                          <a:solidFill>
                            <a:srgbClr val="0062AC"/>
                          </a:solidFill>
                          <a:effectLst/>
                        </a:rPr>
                        <a:t>Model​</a:t>
                      </a:r>
                      <a:endParaRPr lang="en-US" sz="1600" b="1" i="0">
                        <a:solidFill>
                          <a:srgbClr val="0062AC"/>
                        </a:solidFill>
                        <a:effectLst/>
                        <a:latin typeface="+mn-lt"/>
                        <a:ea typeface="Open Sans"/>
                        <a:cs typeface="Open Sans"/>
                      </a:endParaRPr>
                    </a:p>
                  </a:txBody>
                  <a:tcPr anchor="ctr"/>
                </a:tc>
                <a:tc>
                  <a:txBody>
                    <a:bodyPr/>
                    <a:lstStyle/>
                    <a:p>
                      <a:pPr algn="ctr" fontAlgn="base"/>
                      <a:r>
                        <a:rPr lang="en-US" sz="1600" b="1">
                          <a:solidFill>
                            <a:srgbClr val="0062AC"/>
                          </a:solidFill>
                          <a:effectLst/>
                        </a:rPr>
                        <a:t>accuracy</a:t>
                      </a:r>
                      <a:r>
                        <a:rPr lang="en-US" altLang="zh-CN" sz="1600" b="1">
                          <a:solidFill>
                            <a:srgbClr val="0062AC"/>
                          </a:solidFill>
                          <a:effectLst/>
                        </a:rPr>
                        <a:t>​</a:t>
                      </a:r>
                      <a:endParaRPr lang="en-US" altLang="zh-CN" sz="1600" b="1" i="0">
                        <a:solidFill>
                          <a:srgbClr val="0062AC"/>
                        </a:solidFill>
                        <a:effectLst/>
                        <a:latin typeface="+mn-lt"/>
                        <a:ea typeface="Open Sans"/>
                        <a:cs typeface="Open Sans"/>
                      </a:endParaRPr>
                    </a:p>
                  </a:txBody>
                  <a:tcPr anchor="ctr"/>
                </a:tc>
                <a:tc>
                  <a:txBody>
                    <a:bodyPr/>
                    <a:lstStyle/>
                    <a:p>
                      <a:pPr algn="ctr" fontAlgn="base"/>
                      <a:r>
                        <a:rPr lang="en-US" sz="1600" b="1">
                          <a:solidFill>
                            <a:srgbClr val="0062AC"/>
                          </a:solidFill>
                          <a:effectLst/>
                        </a:rPr>
                        <a:t>precision</a:t>
                      </a:r>
                      <a:r>
                        <a:rPr lang="en-US" altLang="zh-CN" sz="1600" b="1">
                          <a:solidFill>
                            <a:srgbClr val="0062AC"/>
                          </a:solidFill>
                          <a:effectLst/>
                        </a:rPr>
                        <a:t>​</a:t>
                      </a:r>
                      <a:endParaRPr lang="en-US" altLang="zh-CN" sz="1600" b="1" i="0">
                        <a:solidFill>
                          <a:srgbClr val="0062AC"/>
                        </a:solidFill>
                        <a:effectLst/>
                        <a:latin typeface="+mn-lt"/>
                        <a:ea typeface="Open Sans"/>
                        <a:cs typeface="Open Sans"/>
                      </a:endParaRPr>
                    </a:p>
                  </a:txBody>
                  <a:tcPr anchor="ctr"/>
                </a:tc>
                <a:tc>
                  <a:txBody>
                    <a:bodyPr/>
                    <a:lstStyle/>
                    <a:p>
                      <a:pPr algn="ctr" fontAlgn="base"/>
                      <a:r>
                        <a:rPr lang="en-US" sz="1600" b="1">
                          <a:solidFill>
                            <a:srgbClr val="0062AC"/>
                          </a:solidFill>
                          <a:effectLst/>
                        </a:rPr>
                        <a:t>recall</a:t>
                      </a:r>
                      <a:r>
                        <a:rPr lang="en-US" altLang="zh-CN" sz="1600" b="1">
                          <a:solidFill>
                            <a:srgbClr val="0062AC"/>
                          </a:solidFill>
                          <a:effectLst/>
                        </a:rPr>
                        <a:t>​</a:t>
                      </a:r>
                      <a:endParaRPr lang="en-US" altLang="zh-CN" sz="1600" b="1" i="0">
                        <a:solidFill>
                          <a:srgbClr val="0062AC"/>
                        </a:solidFill>
                        <a:effectLst/>
                        <a:latin typeface="+mn-lt"/>
                        <a:ea typeface="Open Sans"/>
                        <a:cs typeface="Open Sans"/>
                      </a:endParaRPr>
                    </a:p>
                  </a:txBody>
                  <a:tcPr anchor="ctr"/>
                </a:tc>
                <a:tc>
                  <a:txBody>
                    <a:bodyPr/>
                    <a:lstStyle/>
                    <a:p>
                      <a:pPr algn="ctr" fontAlgn="base"/>
                      <a:r>
                        <a:rPr lang="en-US" sz="1600" b="1">
                          <a:solidFill>
                            <a:srgbClr val="0062AC"/>
                          </a:solidFill>
                          <a:effectLst/>
                        </a:rPr>
                        <a:t>f1-score​</a:t>
                      </a:r>
                      <a:endParaRPr lang="en-US" sz="1600" b="1" i="0">
                        <a:solidFill>
                          <a:srgbClr val="0062AC"/>
                        </a:solidFill>
                        <a:effectLst/>
                        <a:latin typeface="+mn-lt"/>
                        <a:ea typeface="Open Sans"/>
                        <a:cs typeface="Open Sans"/>
                      </a:endParaRPr>
                    </a:p>
                  </a:txBody>
                  <a:tcPr anchor="ctr"/>
                </a:tc>
                <a:extLst>
                  <a:ext uri="{0D108BD9-81ED-4DB2-BD59-A6C34878D82A}">
                    <a16:rowId xmlns:a16="http://schemas.microsoft.com/office/drawing/2014/main" val="2599462087"/>
                  </a:ext>
                </a:extLst>
              </a:tr>
              <a:tr h="1201488">
                <a:tc>
                  <a:txBody>
                    <a:bodyPr/>
                    <a:lstStyle/>
                    <a:p>
                      <a:pPr algn="ctr" fontAlgn="base"/>
                      <a:r>
                        <a:rPr lang="en-US" sz="1400" b="0">
                          <a:solidFill>
                            <a:schemeClr val="tx1"/>
                          </a:solidFill>
                          <a:effectLst/>
                        </a:rPr>
                        <a:t>DecisionTreeClassifier​</a:t>
                      </a:r>
                      <a:endParaRPr lang="en-US" sz="1400" b="0" i="0">
                        <a:solidFill>
                          <a:schemeClr val="tx1"/>
                        </a:solidFill>
                        <a:effectLst/>
                        <a:latin typeface="+mn-lt"/>
                        <a:ea typeface="Open Sans"/>
                        <a:cs typeface="Open Sans"/>
                      </a:endParaRPr>
                    </a:p>
                  </a:txBody>
                  <a:tcPr anchor="ctr"/>
                </a:tc>
                <a:tc>
                  <a:txBody>
                    <a:bodyPr/>
                    <a:lstStyle/>
                    <a:p>
                      <a:pPr algn="ctr" fontAlgn="base"/>
                      <a:r>
                        <a:rPr lang="en-US" sz="1400" b="0">
                          <a:solidFill>
                            <a:srgbClr val="000000"/>
                          </a:solidFill>
                          <a:effectLst/>
                        </a:rPr>
                        <a:t>0.75</a:t>
                      </a:r>
                      <a:r>
                        <a:rPr lang="en-US" altLang="zh-CN" sz="1400" b="0">
                          <a:solidFill>
                            <a:srgbClr val="000000"/>
                          </a:solidFill>
                          <a:effectLst/>
                        </a:rPr>
                        <a:t>​</a:t>
                      </a:r>
                      <a:endParaRPr lang="en-US" altLang="zh-CN" sz="1400" b="0" i="0">
                        <a:solidFill>
                          <a:srgbClr val="000000"/>
                        </a:solidFill>
                        <a:effectLst/>
                        <a:latin typeface="+mn-lt"/>
                        <a:ea typeface="Open Sans" panose="020B0606030504020204" pitchFamily="34" charset="0"/>
                        <a:cs typeface="Open Sans" panose="020B0606030504020204" pitchFamily="34" charset="0"/>
                      </a:endParaRPr>
                    </a:p>
                  </a:txBody>
                  <a:tcPr anchor="ctr"/>
                </a:tc>
                <a:tc>
                  <a:txBody>
                    <a:bodyPr/>
                    <a:lstStyle/>
                    <a:p>
                      <a:pPr algn="ctr" fontAlgn="base"/>
                      <a:r>
                        <a:rPr lang="en-US" sz="1400" b="0">
                          <a:solidFill>
                            <a:srgbClr val="000000"/>
                          </a:solidFill>
                          <a:effectLst/>
                        </a:rPr>
                        <a:t>0.75</a:t>
                      </a:r>
                      <a:r>
                        <a:rPr lang="en-US" altLang="zh-CN" sz="1400" b="0">
                          <a:solidFill>
                            <a:srgbClr val="000000"/>
                          </a:solidFill>
                          <a:effectLst/>
                        </a:rPr>
                        <a:t>​</a:t>
                      </a:r>
                      <a:endParaRPr lang="en-US" altLang="zh-CN" sz="1400" b="0" i="0">
                        <a:solidFill>
                          <a:srgbClr val="000000"/>
                        </a:solidFill>
                        <a:effectLst/>
                        <a:latin typeface="+mn-lt"/>
                        <a:ea typeface="Open Sans" panose="020B0606030504020204" pitchFamily="34" charset="0"/>
                        <a:cs typeface="Open Sans" panose="020B0606030504020204" pitchFamily="34" charset="0"/>
                      </a:endParaRPr>
                    </a:p>
                  </a:txBody>
                  <a:tcPr anchor="ctr"/>
                </a:tc>
                <a:tc>
                  <a:txBody>
                    <a:bodyPr/>
                    <a:lstStyle/>
                    <a:p>
                      <a:pPr algn="ctr" fontAlgn="base"/>
                      <a:r>
                        <a:rPr lang="en-US" sz="1400" b="0">
                          <a:solidFill>
                            <a:srgbClr val="000000"/>
                          </a:solidFill>
                          <a:effectLst/>
                        </a:rPr>
                        <a:t>0.75</a:t>
                      </a:r>
                      <a:r>
                        <a:rPr lang="en-US" altLang="zh-CN" sz="1400" b="0">
                          <a:solidFill>
                            <a:srgbClr val="000000"/>
                          </a:solidFill>
                          <a:effectLst/>
                        </a:rPr>
                        <a:t>​</a:t>
                      </a:r>
                      <a:endParaRPr lang="en-US" altLang="zh-CN" sz="1400" b="0" i="0">
                        <a:solidFill>
                          <a:srgbClr val="000000"/>
                        </a:solidFill>
                        <a:effectLst/>
                        <a:latin typeface="+mn-lt"/>
                        <a:ea typeface="Open Sans" panose="020B0606030504020204" pitchFamily="34" charset="0"/>
                        <a:cs typeface="Open Sans" panose="020B0606030504020204" pitchFamily="34" charset="0"/>
                      </a:endParaRPr>
                    </a:p>
                  </a:txBody>
                  <a:tcPr anchor="ctr"/>
                </a:tc>
                <a:tc>
                  <a:txBody>
                    <a:bodyPr/>
                    <a:lstStyle/>
                    <a:p>
                      <a:pPr algn="ctr" fontAlgn="base"/>
                      <a:r>
                        <a:rPr lang="en-US" sz="1400" b="0">
                          <a:solidFill>
                            <a:srgbClr val="000000"/>
                          </a:solidFill>
                          <a:effectLst/>
                        </a:rPr>
                        <a:t>0.75</a:t>
                      </a:r>
                      <a:r>
                        <a:rPr lang="en-US" altLang="zh-CN" sz="1400" b="0">
                          <a:solidFill>
                            <a:srgbClr val="000000"/>
                          </a:solidFill>
                          <a:effectLst/>
                        </a:rPr>
                        <a:t>​</a:t>
                      </a:r>
                      <a:endParaRPr lang="en-US" altLang="zh-CN" sz="1400" b="0" i="0">
                        <a:solidFill>
                          <a:srgbClr val="000000"/>
                        </a:solidFill>
                        <a:effectLst/>
                        <a:latin typeface="+mn-lt"/>
                        <a:ea typeface="Open Sans" panose="020B0606030504020204" pitchFamily="34" charset="0"/>
                        <a:cs typeface="Open Sans" panose="020B0606030504020204" pitchFamily="34" charset="0"/>
                      </a:endParaRPr>
                    </a:p>
                  </a:txBody>
                  <a:tcPr anchor="ctr"/>
                </a:tc>
                <a:extLst>
                  <a:ext uri="{0D108BD9-81ED-4DB2-BD59-A6C34878D82A}">
                    <a16:rowId xmlns:a16="http://schemas.microsoft.com/office/drawing/2014/main" val="3199945612"/>
                  </a:ext>
                </a:extLst>
              </a:tr>
              <a:tr h="1201488">
                <a:tc>
                  <a:txBody>
                    <a:bodyPr/>
                    <a:lstStyle/>
                    <a:p>
                      <a:pPr algn="ctr" fontAlgn="base"/>
                      <a:r>
                        <a:rPr lang="en-US" sz="1400" b="0">
                          <a:solidFill>
                            <a:schemeClr val="tx1"/>
                          </a:solidFill>
                          <a:effectLst/>
                        </a:rPr>
                        <a:t>LogisticRegression​</a:t>
                      </a:r>
                      <a:endParaRPr lang="en-US" sz="1400" b="0" i="0">
                        <a:solidFill>
                          <a:schemeClr val="tx1"/>
                        </a:solidFill>
                        <a:effectLst/>
                        <a:latin typeface="+mn-lt"/>
                        <a:ea typeface="Open Sans"/>
                        <a:cs typeface="Open Sans"/>
                      </a:endParaRPr>
                    </a:p>
                  </a:txBody>
                  <a:tcPr anchor="ctr"/>
                </a:tc>
                <a:tc>
                  <a:txBody>
                    <a:bodyPr/>
                    <a:lstStyle/>
                    <a:p>
                      <a:pPr algn="ctr" fontAlgn="base"/>
                      <a:r>
                        <a:rPr lang="en-US" sz="1400" b="0">
                          <a:solidFill>
                            <a:srgbClr val="000000"/>
                          </a:solidFill>
                          <a:effectLst/>
                        </a:rPr>
                        <a:t>0.75</a:t>
                      </a:r>
                      <a:r>
                        <a:rPr lang="en-US" altLang="zh-CN" sz="1400" b="0">
                          <a:solidFill>
                            <a:srgbClr val="000000"/>
                          </a:solidFill>
                          <a:effectLst/>
                        </a:rPr>
                        <a:t>​</a:t>
                      </a:r>
                      <a:endParaRPr lang="en-US" altLang="zh-CN" sz="1400" b="0" i="0">
                        <a:solidFill>
                          <a:srgbClr val="000000"/>
                        </a:solidFill>
                        <a:effectLst/>
                        <a:latin typeface="+mn-lt"/>
                        <a:ea typeface="Open Sans" panose="020B0606030504020204" pitchFamily="34" charset="0"/>
                        <a:cs typeface="Open Sans" panose="020B0606030504020204" pitchFamily="34" charset="0"/>
                      </a:endParaRPr>
                    </a:p>
                  </a:txBody>
                  <a:tcPr anchor="ctr"/>
                </a:tc>
                <a:tc>
                  <a:txBody>
                    <a:bodyPr/>
                    <a:lstStyle/>
                    <a:p>
                      <a:pPr algn="ctr" fontAlgn="base"/>
                      <a:r>
                        <a:rPr lang="en-US" sz="1400" b="0">
                          <a:solidFill>
                            <a:srgbClr val="000000"/>
                          </a:solidFill>
                          <a:effectLst/>
                        </a:rPr>
                        <a:t>0.92</a:t>
                      </a:r>
                      <a:r>
                        <a:rPr lang="en-US" altLang="zh-CN" sz="1400" b="0">
                          <a:solidFill>
                            <a:srgbClr val="000000"/>
                          </a:solidFill>
                          <a:effectLst/>
                        </a:rPr>
                        <a:t>​</a:t>
                      </a:r>
                      <a:endParaRPr lang="en-US" altLang="zh-CN" sz="1400" b="0" i="0">
                        <a:solidFill>
                          <a:srgbClr val="000000"/>
                        </a:solidFill>
                        <a:effectLst/>
                        <a:latin typeface="+mn-lt"/>
                        <a:ea typeface="Open Sans" panose="020B0606030504020204" pitchFamily="34" charset="0"/>
                        <a:cs typeface="Open Sans" panose="020B0606030504020204" pitchFamily="34" charset="0"/>
                      </a:endParaRPr>
                    </a:p>
                  </a:txBody>
                  <a:tcPr anchor="ctr"/>
                </a:tc>
                <a:tc>
                  <a:txBody>
                    <a:bodyPr/>
                    <a:lstStyle/>
                    <a:p>
                      <a:pPr algn="ctr" fontAlgn="base"/>
                      <a:r>
                        <a:rPr lang="en-US" sz="1400" b="0">
                          <a:solidFill>
                            <a:srgbClr val="000000"/>
                          </a:solidFill>
                          <a:effectLst/>
                        </a:rPr>
                        <a:t>0.75</a:t>
                      </a:r>
                      <a:r>
                        <a:rPr lang="en-US" altLang="zh-CN" sz="1400" b="0">
                          <a:solidFill>
                            <a:srgbClr val="000000"/>
                          </a:solidFill>
                          <a:effectLst/>
                        </a:rPr>
                        <a:t>​</a:t>
                      </a:r>
                      <a:endParaRPr lang="en-US" altLang="zh-CN" sz="1400" b="0" i="0">
                        <a:solidFill>
                          <a:srgbClr val="000000"/>
                        </a:solidFill>
                        <a:effectLst/>
                        <a:latin typeface="+mn-lt"/>
                        <a:ea typeface="Open Sans" panose="020B0606030504020204" pitchFamily="34" charset="0"/>
                        <a:cs typeface="Open Sans" panose="020B0606030504020204" pitchFamily="34" charset="0"/>
                      </a:endParaRPr>
                    </a:p>
                  </a:txBody>
                  <a:tcPr anchor="ctr"/>
                </a:tc>
                <a:tc>
                  <a:txBody>
                    <a:bodyPr/>
                    <a:lstStyle/>
                    <a:p>
                      <a:pPr algn="ctr" fontAlgn="base"/>
                      <a:r>
                        <a:rPr lang="en-US" sz="1400" b="0">
                          <a:solidFill>
                            <a:srgbClr val="000000"/>
                          </a:solidFill>
                          <a:effectLst/>
                        </a:rPr>
                        <a:t>0.79</a:t>
                      </a:r>
                      <a:r>
                        <a:rPr lang="en-US" altLang="zh-CN" sz="1400" b="0">
                          <a:solidFill>
                            <a:srgbClr val="000000"/>
                          </a:solidFill>
                          <a:effectLst/>
                        </a:rPr>
                        <a:t>​</a:t>
                      </a:r>
                      <a:endParaRPr lang="en-US" altLang="zh-CN" sz="1400" b="0" i="0">
                        <a:solidFill>
                          <a:srgbClr val="000000"/>
                        </a:solidFill>
                        <a:effectLst/>
                        <a:latin typeface="+mn-lt"/>
                        <a:ea typeface="Open Sans" panose="020B0606030504020204" pitchFamily="34" charset="0"/>
                        <a:cs typeface="Open Sans" panose="020B0606030504020204" pitchFamily="34" charset="0"/>
                      </a:endParaRPr>
                    </a:p>
                  </a:txBody>
                  <a:tcPr anchor="ctr"/>
                </a:tc>
                <a:extLst>
                  <a:ext uri="{0D108BD9-81ED-4DB2-BD59-A6C34878D82A}">
                    <a16:rowId xmlns:a16="http://schemas.microsoft.com/office/drawing/2014/main" val="2886570671"/>
                  </a:ext>
                </a:extLst>
              </a:tr>
              <a:tr h="1201488">
                <a:tc>
                  <a:txBody>
                    <a:bodyPr/>
                    <a:lstStyle/>
                    <a:p>
                      <a:pPr algn="ctr" fontAlgn="base"/>
                      <a:r>
                        <a:rPr lang="en-US" sz="1800" b="1">
                          <a:solidFill>
                            <a:schemeClr val="tx1"/>
                          </a:solidFill>
                          <a:effectLst/>
                        </a:rPr>
                        <a:t>GaussianNB</a:t>
                      </a:r>
                      <a:r>
                        <a:rPr lang="en-US" altLang="zh-CN" sz="1800" b="1">
                          <a:solidFill>
                            <a:schemeClr val="tx1"/>
                          </a:solidFill>
                          <a:effectLst/>
                        </a:rPr>
                        <a:t>​</a:t>
                      </a:r>
                      <a:endParaRPr lang="en-US" altLang="zh-CN" b="1" i="0">
                        <a:solidFill>
                          <a:schemeClr val="tx1"/>
                        </a:solidFill>
                        <a:effectLst/>
                        <a:latin typeface="+mn-lt"/>
                        <a:ea typeface="Open Sans"/>
                        <a:cs typeface="Open Sans"/>
                      </a:endParaRPr>
                    </a:p>
                  </a:txBody>
                  <a:tcPr anchor="ctr"/>
                </a:tc>
                <a:tc>
                  <a:txBody>
                    <a:bodyPr/>
                    <a:lstStyle/>
                    <a:p>
                      <a:pPr algn="ctr" fontAlgn="base"/>
                      <a:r>
                        <a:rPr lang="en-US" sz="1800" b="1">
                          <a:solidFill>
                            <a:schemeClr val="tx1"/>
                          </a:solidFill>
                          <a:effectLst/>
                        </a:rPr>
                        <a:t>0.88</a:t>
                      </a:r>
                      <a:r>
                        <a:rPr lang="en-US" altLang="zh-CN" sz="1800" b="1">
                          <a:solidFill>
                            <a:schemeClr val="tx1"/>
                          </a:solidFill>
                          <a:effectLst/>
                        </a:rPr>
                        <a:t>​</a:t>
                      </a:r>
                      <a:endParaRPr lang="en-US" altLang="zh-CN" b="1" i="0">
                        <a:solidFill>
                          <a:schemeClr val="tx1"/>
                        </a:solidFill>
                        <a:effectLst/>
                        <a:latin typeface="+mn-lt"/>
                        <a:ea typeface="Open Sans" panose="020B0606030504020204" pitchFamily="34" charset="0"/>
                        <a:cs typeface="Open Sans" panose="020B0606030504020204" pitchFamily="34" charset="0"/>
                      </a:endParaRPr>
                    </a:p>
                  </a:txBody>
                  <a:tcPr anchor="ctr"/>
                </a:tc>
                <a:tc>
                  <a:txBody>
                    <a:bodyPr/>
                    <a:lstStyle/>
                    <a:p>
                      <a:pPr algn="ctr" fontAlgn="base"/>
                      <a:r>
                        <a:rPr lang="en-US" sz="1800" b="1">
                          <a:solidFill>
                            <a:schemeClr val="tx1"/>
                          </a:solidFill>
                          <a:effectLst/>
                        </a:rPr>
                        <a:t>0.77</a:t>
                      </a:r>
                      <a:r>
                        <a:rPr lang="en-US" altLang="zh-CN" sz="1800" b="1">
                          <a:solidFill>
                            <a:schemeClr val="tx1"/>
                          </a:solidFill>
                          <a:effectLst/>
                        </a:rPr>
                        <a:t>​</a:t>
                      </a:r>
                      <a:endParaRPr lang="en-US" altLang="zh-CN" b="1" i="0">
                        <a:solidFill>
                          <a:schemeClr val="tx1"/>
                        </a:solidFill>
                        <a:effectLst/>
                        <a:latin typeface="+mn-lt"/>
                        <a:ea typeface="Open Sans" panose="020B0606030504020204" pitchFamily="34" charset="0"/>
                        <a:cs typeface="Open Sans" panose="020B0606030504020204" pitchFamily="34" charset="0"/>
                      </a:endParaRPr>
                    </a:p>
                  </a:txBody>
                  <a:tcPr anchor="ctr"/>
                </a:tc>
                <a:tc>
                  <a:txBody>
                    <a:bodyPr/>
                    <a:lstStyle/>
                    <a:p>
                      <a:pPr algn="ctr" fontAlgn="base"/>
                      <a:r>
                        <a:rPr lang="en-US" sz="1800" b="1">
                          <a:solidFill>
                            <a:schemeClr val="tx1"/>
                          </a:solidFill>
                          <a:effectLst/>
                        </a:rPr>
                        <a:t>0.88</a:t>
                      </a:r>
                      <a:r>
                        <a:rPr lang="en-US" altLang="zh-CN" sz="1800" b="1">
                          <a:solidFill>
                            <a:schemeClr val="tx1"/>
                          </a:solidFill>
                          <a:effectLst/>
                        </a:rPr>
                        <a:t>​</a:t>
                      </a:r>
                      <a:endParaRPr lang="en-US" altLang="zh-CN" b="1" i="0">
                        <a:solidFill>
                          <a:schemeClr val="tx1"/>
                        </a:solidFill>
                        <a:effectLst/>
                        <a:latin typeface="+mn-lt"/>
                        <a:ea typeface="Open Sans" panose="020B0606030504020204" pitchFamily="34" charset="0"/>
                        <a:cs typeface="Open Sans" panose="020B0606030504020204" pitchFamily="34" charset="0"/>
                      </a:endParaRPr>
                    </a:p>
                  </a:txBody>
                  <a:tcPr anchor="ctr"/>
                </a:tc>
                <a:tc>
                  <a:txBody>
                    <a:bodyPr/>
                    <a:lstStyle/>
                    <a:p>
                      <a:pPr algn="ctr" fontAlgn="base"/>
                      <a:r>
                        <a:rPr lang="en-US" sz="1800" b="1">
                          <a:solidFill>
                            <a:schemeClr val="tx1"/>
                          </a:solidFill>
                          <a:effectLst/>
                        </a:rPr>
                        <a:t>0.82</a:t>
                      </a:r>
                      <a:r>
                        <a:rPr lang="en-US" altLang="zh-CN" sz="1800" b="1">
                          <a:solidFill>
                            <a:schemeClr val="tx1"/>
                          </a:solidFill>
                          <a:effectLst/>
                        </a:rPr>
                        <a:t>​</a:t>
                      </a:r>
                      <a:endParaRPr lang="en-US" altLang="zh-CN" b="1" i="0">
                        <a:solidFill>
                          <a:schemeClr val="tx1"/>
                        </a:solidFill>
                        <a:effectLst/>
                        <a:latin typeface="+mn-lt"/>
                        <a:ea typeface="Open Sans" panose="020B0606030504020204" pitchFamily="34" charset="0"/>
                        <a:cs typeface="Open Sans" panose="020B0606030504020204" pitchFamily="34" charset="0"/>
                      </a:endParaRPr>
                    </a:p>
                  </a:txBody>
                  <a:tcPr anchor="ctr"/>
                </a:tc>
                <a:extLst>
                  <a:ext uri="{0D108BD9-81ED-4DB2-BD59-A6C34878D82A}">
                    <a16:rowId xmlns:a16="http://schemas.microsoft.com/office/drawing/2014/main" val="3887311431"/>
                  </a:ext>
                </a:extLst>
              </a:tr>
            </a:tbl>
          </a:graphicData>
        </a:graphic>
      </p:graphicFrame>
      <p:sp>
        <p:nvSpPr>
          <p:cNvPr id="8" name="TextBox 7">
            <a:extLst>
              <a:ext uri="{FF2B5EF4-FFF2-40B4-BE49-F238E27FC236}">
                <a16:creationId xmlns:a16="http://schemas.microsoft.com/office/drawing/2014/main" id="{C7FCABCF-367B-504D-B33A-F42A3AEE6926}"/>
              </a:ext>
            </a:extLst>
          </p:cNvPr>
          <p:cNvSpPr txBox="1"/>
          <p:nvPr/>
        </p:nvSpPr>
        <p:spPr>
          <a:xfrm>
            <a:off x="521019" y="532180"/>
            <a:ext cx="2268570" cy="707886"/>
          </a:xfrm>
          <a:prstGeom prst="rect">
            <a:avLst/>
          </a:prstGeom>
          <a:noFill/>
        </p:spPr>
        <p:txBody>
          <a:bodyPr wrap="none" rtlCol="0">
            <a:spAutoFit/>
          </a:bodyPr>
          <a:lstStyle/>
          <a:p>
            <a:r>
              <a:rPr lang="en-US" altLang="zh-CN" sz="4000" b="1">
                <a:solidFill>
                  <a:schemeClr val="accent1"/>
                </a:solidFill>
                <a:latin typeface="+mj-lt"/>
              </a:rPr>
              <a:t>APPENDIX</a:t>
            </a:r>
            <a:endParaRPr lang="en-US" sz="4000" b="1">
              <a:solidFill>
                <a:schemeClr val="accent1"/>
              </a:solidFill>
              <a:latin typeface="+mj-lt"/>
            </a:endParaRPr>
          </a:p>
        </p:txBody>
      </p:sp>
    </p:spTree>
    <p:extLst>
      <p:ext uri="{BB962C8B-B14F-4D97-AF65-F5344CB8AC3E}">
        <p14:creationId xmlns:p14="http://schemas.microsoft.com/office/powerpoint/2010/main" val="163543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FB7C-2012-4AFB-B6E1-EF6FE2F12173}"/>
              </a:ext>
            </a:extLst>
          </p:cNvPr>
          <p:cNvSpPr>
            <a:spLocks noGrp="1"/>
          </p:cNvSpPr>
          <p:nvPr>
            <p:ph type="title"/>
          </p:nvPr>
        </p:nvSpPr>
        <p:spPr>
          <a:xfrm>
            <a:off x="1143000" y="-133350"/>
            <a:ext cx="10236200" cy="1356360"/>
          </a:xfrm>
        </p:spPr>
        <p:txBody>
          <a:bodyPr/>
          <a:lstStyle/>
          <a:p>
            <a:r>
              <a:rPr lang="en-CA"/>
              <a:t>Case 1 Results: </a:t>
            </a:r>
            <a:r>
              <a:rPr lang="en-CA">
                <a:solidFill>
                  <a:schemeClr val="accent3"/>
                </a:solidFill>
              </a:rPr>
              <a:t>Class Imbalance and Models</a:t>
            </a:r>
          </a:p>
        </p:txBody>
      </p:sp>
      <p:graphicFrame>
        <p:nvGraphicFramePr>
          <p:cNvPr id="4" name="Table 3">
            <a:extLst>
              <a:ext uri="{FF2B5EF4-FFF2-40B4-BE49-F238E27FC236}">
                <a16:creationId xmlns:a16="http://schemas.microsoft.com/office/drawing/2014/main" id="{8FC3492A-2A84-86C4-CDA6-5F63832B6FA0}"/>
              </a:ext>
            </a:extLst>
          </p:cNvPr>
          <p:cNvGraphicFramePr>
            <a:graphicFrameLocks noGrp="1"/>
          </p:cNvGraphicFramePr>
          <p:nvPr>
            <p:extLst>
              <p:ext uri="{D42A27DB-BD31-4B8C-83A1-F6EECF244321}">
                <p14:modId xmlns:p14="http://schemas.microsoft.com/office/powerpoint/2010/main" val="3110036000"/>
              </p:ext>
            </p:extLst>
          </p:nvPr>
        </p:nvGraphicFramePr>
        <p:xfrm>
          <a:off x="254001" y="855134"/>
          <a:ext cx="11683997" cy="5698068"/>
        </p:xfrm>
        <a:graphic>
          <a:graphicData uri="http://schemas.openxmlformats.org/drawingml/2006/table">
            <a:tbl>
              <a:tblPr/>
              <a:tblGrid>
                <a:gridCol w="695821">
                  <a:extLst>
                    <a:ext uri="{9D8B030D-6E8A-4147-A177-3AD203B41FA5}">
                      <a16:colId xmlns:a16="http://schemas.microsoft.com/office/drawing/2014/main" val="1895105210"/>
                    </a:ext>
                  </a:extLst>
                </a:gridCol>
                <a:gridCol w="681325">
                  <a:extLst>
                    <a:ext uri="{9D8B030D-6E8A-4147-A177-3AD203B41FA5}">
                      <a16:colId xmlns:a16="http://schemas.microsoft.com/office/drawing/2014/main" val="1319618537"/>
                    </a:ext>
                  </a:extLst>
                </a:gridCol>
                <a:gridCol w="684949">
                  <a:extLst>
                    <a:ext uri="{9D8B030D-6E8A-4147-A177-3AD203B41FA5}">
                      <a16:colId xmlns:a16="http://schemas.microsoft.com/office/drawing/2014/main" val="3212015545"/>
                    </a:ext>
                  </a:extLst>
                </a:gridCol>
                <a:gridCol w="684949">
                  <a:extLst>
                    <a:ext uri="{9D8B030D-6E8A-4147-A177-3AD203B41FA5}">
                      <a16:colId xmlns:a16="http://schemas.microsoft.com/office/drawing/2014/main" val="3178488025"/>
                    </a:ext>
                  </a:extLst>
                </a:gridCol>
                <a:gridCol w="681325">
                  <a:extLst>
                    <a:ext uri="{9D8B030D-6E8A-4147-A177-3AD203B41FA5}">
                      <a16:colId xmlns:a16="http://schemas.microsoft.com/office/drawing/2014/main" val="2457751935"/>
                    </a:ext>
                  </a:extLst>
                </a:gridCol>
                <a:gridCol w="684949">
                  <a:extLst>
                    <a:ext uri="{9D8B030D-6E8A-4147-A177-3AD203B41FA5}">
                      <a16:colId xmlns:a16="http://schemas.microsoft.com/office/drawing/2014/main" val="831950043"/>
                    </a:ext>
                  </a:extLst>
                </a:gridCol>
                <a:gridCol w="684949">
                  <a:extLst>
                    <a:ext uri="{9D8B030D-6E8A-4147-A177-3AD203B41FA5}">
                      <a16:colId xmlns:a16="http://schemas.microsoft.com/office/drawing/2014/main" val="272695641"/>
                    </a:ext>
                  </a:extLst>
                </a:gridCol>
                <a:gridCol w="681325">
                  <a:extLst>
                    <a:ext uri="{9D8B030D-6E8A-4147-A177-3AD203B41FA5}">
                      <a16:colId xmlns:a16="http://schemas.microsoft.com/office/drawing/2014/main" val="2328636655"/>
                    </a:ext>
                  </a:extLst>
                </a:gridCol>
                <a:gridCol w="684949">
                  <a:extLst>
                    <a:ext uri="{9D8B030D-6E8A-4147-A177-3AD203B41FA5}">
                      <a16:colId xmlns:a16="http://schemas.microsoft.com/office/drawing/2014/main" val="423335973"/>
                    </a:ext>
                  </a:extLst>
                </a:gridCol>
                <a:gridCol w="684949">
                  <a:extLst>
                    <a:ext uri="{9D8B030D-6E8A-4147-A177-3AD203B41FA5}">
                      <a16:colId xmlns:a16="http://schemas.microsoft.com/office/drawing/2014/main" val="584281620"/>
                    </a:ext>
                  </a:extLst>
                </a:gridCol>
                <a:gridCol w="681325">
                  <a:extLst>
                    <a:ext uri="{9D8B030D-6E8A-4147-A177-3AD203B41FA5}">
                      <a16:colId xmlns:a16="http://schemas.microsoft.com/office/drawing/2014/main" val="898515565"/>
                    </a:ext>
                  </a:extLst>
                </a:gridCol>
                <a:gridCol w="684949">
                  <a:extLst>
                    <a:ext uri="{9D8B030D-6E8A-4147-A177-3AD203B41FA5}">
                      <a16:colId xmlns:a16="http://schemas.microsoft.com/office/drawing/2014/main" val="3799303056"/>
                    </a:ext>
                  </a:extLst>
                </a:gridCol>
                <a:gridCol w="684949">
                  <a:extLst>
                    <a:ext uri="{9D8B030D-6E8A-4147-A177-3AD203B41FA5}">
                      <a16:colId xmlns:a16="http://schemas.microsoft.com/office/drawing/2014/main" val="3474294643"/>
                    </a:ext>
                  </a:extLst>
                </a:gridCol>
                <a:gridCol w="695821">
                  <a:extLst>
                    <a:ext uri="{9D8B030D-6E8A-4147-A177-3AD203B41FA5}">
                      <a16:colId xmlns:a16="http://schemas.microsoft.com/office/drawing/2014/main" val="3356982092"/>
                    </a:ext>
                  </a:extLst>
                </a:gridCol>
                <a:gridCol w="695821">
                  <a:extLst>
                    <a:ext uri="{9D8B030D-6E8A-4147-A177-3AD203B41FA5}">
                      <a16:colId xmlns:a16="http://schemas.microsoft.com/office/drawing/2014/main" val="2600413208"/>
                    </a:ext>
                  </a:extLst>
                </a:gridCol>
                <a:gridCol w="695821">
                  <a:extLst>
                    <a:ext uri="{9D8B030D-6E8A-4147-A177-3AD203B41FA5}">
                      <a16:colId xmlns:a16="http://schemas.microsoft.com/office/drawing/2014/main" val="549443930"/>
                    </a:ext>
                  </a:extLst>
                </a:gridCol>
                <a:gridCol w="695821">
                  <a:extLst>
                    <a:ext uri="{9D8B030D-6E8A-4147-A177-3AD203B41FA5}">
                      <a16:colId xmlns:a16="http://schemas.microsoft.com/office/drawing/2014/main" val="2458151168"/>
                    </a:ext>
                  </a:extLst>
                </a:gridCol>
              </a:tblGrid>
              <a:tr h="698844">
                <a:tc>
                  <a:txBody>
                    <a:bodyPr/>
                    <a:lstStyle/>
                    <a:p>
                      <a:pPr algn="l" fontAlgn="b"/>
                      <a:endParaRPr lang="en-CA" sz="1450" b="0" i="0" u="none" strike="noStrike">
                        <a:solidFill>
                          <a:srgbClr val="000000"/>
                        </a:solidFill>
                        <a:effectLst/>
                        <a:latin typeface="Calibri" panose="020F0502020204030204" pitchFamily="34" charset="0"/>
                      </a:endParaRPr>
                    </a:p>
                  </a:txBody>
                  <a:tcPr marL="8593" marR="8593" marT="8593" marB="0" anchor="b">
                    <a:lnL>
                      <a:noFill/>
                    </a:lnL>
                    <a:lnR>
                      <a:noFill/>
                    </a:lnR>
                    <a:lnT>
                      <a:noFill/>
                    </a:lnT>
                    <a:lnB>
                      <a:noFill/>
                    </a:lnB>
                  </a:tcPr>
                </a:tc>
                <a:tc>
                  <a:txBody>
                    <a:bodyPr/>
                    <a:lstStyle/>
                    <a:p>
                      <a:pPr algn="l" fontAlgn="b"/>
                      <a:endParaRPr lang="en-CA" sz="1450" b="0" i="0" u="none" strike="noStrike">
                        <a:solidFill>
                          <a:srgbClr val="000000"/>
                        </a:solidFill>
                        <a:effectLst/>
                        <a:latin typeface="Calibri" panose="020F0502020204030204" pitchFamily="34" charset="0"/>
                      </a:endParaRPr>
                    </a:p>
                  </a:txBody>
                  <a:tcPr marL="8593" marR="8593" marT="8593" marB="0" anchor="b">
                    <a:lnL>
                      <a:noFill/>
                    </a:lnL>
                    <a:lnR w="12700" cap="flat" cmpd="sng" algn="ctr">
                      <a:solidFill>
                        <a:srgbClr val="000000"/>
                      </a:solidFill>
                      <a:prstDash val="solid"/>
                      <a:round/>
                      <a:headEnd type="none" w="med" len="med"/>
                      <a:tailEnd type="none" w="med" len="med"/>
                    </a:lnR>
                    <a:lnT>
                      <a:noFill/>
                    </a:lnT>
                    <a:lnB>
                      <a:noFill/>
                    </a:lnB>
                  </a:tcPr>
                </a:tc>
                <a:tc gridSpan="3">
                  <a:txBody>
                    <a:bodyPr/>
                    <a:lstStyle/>
                    <a:p>
                      <a:pPr algn="ctr" fontAlgn="t"/>
                      <a:r>
                        <a:rPr lang="en-CA" sz="1450" b="0" i="0" u="none" strike="noStrike">
                          <a:solidFill>
                            <a:srgbClr val="000000"/>
                          </a:solidFill>
                          <a:effectLst/>
                          <a:latin typeface="Calibri" panose="020F0502020204030204" pitchFamily="34" charset="0"/>
                        </a:rPr>
                        <a:t>2 - Year Bond &amp; its overall yield curve</a:t>
                      </a:r>
                    </a:p>
                  </a:txBody>
                  <a:tcPr marL="8593" marR="8593" marT="85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gridSpan="3">
                  <a:txBody>
                    <a:bodyPr/>
                    <a:lstStyle/>
                    <a:p>
                      <a:pPr algn="ctr" fontAlgn="t"/>
                      <a:r>
                        <a:rPr lang="en-CA" sz="1450" b="0" i="0" u="none" strike="noStrike">
                          <a:solidFill>
                            <a:srgbClr val="000000"/>
                          </a:solidFill>
                          <a:effectLst/>
                          <a:latin typeface="Calibri" panose="020F0502020204030204" pitchFamily="34" charset="0"/>
                        </a:rPr>
                        <a:t>Interest rate &amp; its overall yield curve</a:t>
                      </a:r>
                    </a:p>
                  </a:txBody>
                  <a:tcPr marL="8593" marR="8593" marT="85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gridSpan="3">
                  <a:txBody>
                    <a:bodyPr/>
                    <a:lstStyle/>
                    <a:p>
                      <a:pPr algn="ctr" fontAlgn="t"/>
                      <a:r>
                        <a:rPr lang="en-CA" sz="1450" b="0" i="0" u="none" strike="noStrike">
                          <a:solidFill>
                            <a:srgbClr val="000000"/>
                          </a:solidFill>
                          <a:effectLst/>
                          <a:latin typeface="Calibri" panose="020F0502020204030204" pitchFamily="34" charset="0"/>
                        </a:rPr>
                        <a:t>CPI</a:t>
                      </a:r>
                    </a:p>
                  </a:txBody>
                  <a:tcPr marL="8593" marR="8593" marT="85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gridSpan="3">
                  <a:txBody>
                    <a:bodyPr/>
                    <a:lstStyle/>
                    <a:p>
                      <a:pPr algn="ctr" fontAlgn="t"/>
                      <a:r>
                        <a:rPr lang="en-CA" sz="1450" b="0" i="0" u="none" strike="noStrike">
                          <a:solidFill>
                            <a:srgbClr val="000000"/>
                          </a:solidFill>
                          <a:effectLst/>
                          <a:latin typeface="Calibri" panose="020F0502020204030204" pitchFamily="34" charset="0"/>
                        </a:rPr>
                        <a:t>2 Year Bond, Interest Rate and their overall yield curve</a:t>
                      </a:r>
                    </a:p>
                  </a:txBody>
                  <a:tcPr marL="8593" marR="8593" marT="85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gridSpan="3">
                  <a:txBody>
                    <a:bodyPr/>
                    <a:lstStyle/>
                    <a:p>
                      <a:pPr algn="ctr" fontAlgn="t"/>
                      <a:r>
                        <a:rPr lang="en-CA" sz="1450" b="0" i="0" u="none" strike="noStrike">
                          <a:solidFill>
                            <a:srgbClr val="000000"/>
                          </a:solidFill>
                          <a:effectLst/>
                          <a:latin typeface="Calibri" panose="020F0502020204030204" pitchFamily="34" charset="0"/>
                        </a:rPr>
                        <a:t>All </a:t>
                      </a:r>
                    </a:p>
                  </a:txBody>
                  <a:tcPr marL="8593" marR="8593" marT="85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099952515"/>
                  </a:ext>
                </a:extLst>
              </a:tr>
              <a:tr h="698844">
                <a:tc>
                  <a:txBody>
                    <a:bodyPr/>
                    <a:lstStyle/>
                    <a:p>
                      <a:pPr algn="l" fontAlgn="b"/>
                      <a:endParaRPr lang="en-CA" sz="1450" b="0" i="0" u="none" strike="noStrike">
                        <a:solidFill>
                          <a:srgbClr val="000000"/>
                        </a:solidFill>
                        <a:effectLst/>
                        <a:latin typeface="Calibri" panose="020F0502020204030204" pitchFamily="34" charset="0"/>
                      </a:endParaRPr>
                    </a:p>
                  </a:txBody>
                  <a:tcPr marL="8593" marR="8593" marT="859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CA" sz="1450" b="0" i="0" u="none" strike="noStrike">
                        <a:solidFill>
                          <a:srgbClr val="000000"/>
                        </a:solidFill>
                        <a:effectLst/>
                        <a:latin typeface="Calibri" panose="020F0502020204030204" pitchFamily="34" charset="0"/>
                      </a:endParaRPr>
                    </a:p>
                  </a:txBody>
                  <a:tcPr marL="8593" marR="8593" marT="8593"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CA" sz="1450" b="0" i="0" u="none" strike="noStrike">
                          <a:solidFill>
                            <a:srgbClr val="000000"/>
                          </a:solidFill>
                          <a:effectLst/>
                          <a:latin typeface="Calibri" panose="020F0502020204030204" pitchFamily="34" charset="0"/>
                        </a:rPr>
                        <a:t>Under-sampling </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Over-sampling </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Normal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Under-sampling </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Over-sampling </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Normal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Under-sampling </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Over-sampling </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Normal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Under-sampling </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Over-sampling </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Normal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Under-sampling </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Over-sampling </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Normal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4320480"/>
                  </a:ext>
                </a:extLst>
              </a:tr>
              <a:tr h="238910">
                <a:tc rowSpan="3">
                  <a:txBody>
                    <a:bodyPr/>
                    <a:lstStyle/>
                    <a:p>
                      <a:pPr algn="ctr" fontAlgn="b"/>
                      <a:r>
                        <a:rPr lang="en-CA" sz="1450" b="0" i="0" u="none" strike="noStrike">
                          <a:solidFill>
                            <a:srgbClr val="000000"/>
                          </a:solidFill>
                          <a:effectLst/>
                          <a:latin typeface="Calibri" panose="020F0502020204030204" pitchFamily="34" charset="0"/>
                        </a:rPr>
                        <a:t>Decision Tree</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AUC</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83"/>
                    </a:solidFill>
                  </a:tcPr>
                </a:tc>
                <a:tc>
                  <a:txBody>
                    <a:bodyPr/>
                    <a:lstStyle/>
                    <a:p>
                      <a:pPr algn="r" fontAlgn="b"/>
                      <a:r>
                        <a:rPr lang="en-CA" sz="1450" b="0" i="0" u="none" strike="noStrike">
                          <a:solidFill>
                            <a:srgbClr val="000000"/>
                          </a:solidFill>
                          <a:effectLst/>
                          <a:latin typeface="Calibri" panose="020F0502020204030204" pitchFamily="34" charset="0"/>
                        </a:rPr>
                        <a:t>70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F82"/>
                    </a:solidFill>
                  </a:tcPr>
                </a:tc>
                <a:tc>
                  <a:txBody>
                    <a:bodyPr/>
                    <a:lstStyle/>
                    <a:p>
                      <a:pPr algn="r" fontAlgn="b"/>
                      <a:r>
                        <a:rPr lang="en-CA" sz="1450" b="0" i="0" u="none" strike="noStrike">
                          <a:solidFill>
                            <a:srgbClr val="000000"/>
                          </a:solidFill>
                          <a:effectLst/>
                          <a:latin typeface="Calibri" panose="020F0502020204030204" pitchFamily="34" charset="0"/>
                        </a:rPr>
                        <a:t>55</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r" fontAlgn="b"/>
                      <a:r>
                        <a:rPr lang="en-CA" sz="1450" b="0" i="0" u="none" strike="noStrike">
                          <a:solidFill>
                            <a:srgbClr val="000000"/>
                          </a:solidFill>
                          <a:effectLst/>
                          <a:latin typeface="Calibri" panose="020F0502020204030204" pitchFamily="34" charset="0"/>
                        </a:rPr>
                        <a:t>59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CA" sz="1450" b="0" i="0" u="none" strike="noStrike">
                          <a:solidFill>
                            <a:srgbClr val="000000"/>
                          </a:solidFill>
                          <a:effectLst/>
                          <a:latin typeface="Calibri" panose="020F0502020204030204" pitchFamily="34" charset="0"/>
                        </a:rPr>
                        <a:t>63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784"/>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63</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784"/>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83"/>
                    </a:solidFill>
                  </a:tcPr>
                </a:tc>
                <a:tc>
                  <a:txBody>
                    <a:bodyPr/>
                    <a:lstStyle/>
                    <a:p>
                      <a:pPr algn="r" fontAlgn="b"/>
                      <a:r>
                        <a:rPr lang="en-CA" sz="1450" b="0" i="0" u="none" strike="noStrike">
                          <a:solidFill>
                            <a:srgbClr val="000000"/>
                          </a:solidFill>
                          <a:effectLst/>
                          <a:latin typeface="Calibri" panose="020F0502020204030204" pitchFamily="34" charset="0"/>
                        </a:rPr>
                        <a:t>61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algn="r" fontAlgn="b"/>
                      <a:r>
                        <a:rPr lang="en-CA" sz="1450" b="0" i="0" u="none" strike="noStrike">
                          <a:solidFill>
                            <a:srgbClr val="000000"/>
                          </a:solidFill>
                          <a:effectLst/>
                          <a:latin typeface="Calibri" panose="020F0502020204030204" pitchFamily="34" charset="0"/>
                        </a:rPr>
                        <a:t>68</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r" fontAlgn="b"/>
                      <a:r>
                        <a:rPr lang="en-CA" sz="1450" b="0" i="0" u="none" strike="noStrike">
                          <a:solidFill>
                            <a:srgbClr val="000000"/>
                          </a:solidFill>
                          <a:effectLst/>
                          <a:latin typeface="Calibri" panose="020F0502020204030204" pitchFamily="34" charset="0"/>
                        </a:rPr>
                        <a:t>63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784"/>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61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algn="r" fontAlgn="b"/>
                      <a:r>
                        <a:rPr lang="en-CA" sz="1450" b="0" i="0" u="none" strike="noStrike">
                          <a:solidFill>
                            <a:srgbClr val="000000"/>
                          </a:solidFill>
                          <a:effectLst/>
                          <a:latin typeface="Calibri" panose="020F0502020204030204" pitchFamily="34" charset="0"/>
                        </a:rPr>
                        <a:t>63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784"/>
                    </a:solidFill>
                  </a:tcPr>
                </a:tc>
                <a:extLst>
                  <a:ext uri="{0D108BD9-81ED-4DB2-BD59-A6C34878D82A}">
                    <a16:rowId xmlns:a16="http://schemas.microsoft.com/office/drawing/2014/main" val="1543205305"/>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Recall</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76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881"/>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83"/>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71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E82"/>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53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r" fontAlgn="b"/>
                      <a:r>
                        <a:rPr lang="en-CA" sz="1450" b="0" i="0" u="none" strike="noStrike">
                          <a:solidFill>
                            <a:srgbClr val="000000"/>
                          </a:solidFill>
                          <a:effectLst/>
                          <a:latin typeface="Calibri" panose="020F0502020204030204" pitchFamily="34" charset="0"/>
                        </a:rPr>
                        <a:t>78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680"/>
                    </a:solidFill>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78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680"/>
                    </a:solidFill>
                  </a:tcPr>
                </a:tc>
                <a:tc>
                  <a:txBody>
                    <a:bodyPr/>
                    <a:lstStyle/>
                    <a:p>
                      <a:pPr algn="r" fontAlgn="b"/>
                      <a:r>
                        <a:rPr lang="en-CA" sz="1450" b="0" i="0" u="none" strike="noStrike">
                          <a:solidFill>
                            <a:srgbClr val="000000"/>
                          </a:solidFill>
                          <a:effectLst/>
                          <a:latin typeface="Calibri" panose="020F0502020204030204" pitchFamily="34" charset="0"/>
                        </a:rPr>
                        <a:t>47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E"/>
                    </a:solidFill>
                  </a:tcPr>
                </a:tc>
                <a:tc>
                  <a:txBody>
                    <a:bodyPr/>
                    <a:lstStyle/>
                    <a:p>
                      <a:pPr algn="r" fontAlgn="b"/>
                      <a:r>
                        <a:rPr lang="en-CA" sz="1450" b="0" i="0" u="none" strike="noStrike">
                          <a:solidFill>
                            <a:srgbClr val="000000"/>
                          </a:solidFill>
                          <a:effectLst/>
                          <a:latin typeface="Calibri" panose="020F0502020204030204" pitchFamily="34" charset="0"/>
                        </a:rPr>
                        <a:t>53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extLst>
                  <a:ext uri="{0D108BD9-81ED-4DB2-BD59-A6C34878D82A}">
                    <a16:rowId xmlns:a16="http://schemas.microsoft.com/office/drawing/2014/main" val="1720090553"/>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F1-Score</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53</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D81"/>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45</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CB7D"/>
                    </a:solidFill>
                  </a:tcPr>
                </a:tc>
                <a:tc>
                  <a:txBody>
                    <a:bodyPr/>
                    <a:lstStyle/>
                    <a:p>
                      <a:pPr algn="r" fontAlgn="b"/>
                      <a:r>
                        <a:rPr lang="en-CA" sz="1450" b="0" i="0" u="none" strike="noStrike">
                          <a:solidFill>
                            <a:srgbClr val="000000"/>
                          </a:solidFill>
                          <a:effectLst/>
                          <a:latin typeface="Calibri" panose="020F0502020204030204" pitchFamily="34" charset="0"/>
                        </a:rPr>
                        <a:t>47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CF7E"/>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52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B80"/>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49</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47F"/>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47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CF7E"/>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880"/>
                    </a:solidFill>
                  </a:tcPr>
                </a:tc>
                <a:extLst>
                  <a:ext uri="{0D108BD9-81ED-4DB2-BD59-A6C34878D82A}">
                    <a16:rowId xmlns:a16="http://schemas.microsoft.com/office/drawing/2014/main" val="2861878023"/>
                  </a:ext>
                </a:extLst>
              </a:tr>
              <a:tr h="238910">
                <a:tc rowSpan="3">
                  <a:txBody>
                    <a:bodyPr/>
                    <a:lstStyle/>
                    <a:p>
                      <a:pPr algn="ctr" fontAlgn="b"/>
                      <a:r>
                        <a:rPr lang="en-CA" sz="1450" b="0" i="0" u="none" strike="noStrike">
                          <a:solidFill>
                            <a:srgbClr val="000000"/>
                          </a:solidFill>
                          <a:effectLst/>
                          <a:latin typeface="Calibri" panose="020F0502020204030204" pitchFamily="34" charset="0"/>
                        </a:rPr>
                        <a:t>Random Forest</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AUC</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71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E82"/>
                    </a:solidFill>
                  </a:tcPr>
                </a:tc>
                <a:tc>
                  <a:txBody>
                    <a:bodyPr/>
                    <a:lstStyle/>
                    <a:p>
                      <a:pPr algn="r" fontAlgn="b"/>
                      <a:r>
                        <a:rPr lang="en-CA" sz="1450" b="0" i="0" u="none" strike="noStrike">
                          <a:solidFill>
                            <a:srgbClr val="000000"/>
                          </a:solidFill>
                          <a:effectLst/>
                          <a:latin typeface="Calibri" panose="020F0502020204030204" pitchFamily="34" charset="0"/>
                        </a:rPr>
                        <a:t>71</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E82"/>
                    </a:solidFill>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65</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583"/>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63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784"/>
                    </a:solidFill>
                  </a:tcPr>
                </a:tc>
                <a:tc>
                  <a:txBody>
                    <a:bodyPr/>
                    <a:lstStyle/>
                    <a:p>
                      <a:pPr algn="r" fontAlgn="b"/>
                      <a:r>
                        <a:rPr lang="en-CA" sz="1450" b="0" i="0" u="none" strike="noStrike">
                          <a:solidFill>
                            <a:srgbClr val="000000"/>
                          </a:solidFill>
                          <a:effectLst/>
                          <a:latin typeface="Calibri" panose="020F0502020204030204" pitchFamily="34" charset="0"/>
                        </a:rPr>
                        <a:t>72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D82"/>
                    </a:solidFill>
                  </a:tcPr>
                </a:tc>
                <a:tc>
                  <a:txBody>
                    <a:bodyPr/>
                    <a:lstStyle/>
                    <a:p>
                      <a:pPr algn="r" fontAlgn="b"/>
                      <a:r>
                        <a:rPr lang="en-CA" sz="1450" b="0" i="0" u="none" strike="noStrike">
                          <a:solidFill>
                            <a:srgbClr val="000000"/>
                          </a:solidFill>
                          <a:effectLst/>
                          <a:latin typeface="Calibri" panose="020F0502020204030204" pitchFamily="34" charset="0"/>
                        </a:rPr>
                        <a:t>78</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680"/>
                    </a:solidFill>
                  </a:tcPr>
                </a:tc>
                <a:tc>
                  <a:txBody>
                    <a:bodyPr/>
                    <a:lstStyle/>
                    <a:p>
                      <a:pPr algn="r" fontAlgn="b"/>
                      <a:r>
                        <a:rPr lang="en-CA" sz="1450" b="0" i="0" u="none" strike="noStrike">
                          <a:solidFill>
                            <a:srgbClr val="000000"/>
                          </a:solidFill>
                          <a:effectLst/>
                          <a:latin typeface="Calibri" panose="020F0502020204030204" pitchFamily="34" charset="0"/>
                        </a:rPr>
                        <a:t>74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r" fontAlgn="b"/>
                      <a:r>
                        <a:rPr lang="en-CA" sz="1450" b="0" i="0" u="none" strike="noStrike">
                          <a:solidFill>
                            <a:srgbClr val="000000"/>
                          </a:solidFill>
                          <a:effectLst/>
                          <a:latin typeface="Calibri" panose="020F0502020204030204" pitchFamily="34" charset="0"/>
                        </a:rPr>
                        <a:t>77</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780"/>
                    </a:solidFill>
                  </a:tcPr>
                </a:tc>
                <a:tc>
                  <a:txBody>
                    <a:bodyPr/>
                    <a:lstStyle/>
                    <a:p>
                      <a:pPr algn="r" fontAlgn="b"/>
                      <a:r>
                        <a:rPr lang="en-CA" sz="1450" b="0" i="0" u="none" strike="noStrike">
                          <a:solidFill>
                            <a:srgbClr val="000000"/>
                          </a:solidFill>
                          <a:effectLst/>
                          <a:latin typeface="Calibri" panose="020F0502020204030204" pitchFamily="34" charset="0"/>
                        </a:rPr>
                        <a:t>76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881"/>
                    </a:solidFill>
                  </a:tcPr>
                </a:tc>
                <a:tc>
                  <a:txBody>
                    <a:bodyPr/>
                    <a:lstStyle/>
                    <a:p>
                      <a:pPr algn="r" fontAlgn="b"/>
                      <a:r>
                        <a:rPr lang="en-CA" sz="1450" b="0" i="0" u="none" strike="noStrike">
                          <a:solidFill>
                            <a:srgbClr val="000000"/>
                          </a:solidFill>
                          <a:effectLst/>
                          <a:latin typeface="Calibri" panose="020F0502020204030204" pitchFamily="34" charset="0"/>
                        </a:rPr>
                        <a:t>73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extLst>
                  <a:ext uri="{0D108BD9-81ED-4DB2-BD59-A6C34878D82A}">
                    <a16:rowId xmlns:a16="http://schemas.microsoft.com/office/drawing/2014/main" val="2846245865"/>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Recall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58</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883"/>
                    </a:solidFill>
                  </a:tcPr>
                </a:tc>
                <a:tc>
                  <a:txBody>
                    <a:bodyPr/>
                    <a:lstStyle/>
                    <a:p>
                      <a:pPr algn="r" fontAlgn="b"/>
                      <a:r>
                        <a:rPr lang="en-CA" sz="1450" b="0" i="0" u="none" strike="noStrike">
                          <a:solidFill>
                            <a:srgbClr val="000000"/>
                          </a:solidFill>
                          <a:effectLst/>
                          <a:latin typeface="Calibri" panose="020F0502020204030204" pitchFamily="34" charset="0"/>
                        </a:rPr>
                        <a:t>71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E82"/>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47</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E"/>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58</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883"/>
                    </a:solidFill>
                  </a:tcPr>
                </a:tc>
                <a:tc>
                  <a:txBody>
                    <a:bodyPr/>
                    <a:lstStyle/>
                    <a:p>
                      <a:pPr algn="r" fontAlgn="b"/>
                      <a:r>
                        <a:rPr lang="en-CA" sz="1450" b="0" i="0" u="none" strike="noStrike">
                          <a:solidFill>
                            <a:srgbClr val="000000"/>
                          </a:solidFill>
                          <a:effectLst/>
                          <a:latin typeface="Calibri" panose="020F0502020204030204" pitchFamily="34" charset="0"/>
                        </a:rPr>
                        <a:t>44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87D"/>
                    </a:solidFill>
                  </a:tcPr>
                </a:tc>
                <a:tc>
                  <a:txBody>
                    <a:bodyPr/>
                    <a:lstStyle/>
                    <a:p>
                      <a:pPr algn="r" fontAlgn="b"/>
                      <a:r>
                        <a:rPr lang="en-CA" sz="1450" b="0" i="0" u="none" strike="noStrike">
                          <a:solidFill>
                            <a:srgbClr val="000000"/>
                          </a:solidFill>
                          <a:effectLst/>
                          <a:latin typeface="Calibri" panose="020F0502020204030204" pitchFamily="34" charset="0"/>
                        </a:rPr>
                        <a:t>80</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80"/>
                    </a:solidFill>
                  </a:tcPr>
                </a:tc>
                <a:tc>
                  <a:txBody>
                    <a:bodyPr/>
                    <a:lstStyle/>
                    <a:p>
                      <a:pPr algn="r" fontAlgn="b"/>
                      <a:r>
                        <a:rPr lang="en-CA" sz="1450" b="0" i="0" u="none" strike="noStrike">
                          <a:solidFill>
                            <a:srgbClr val="000000"/>
                          </a:solidFill>
                          <a:effectLst/>
                          <a:latin typeface="Calibri" panose="020F0502020204030204" pitchFamily="34" charset="0"/>
                        </a:rPr>
                        <a:t>73</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87</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CB7E"/>
                    </a:solidFill>
                  </a:tcPr>
                </a:tc>
                <a:tc>
                  <a:txBody>
                    <a:bodyPr/>
                    <a:lstStyle/>
                    <a:p>
                      <a:pPr algn="r" fontAlgn="b"/>
                      <a:r>
                        <a:rPr lang="en-CA" sz="1450" b="0" i="0" u="none" strike="noStrike">
                          <a:solidFill>
                            <a:srgbClr val="000000"/>
                          </a:solidFill>
                          <a:effectLst/>
                          <a:latin typeface="Calibri" panose="020F0502020204030204" pitchFamily="34" charset="0"/>
                        </a:rPr>
                        <a:t>73</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extLst>
                  <a:ext uri="{0D108BD9-81ED-4DB2-BD59-A6C34878D82A}">
                    <a16:rowId xmlns:a16="http://schemas.microsoft.com/office/drawing/2014/main" val="1887679386"/>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F1-Score</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61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7E984"/>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58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883"/>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50</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680"/>
                    </a:solidFill>
                  </a:tcPr>
                </a:tc>
                <a:tc>
                  <a:txBody>
                    <a:bodyPr/>
                    <a:lstStyle/>
                    <a:p>
                      <a:pPr algn="r" fontAlgn="b"/>
                      <a:r>
                        <a:rPr lang="en-CA" sz="1450" b="0" i="0" u="none" strike="noStrike">
                          <a:solidFill>
                            <a:srgbClr val="000000"/>
                          </a:solidFill>
                          <a:effectLst/>
                          <a:latin typeface="Calibri" panose="020F0502020204030204" pitchFamily="34" charset="0"/>
                        </a:rPr>
                        <a:t>55</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182"/>
                    </a:solidFill>
                  </a:tcPr>
                </a:tc>
                <a:tc>
                  <a:txBody>
                    <a:bodyPr/>
                    <a:lstStyle/>
                    <a:p>
                      <a:pPr algn="r" fontAlgn="b"/>
                      <a:r>
                        <a:rPr lang="en-CA" sz="1450" b="0" i="0" u="none" strike="noStrike">
                          <a:solidFill>
                            <a:srgbClr val="000000"/>
                          </a:solidFill>
                          <a:effectLst/>
                          <a:latin typeface="Calibri" panose="020F0502020204030204" pitchFamily="34" charset="0"/>
                        </a:rPr>
                        <a:t>49</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47F"/>
                    </a:solidFill>
                  </a:tcPr>
                </a:tc>
                <a:tc>
                  <a:txBody>
                    <a:bodyPr/>
                    <a:lstStyle/>
                    <a:p>
                      <a:pPr algn="r" fontAlgn="b"/>
                      <a:r>
                        <a:rPr lang="en-CA" sz="1450" b="0" i="0" u="none" strike="noStrike">
                          <a:solidFill>
                            <a:srgbClr val="000000"/>
                          </a:solidFill>
                          <a:effectLst/>
                          <a:latin typeface="Calibri" panose="020F0502020204030204" pitchFamily="34" charset="0"/>
                        </a:rPr>
                        <a:t>63</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FE784"/>
                    </a:solidFill>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BE683"/>
                    </a:solidFill>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BE683"/>
                    </a:solidFill>
                  </a:tcPr>
                </a:tc>
                <a:extLst>
                  <a:ext uri="{0D108BD9-81ED-4DB2-BD59-A6C34878D82A}">
                    <a16:rowId xmlns:a16="http://schemas.microsoft.com/office/drawing/2014/main" val="971718619"/>
                  </a:ext>
                </a:extLst>
              </a:tr>
              <a:tr h="238910">
                <a:tc rowSpan="3">
                  <a:txBody>
                    <a:bodyPr/>
                    <a:lstStyle/>
                    <a:p>
                      <a:pPr algn="ctr" fontAlgn="b"/>
                      <a:r>
                        <a:rPr lang="en-CA" sz="1450" b="0" i="0" u="none" strike="noStrike">
                          <a:solidFill>
                            <a:srgbClr val="000000"/>
                          </a:solidFill>
                          <a:effectLst/>
                          <a:latin typeface="Calibri" panose="020F0502020204030204" pitchFamily="34" charset="0"/>
                        </a:rPr>
                        <a:t>Logistic Regression</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AUC</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50</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680"/>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72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D82"/>
                    </a:solidFill>
                  </a:tcPr>
                </a:tc>
                <a:tc>
                  <a:txBody>
                    <a:bodyPr/>
                    <a:lstStyle/>
                    <a:p>
                      <a:pPr algn="r" fontAlgn="b"/>
                      <a:r>
                        <a:rPr lang="en-CA" sz="1450" b="0" i="0" u="none" strike="noStrike">
                          <a:solidFill>
                            <a:srgbClr val="000000"/>
                          </a:solidFill>
                          <a:effectLst/>
                          <a:latin typeface="Calibri" panose="020F0502020204030204" pitchFamily="34" charset="0"/>
                        </a:rPr>
                        <a:t>71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E82"/>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53</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52</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0"/>
                    </a:solidFill>
                  </a:tcPr>
                </a:tc>
                <a:tc>
                  <a:txBody>
                    <a:bodyPr/>
                    <a:lstStyle/>
                    <a:p>
                      <a:pPr algn="r" fontAlgn="b"/>
                      <a:r>
                        <a:rPr lang="en-CA" sz="1450" b="0" i="0" u="none" strike="noStrike">
                          <a:solidFill>
                            <a:srgbClr val="000000"/>
                          </a:solidFill>
                          <a:effectLst/>
                          <a:latin typeface="Calibri" panose="020F0502020204030204" pitchFamily="34" charset="0"/>
                        </a:rPr>
                        <a:t>70</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F82"/>
                    </a:solidFill>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63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784"/>
                    </a:solidFill>
                  </a:tcPr>
                </a:tc>
                <a:tc>
                  <a:txBody>
                    <a:bodyPr/>
                    <a:lstStyle/>
                    <a:p>
                      <a:pPr algn="r" fontAlgn="b"/>
                      <a:r>
                        <a:rPr lang="en-CA" sz="1450" b="0" i="0" u="none" strike="noStrike">
                          <a:solidFill>
                            <a:srgbClr val="000000"/>
                          </a:solidFill>
                          <a:effectLst/>
                          <a:latin typeface="Calibri" panose="020F0502020204030204" pitchFamily="34" charset="0"/>
                        </a:rPr>
                        <a:t>70</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F82"/>
                    </a:solidFill>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63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784"/>
                    </a:solidFill>
                  </a:tcPr>
                </a:tc>
                <a:extLst>
                  <a:ext uri="{0D108BD9-81ED-4DB2-BD59-A6C34878D82A}">
                    <a16:rowId xmlns:a16="http://schemas.microsoft.com/office/drawing/2014/main" val="3474651044"/>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Recall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42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C47C"/>
                    </a:solidFill>
                  </a:tcPr>
                </a:tc>
                <a:tc>
                  <a:txBody>
                    <a:bodyPr/>
                    <a:lstStyle/>
                    <a:p>
                      <a:pPr algn="r" fontAlgn="b"/>
                      <a:r>
                        <a:rPr lang="en-CA" sz="1450" b="0" i="0" u="none" strike="noStrike">
                          <a:solidFill>
                            <a:srgbClr val="000000"/>
                          </a:solidFill>
                          <a:effectLst/>
                          <a:latin typeface="Calibri" panose="020F0502020204030204" pitchFamily="34" charset="0"/>
                        </a:rPr>
                        <a:t>38</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A"/>
                    </a:solidFill>
                  </a:tcPr>
                </a:tc>
                <a:tc>
                  <a:txBody>
                    <a:bodyPr/>
                    <a:lstStyle/>
                    <a:p>
                      <a:pPr algn="r" fontAlgn="b"/>
                      <a:r>
                        <a:rPr lang="en-CA" sz="1450" b="0" i="0" u="none" strike="noStrike">
                          <a:solidFill>
                            <a:srgbClr val="000000"/>
                          </a:solidFill>
                          <a:effectLst/>
                          <a:latin typeface="Calibri" panose="020F0502020204030204" pitchFamily="34" charset="0"/>
                        </a:rPr>
                        <a:t>20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272"/>
                    </a:solidFill>
                  </a:tcPr>
                </a:tc>
                <a:tc>
                  <a:txBody>
                    <a:bodyPr/>
                    <a:lstStyle/>
                    <a:p>
                      <a:pPr algn="r" fontAlgn="b"/>
                      <a:r>
                        <a:rPr lang="en-CA" sz="1450" b="0" i="0" u="none" strike="noStrike">
                          <a:solidFill>
                            <a:srgbClr val="000000"/>
                          </a:solidFill>
                          <a:effectLst/>
                          <a:latin typeface="Calibri" panose="020F0502020204030204" pitchFamily="34" charset="0"/>
                        </a:rPr>
                        <a:t>91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C77D"/>
                    </a:solidFill>
                  </a:tcPr>
                </a:tc>
                <a:tc>
                  <a:txBody>
                    <a:bodyPr/>
                    <a:lstStyle/>
                    <a:p>
                      <a:pPr algn="r" fontAlgn="b"/>
                      <a:r>
                        <a:rPr lang="en-CA" sz="1450" b="0" i="0" u="none" strike="noStrike">
                          <a:solidFill>
                            <a:srgbClr val="000000"/>
                          </a:solidFill>
                          <a:effectLst/>
                          <a:latin typeface="Calibri" panose="020F0502020204030204" pitchFamily="34" charset="0"/>
                        </a:rPr>
                        <a:t>84</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CF7F"/>
                    </a:solidFill>
                  </a:tcPr>
                </a:tc>
                <a:tc>
                  <a:txBody>
                    <a:bodyPr/>
                    <a:lstStyle/>
                    <a:p>
                      <a:pPr algn="r" fontAlgn="b"/>
                      <a:r>
                        <a:rPr lang="en-CA" sz="1450" b="0" i="0" u="none" strike="noStrike">
                          <a:solidFill>
                            <a:srgbClr val="000000"/>
                          </a:solidFill>
                          <a:effectLst/>
                          <a:latin typeface="Calibri" panose="020F0502020204030204" pitchFamily="34" charset="0"/>
                        </a:rPr>
                        <a:t>24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B74"/>
                    </a:solidFill>
                  </a:tcPr>
                </a:tc>
                <a:tc>
                  <a:txBody>
                    <a:bodyPr/>
                    <a:lstStyle/>
                    <a:p>
                      <a:pPr algn="r" fontAlgn="b"/>
                      <a:r>
                        <a:rPr lang="en-CA" sz="1450" b="0" i="0" u="none" strike="noStrike">
                          <a:solidFill>
                            <a:srgbClr val="000000"/>
                          </a:solidFill>
                          <a:effectLst/>
                          <a:latin typeface="Calibri" panose="020F0502020204030204" pitchFamily="34" charset="0"/>
                        </a:rPr>
                        <a:t>33</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F78"/>
                    </a:solidFill>
                  </a:tcPr>
                </a:tc>
                <a:tc>
                  <a:txBody>
                    <a:bodyPr/>
                    <a:lstStyle/>
                    <a:p>
                      <a:pPr algn="r" fontAlgn="b"/>
                      <a:r>
                        <a:rPr lang="en-CA" sz="1450" b="0" i="0" u="none" strike="noStrike">
                          <a:solidFill>
                            <a:srgbClr val="000000"/>
                          </a:solidFill>
                          <a:effectLst/>
                          <a:latin typeface="Calibri" panose="020F0502020204030204" pitchFamily="34" charset="0"/>
                        </a:rPr>
                        <a:t>38</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A"/>
                    </a:solidFill>
                  </a:tcPr>
                </a:tc>
                <a:tc>
                  <a:txBody>
                    <a:bodyPr/>
                    <a:lstStyle/>
                    <a:p>
                      <a:pPr algn="r" fontAlgn="b"/>
                      <a:r>
                        <a:rPr lang="en-CA" sz="1450" b="0" i="0" u="none" strike="noStrike">
                          <a:solidFill>
                            <a:srgbClr val="000000"/>
                          </a:solidFill>
                          <a:effectLst/>
                          <a:latin typeface="Calibri" panose="020F0502020204030204" pitchFamily="34" charset="0"/>
                        </a:rPr>
                        <a:t>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D6B"/>
                    </a:solidFill>
                  </a:tcPr>
                </a:tc>
                <a:tc>
                  <a:txBody>
                    <a:bodyPr/>
                    <a:lstStyle/>
                    <a:p>
                      <a:pPr algn="r" fontAlgn="b"/>
                      <a:r>
                        <a:rPr lang="en-CA" sz="1450" b="0" i="0" u="none" strike="noStrike">
                          <a:solidFill>
                            <a:srgbClr val="000000"/>
                          </a:solidFill>
                          <a:effectLst/>
                          <a:latin typeface="Calibri" panose="020F0502020204030204" pitchFamily="34" charset="0"/>
                        </a:rPr>
                        <a:t>98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CA" sz="1450" b="0" i="0" u="none" strike="noStrike">
                          <a:solidFill>
                            <a:srgbClr val="000000"/>
                          </a:solidFill>
                          <a:effectLst/>
                          <a:latin typeface="Calibri" panose="020F0502020204030204" pitchFamily="34" charset="0"/>
                        </a:rPr>
                        <a:t>98</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CA" sz="1450" b="0" i="0" u="none" strike="noStrike">
                          <a:solidFill>
                            <a:srgbClr val="000000"/>
                          </a:solidFill>
                          <a:effectLst/>
                          <a:latin typeface="Calibri" panose="020F0502020204030204" pitchFamily="34" charset="0"/>
                        </a:rPr>
                        <a:t>38</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A"/>
                    </a:solidFill>
                  </a:tcPr>
                </a:tc>
                <a:tc>
                  <a:txBody>
                    <a:bodyPr/>
                    <a:lstStyle/>
                    <a:p>
                      <a:pPr algn="r" fontAlgn="b"/>
                      <a:r>
                        <a:rPr lang="en-CA" sz="1450" b="0" i="0" u="none" strike="noStrike">
                          <a:solidFill>
                            <a:srgbClr val="000000"/>
                          </a:solidFill>
                          <a:effectLst/>
                          <a:latin typeface="Calibri" panose="020F0502020204030204" pitchFamily="34" charset="0"/>
                        </a:rPr>
                        <a:t>98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CA" sz="1450" b="0" i="0" u="none" strike="noStrike">
                          <a:solidFill>
                            <a:srgbClr val="000000"/>
                          </a:solidFill>
                          <a:effectLst/>
                          <a:latin typeface="Calibri" panose="020F0502020204030204" pitchFamily="34" charset="0"/>
                        </a:rPr>
                        <a:t>98</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CA" sz="1450" b="0" i="0" u="none" strike="noStrike">
                          <a:solidFill>
                            <a:srgbClr val="000000"/>
                          </a:solidFill>
                          <a:effectLst/>
                          <a:latin typeface="Calibri" panose="020F0502020204030204" pitchFamily="34" charset="0"/>
                        </a:rPr>
                        <a:t>38</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A"/>
                    </a:solidFill>
                  </a:tcPr>
                </a:tc>
                <a:extLst>
                  <a:ext uri="{0D108BD9-81ED-4DB2-BD59-A6C34878D82A}">
                    <a16:rowId xmlns:a16="http://schemas.microsoft.com/office/drawing/2014/main" val="1089813924"/>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F1-Score</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36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679"/>
                    </a:solidFill>
                  </a:tcPr>
                </a:tc>
                <a:tc>
                  <a:txBody>
                    <a:bodyPr/>
                    <a:lstStyle/>
                    <a:p>
                      <a:pPr algn="r" fontAlgn="b"/>
                      <a:r>
                        <a:rPr lang="en-CA" sz="1450" b="0" i="0" u="none" strike="noStrike">
                          <a:solidFill>
                            <a:srgbClr val="000000"/>
                          </a:solidFill>
                          <a:effectLst/>
                          <a:latin typeface="Calibri" panose="020F0502020204030204" pitchFamily="34" charset="0"/>
                        </a:rPr>
                        <a:t>35</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479"/>
                    </a:solidFill>
                  </a:tcPr>
                </a:tc>
                <a:tc>
                  <a:txBody>
                    <a:bodyPr/>
                    <a:lstStyle/>
                    <a:p>
                      <a:pPr algn="r" fontAlgn="b"/>
                      <a:r>
                        <a:rPr lang="en-CA" sz="1450" b="0" i="0" u="none" strike="noStrike">
                          <a:solidFill>
                            <a:srgbClr val="000000"/>
                          </a:solidFill>
                          <a:effectLst/>
                          <a:latin typeface="Calibri" panose="020F0502020204030204" pitchFamily="34" charset="0"/>
                        </a:rPr>
                        <a:t>30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BA877"/>
                    </a:solidFill>
                  </a:tcPr>
                </a:tc>
                <a:tc>
                  <a:txBody>
                    <a:bodyPr/>
                    <a:lstStyle/>
                    <a:p>
                      <a:pPr algn="r" fontAlgn="b"/>
                      <a:r>
                        <a:rPr lang="en-CA" sz="1450" b="0" i="0" u="none" strike="noStrike">
                          <a:solidFill>
                            <a:srgbClr val="000000"/>
                          </a:solidFill>
                          <a:effectLst/>
                          <a:latin typeface="Calibri" panose="020F0502020204030204" pitchFamily="34" charset="0"/>
                        </a:rPr>
                        <a:t>63</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FE784"/>
                    </a:solidFill>
                  </a:tcPr>
                </a:tc>
                <a:tc>
                  <a:txBody>
                    <a:bodyPr/>
                    <a:lstStyle/>
                    <a:p>
                      <a:pPr algn="r" fontAlgn="b"/>
                      <a:r>
                        <a:rPr lang="en-CA" sz="1450" b="0" i="0" u="none" strike="noStrike">
                          <a:solidFill>
                            <a:srgbClr val="000000"/>
                          </a:solidFill>
                          <a:effectLst/>
                          <a:latin typeface="Calibri" panose="020F0502020204030204" pitchFamily="34" charset="0"/>
                        </a:rPr>
                        <a:t>61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7E984"/>
                    </a:solidFill>
                  </a:tcPr>
                </a:tc>
                <a:tc>
                  <a:txBody>
                    <a:bodyPr/>
                    <a:lstStyle/>
                    <a:p>
                      <a:pPr algn="r" fontAlgn="b"/>
                      <a:r>
                        <a:rPr lang="en-CA" sz="1450" b="0" i="0" u="none" strike="noStrike">
                          <a:solidFill>
                            <a:srgbClr val="000000"/>
                          </a:solidFill>
                          <a:effectLst/>
                          <a:latin typeface="Calibri" panose="020F0502020204030204" pitchFamily="34" charset="0"/>
                        </a:rPr>
                        <a:t>33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BAF78"/>
                    </a:solidFill>
                  </a:tcPr>
                </a:tc>
                <a:tc>
                  <a:txBody>
                    <a:bodyPr/>
                    <a:lstStyle/>
                    <a:p>
                      <a:pPr algn="r" fontAlgn="b"/>
                      <a:r>
                        <a:rPr lang="en-CA" sz="1450" b="0" i="0" u="none" strike="noStrike">
                          <a:solidFill>
                            <a:srgbClr val="000000"/>
                          </a:solidFill>
                          <a:effectLst/>
                          <a:latin typeface="Calibri" panose="020F0502020204030204" pitchFamily="34" charset="0"/>
                        </a:rPr>
                        <a:t>35</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479"/>
                    </a:solidFill>
                  </a:tcPr>
                </a:tc>
                <a:tc>
                  <a:txBody>
                    <a:bodyPr/>
                    <a:lstStyle/>
                    <a:p>
                      <a:pPr algn="r" fontAlgn="b"/>
                      <a:r>
                        <a:rPr lang="en-CA" sz="1450" b="0" i="0" u="none" strike="noStrike">
                          <a:solidFill>
                            <a:srgbClr val="000000"/>
                          </a:solidFill>
                          <a:effectLst/>
                          <a:latin typeface="Calibri" panose="020F0502020204030204" pitchFamily="34" charset="0"/>
                        </a:rPr>
                        <a:t>40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F7B"/>
                    </a:solidFill>
                  </a:tcPr>
                </a:tc>
                <a:tc>
                  <a:txBody>
                    <a:bodyPr/>
                    <a:lstStyle/>
                    <a:p>
                      <a:pPr algn="r" fontAlgn="b"/>
                      <a:r>
                        <a:rPr lang="en-CA" sz="1450" b="0" i="0" u="none" strike="noStrike">
                          <a:solidFill>
                            <a:srgbClr val="000000"/>
                          </a:solidFill>
                          <a:effectLst/>
                          <a:latin typeface="Calibri" panose="020F0502020204030204" pitchFamily="34" charset="0"/>
                        </a:rPr>
                        <a:t>9</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8786E"/>
                    </a:solidFill>
                  </a:tcPr>
                </a:tc>
                <a:tc>
                  <a:txBody>
                    <a:bodyPr/>
                    <a:lstStyle/>
                    <a:p>
                      <a:pPr algn="r" fontAlgn="b"/>
                      <a:r>
                        <a:rPr lang="en-CA" sz="1450" b="0" i="0" u="none" strike="noStrike">
                          <a:solidFill>
                            <a:srgbClr val="000000"/>
                          </a:solidFill>
                          <a:effectLst/>
                          <a:latin typeface="Calibri" panose="020F0502020204030204" pitchFamily="34" charset="0"/>
                        </a:rPr>
                        <a:t>61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7E984"/>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46</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CD7E"/>
                    </a:solidFill>
                  </a:tcPr>
                </a:tc>
                <a:tc>
                  <a:txBody>
                    <a:bodyPr/>
                    <a:lstStyle/>
                    <a:p>
                      <a:pPr algn="r" fontAlgn="b"/>
                      <a:r>
                        <a:rPr lang="en-CA" sz="1450" b="0" i="0" u="none" strike="noStrike">
                          <a:solidFill>
                            <a:srgbClr val="000000"/>
                          </a:solidFill>
                          <a:effectLst/>
                          <a:latin typeface="Calibri" panose="020F0502020204030204" pitchFamily="34" charset="0"/>
                        </a:rPr>
                        <a:t>61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7E984"/>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46</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CD7E"/>
                    </a:solidFill>
                  </a:tcPr>
                </a:tc>
                <a:extLst>
                  <a:ext uri="{0D108BD9-81ED-4DB2-BD59-A6C34878D82A}">
                    <a16:rowId xmlns:a16="http://schemas.microsoft.com/office/drawing/2014/main" val="888132418"/>
                  </a:ext>
                </a:extLst>
              </a:tr>
              <a:tr h="238910">
                <a:tc rowSpan="3">
                  <a:txBody>
                    <a:bodyPr/>
                    <a:lstStyle/>
                    <a:p>
                      <a:pPr algn="ctr" fontAlgn="b"/>
                      <a:r>
                        <a:rPr lang="en-CA" sz="1450" b="0" i="0" u="none" strike="noStrike">
                          <a:solidFill>
                            <a:srgbClr val="000000"/>
                          </a:solidFill>
                          <a:effectLst/>
                          <a:latin typeface="Calibri" panose="020F0502020204030204" pitchFamily="34" charset="0"/>
                        </a:rPr>
                        <a:t>Gaussian NBC</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AUC</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72</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D82"/>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72</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D82"/>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83"/>
                    </a:solidFill>
                  </a:tcPr>
                </a:tc>
                <a:tc>
                  <a:txBody>
                    <a:bodyPr/>
                    <a:lstStyle/>
                    <a:p>
                      <a:pPr algn="r" fontAlgn="b"/>
                      <a:r>
                        <a:rPr lang="en-CA" sz="1450" b="0" i="0" u="none" strike="noStrike">
                          <a:solidFill>
                            <a:srgbClr val="000000"/>
                          </a:solidFill>
                          <a:effectLst/>
                          <a:latin typeface="Calibri" panose="020F0502020204030204" pitchFamily="34" charset="0"/>
                        </a:rPr>
                        <a:t>68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r" fontAlgn="b"/>
                      <a:r>
                        <a:rPr lang="en-CA" sz="1450" b="0" i="0" u="none" strike="noStrike">
                          <a:solidFill>
                            <a:srgbClr val="000000"/>
                          </a:solidFill>
                          <a:effectLst/>
                          <a:latin typeface="Calibri" panose="020F0502020204030204" pitchFamily="34" charset="0"/>
                        </a:rPr>
                        <a:t>66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3"/>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65</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583"/>
                    </a:solidFill>
                  </a:tcPr>
                </a:tc>
                <a:tc>
                  <a:txBody>
                    <a:bodyPr/>
                    <a:lstStyle/>
                    <a:p>
                      <a:pPr algn="r" fontAlgn="b"/>
                      <a:r>
                        <a:rPr lang="en-CA" sz="1450" b="0" i="0" u="none" strike="noStrike">
                          <a:solidFill>
                            <a:srgbClr val="000000"/>
                          </a:solidFill>
                          <a:effectLst/>
                          <a:latin typeface="Calibri" panose="020F0502020204030204" pitchFamily="34" charset="0"/>
                        </a:rPr>
                        <a:t>68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r" fontAlgn="b"/>
                      <a:r>
                        <a:rPr lang="en-CA" sz="1450" b="0" i="0" u="none" strike="noStrike">
                          <a:solidFill>
                            <a:srgbClr val="000000"/>
                          </a:solidFill>
                          <a:effectLst/>
                          <a:latin typeface="Calibri" panose="020F0502020204030204" pitchFamily="34" charset="0"/>
                        </a:rPr>
                        <a:t>70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F82"/>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83"/>
                    </a:solidFill>
                  </a:tcPr>
                </a:tc>
                <a:extLst>
                  <a:ext uri="{0D108BD9-81ED-4DB2-BD59-A6C34878D82A}">
                    <a16:rowId xmlns:a16="http://schemas.microsoft.com/office/drawing/2014/main" val="672910012"/>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Recall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73</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tc>
                  <a:txBody>
                    <a:bodyPr/>
                    <a:lstStyle/>
                    <a:p>
                      <a:pPr algn="r" fontAlgn="b"/>
                      <a:r>
                        <a:rPr lang="en-CA" sz="1450" b="0" i="0" u="none" strike="noStrike">
                          <a:solidFill>
                            <a:srgbClr val="000000"/>
                          </a:solidFill>
                          <a:effectLst/>
                          <a:latin typeface="Calibri" panose="020F0502020204030204" pitchFamily="34" charset="0"/>
                        </a:rPr>
                        <a:t>36</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679"/>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83"/>
                    </a:solidFill>
                  </a:tcPr>
                </a:tc>
                <a:tc>
                  <a:txBody>
                    <a:bodyPr/>
                    <a:lstStyle/>
                    <a:p>
                      <a:pPr algn="r" fontAlgn="b"/>
                      <a:r>
                        <a:rPr lang="en-CA" sz="1450" b="0" i="0" u="none" strike="noStrike">
                          <a:solidFill>
                            <a:srgbClr val="000000"/>
                          </a:solidFill>
                          <a:effectLst/>
                          <a:latin typeface="Calibri" panose="020F0502020204030204" pitchFamily="34" charset="0"/>
                        </a:rPr>
                        <a:t>38</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A"/>
                    </a:solidFill>
                  </a:tcPr>
                </a:tc>
                <a:tc>
                  <a:txBody>
                    <a:bodyPr/>
                    <a:lstStyle/>
                    <a:p>
                      <a:pPr algn="r" fontAlgn="b"/>
                      <a:r>
                        <a:rPr lang="en-CA" sz="1450" b="0" i="0" u="none" strike="noStrike">
                          <a:solidFill>
                            <a:srgbClr val="000000"/>
                          </a:solidFill>
                          <a:effectLst/>
                          <a:latin typeface="Calibri" panose="020F0502020204030204" pitchFamily="34" charset="0"/>
                        </a:rPr>
                        <a:t>73</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tc>
                  <a:txBody>
                    <a:bodyPr/>
                    <a:lstStyle/>
                    <a:p>
                      <a:pPr algn="r" fontAlgn="b"/>
                      <a:r>
                        <a:rPr lang="en-CA" sz="1450" b="0" i="0" u="none" strike="noStrike">
                          <a:solidFill>
                            <a:srgbClr val="000000"/>
                          </a:solidFill>
                          <a:effectLst/>
                          <a:latin typeface="Calibri" panose="020F0502020204030204" pitchFamily="34" charset="0"/>
                        </a:rPr>
                        <a:t>71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E82"/>
                    </a:solidFill>
                  </a:tcPr>
                </a:tc>
                <a:tc>
                  <a:txBody>
                    <a:bodyPr/>
                    <a:lstStyle/>
                    <a:p>
                      <a:pPr algn="r" fontAlgn="b"/>
                      <a:r>
                        <a:rPr lang="en-CA" sz="1450" b="0" i="0" u="none" strike="noStrike">
                          <a:solidFill>
                            <a:srgbClr val="000000"/>
                          </a:solidFill>
                          <a:effectLst/>
                          <a:latin typeface="Calibri" panose="020F0502020204030204" pitchFamily="34" charset="0"/>
                        </a:rPr>
                        <a:t>33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F78"/>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58</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883"/>
                    </a:solidFill>
                  </a:tcPr>
                </a:tc>
                <a:tc>
                  <a:txBody>
                    <a:bodyPr/>
                    <a:lstStyle/>
                    <a:p>
                      <a:pPr algn="r" fontAlgn="b"/>
                      <a:r>
                        <a:rPr lang="en-CA" sz="1450" b="0" i="0" u="none" strike="noStrike">
                          <a:solidFill>
                            <a:srgbClr val="000000"/>
                          </a:solidFill>
                          <a:effectLst/>
                          <a:latin typeface="Calibri" panose="020F0502020204030204" pitchFamily="34" charset="0"/>
                        </a:rPr>
                        <a:t>40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F7B"/>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40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F7B"/>
                    </a:solidFill>
                  </a:tcPr>
                </a:tc>
                <a:extLst>
                  <a:ext uri="{0D108BD9-81ED-4DB2-BD59-A6C34878D82A}">
                    <a16:rowId xmlns:a16="http://schemas.microsoft.com/office/drawing/2014/main" val="54120998"/>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F1-Score</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59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EB84"/>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44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C87D"/>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48</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17F"/>
                    </a:solidFill>
                  </a:tcPr>
                </a:tc>
                <a:tc>
                  <a:txBody>
                    <a:bodyPr/>
                    <a:lstStyle/>
                    <a:p>
                      <a:pPr algn="r" fontAlgn="b"/>
                      <a:r>
                        <a:rPr lang="en-CA" sz="1450" b="0" i="0" u="none" strike="noStrike">
                          <a:solidFill>
                            <a:srgbClr val="000000"/>
                          </a:solidFill>
                          <a:effectLst/>
                          <a:latin typeface="Calibri" panose="020F0502020204030204" pitchFamily="34" charset="0"/>
                        </a:rPr>
                        <a:t>58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883"/>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43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C67C"/>
                    </a:solidFill>
                  </a:tcPr>
                </a:tc>
                <a:tc>
                  <a:txBody>
                    <a:bodyPr/>
                    <a:lstStyle/>
                    <a:p>
                      <a:pPr algn="r" fontAlgn="b"/>
                      <a:r>
                        <a:rPr lang="en-CA" sz="1450" b="0" i="0" u="none" strike="noStrike">
                          <a:solidFill>
                            <a:srgbClr val="000000"/>
                          </a:solidFill>
                          <a:effectLst/>
                          <a:latin typeface="Calibri" panose="020F0502020204030204" pitchFamily="34" charset="0"/>
                        </a:rPr>
                        <a:t>55</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182"/>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50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680"/>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48</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17F"/>
                    </a:solidFill>
                  </a:tcPr>
                </a:tc>
                <a:extLst>
                  <a:ext uri="{0D108BD9-81ED-4DB2-BD59-A6C34878D82A}">
                    <a16:rowId xmlns:a16="http://schemas.microsoft.com/office/drawing/2014/main" val="4252219920"/>
                  </a:ext>
                </a:extLst>
              </a:tr>
              <a:tr h="238910">
                <a:tc rowSpan="3">
                  <a:txBody>
                    <a:bodyPr/>
                    <a:lstStyle/>
                    <a:p>
                      <a:pPr algn="ctr" fontAlgn="b"/>
                      <a:r>
                        <a:rPr lang="en-CA" sz="1450" b="0" i="0" u="none" strike="noStrike">
                          <a:solidFill>
                            <a:srgbClr val="000000"/>
                          </a:solidFill>
                          <a:effectLst/>
                          <a:latin typeface="Calibri" panose="020F0502020204030204" pitchFamily="34" charset="0"/>
                        </a:rPr>
                        <a:t>Bernoulli NBC</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AUC</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66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3"/>
                    </a:solidFill>
                  </a:tcPr>
                </a:tc>
                <a:tc>
                  <a:txBody>
                    <a:bodyPr/>
                    <a:lstStyle/>
                    <a:p>
                      <a:pPr algn="r" fontAlgn="b"/>
                      <a:r>
                        <a:rPr lang="en-CA" sz="1450" b="0" i="0" u="none" strike="noStrike">
                          <a:solidFill>
                            <a:srgbClr val="000000"/>
                          </a:solidFill>
                          <a:effectLst/>
                          <a:latin typeface="Calibri" panose="020F0502020204030204" pitchFamily="34" charset="0"/>
                        </a:rPr>
                        <a:t>67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3"/>
                    </a:solidFill>
                  </a:tcPr>
                </a:tc>
                <a:tc>
                  <a:txBody>
                    <a:bodyPr/>
                    <a:lstStyle/>
                    <a:p>
                      <a:pPr algn="r" fontAlgn="b"/>
                      <a:r>
                        <a:rPr lang="en-CA" sz="1450" b="0" i="0" u="none" strike="noStrike">
                          <a:solidFill>
                            <a:srgbClr val="000000"/>
                          </a:solidFill>
                          <a:effectLst/>
                          <a:latin typeface="Calibri" panose="020F0502020204030204" pitchFamily="34" charset="0"/>
                        </a:rPr>
                        <a:t>65</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583"/>
                    </a:solidFill>
                  </a:tcPr>
                </a:tc>
                <a:tc>
                  <a:txBody>
                    <a:bodyPr/>
                    <a:lstStyle/>
                    <a:p>
                      <a:pPr algn="r" fontAlgn="b"/>
                      <a:r>
                        <a:rPr lang="en-CA" sz="1450" b="0" i="0" u="none" strike="noStrike">
                          <a:solidFill>
                            <a:srgbClr val="000000"/>
                          </a:solidFill>
                          <a:effectLst/>
                          <a:latin typeface="Calibri" panose="020F0502020204030204" pitchFamily="34" charset="0"/>
                        </a:rPr>
                        <a:t>66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3"/>
                    </a:solidFill>
                  </a:tcPr>
                </a:tc>
                <a:tc>
                  <a:txBody>
                    <a:bodyPr/>
                    <a:lstStyle/>
                    <a:p>
                      <a:pPr algn="r" fontAlgn="b"/>
                      <a:r>
                        <a:rPr lang="en-CA" sz="1450" b="0" i="0" u="none" strike="noStrike">
                          <a:solidFill>
                            <a:srgbClr val="000000"/>
                          </a:solidFill>
                          <a:effectLst/>
                          <a:latin typeface="Calibri" panose="020F0502020204030204" pitchFamily="34" charset="0"/>
                        </a:rPr>
                        <a:t>72</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D82"/>
                    </a:solidFill>
                  </a:tcPr>
                </a:tc>
                <a:tc>
                  <a:txBody>
                    <a:bodyPr/>
                    <a:lstStyle/>
                    <a:p>
                      <a:pPr algn="r" fontAlgn="b"/>
                      <a:r>
                        <a:rPr lang="en-CA" sz="1450" b="0" i="0" u="none" strike="noStrike">
                          <a:solidFill>
                            <a:srgbClr val="000000"/>
                          </a:solidFill>
                          <a:effectLst/>
                          <a:latin typeface="Calibri" panose="020F0502020204030204" pitchFamily="34" charset="0"/>
                        </a:rPr>
                        <a:t>59</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CA" sz="1450" b="0" i="0" u="none" strike="noStrike">
                          <a:solidFill>
                            <a:srgbClr val="000000"/>
                          </a:solidFill>
                          <a:effectLst/>
                          <a:latin typeface="Calibri" panose="020F0502020204030204" pitchFamily="34" charset="0"/>
                        </a:rPr>
                        <a:t>59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CA" sz="1450" b="0" i="0" u="none" strike="noStrike">
                          <a:solidFill>
                            <a:srgbClr val="000000"/>
                          </a:solidFill>
                          <a:effectLst/>
                          <a:latin typeface="Calibri" panose="020F0502020204030204" pitchFamily="34" charset="0"/>
                        </a:rPr>
                        <a:t>61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68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r" fontAlgn="b"/>
                      <a:r>
                        <a:rPr lang="en-CA" sz="1450" b="0" i="0" u="none" strike="noStrike">
                          <a:solidFill>
                            <a:srgbClr val="000000"/>
                          </a:solidFill>
                          <a:effectLst/>
                          <a:latin typeface="Calibri" panose="020F0502020204030204" pitchFamily="34" charset="0"/>
                        </a:rPr>
                        <a:t>66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3"/>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65</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583"/>
                    </a:solidFill>
                  </a:tcPr>
                </a:tc>
                <a:tc>
                  <a:txBody>
                    <a:bodyPr/>
                    <a:lstStyle/>
                    <a:p>
                      <a:pPr algn="r" fontAlgn="b"/>
                      <a:r>
                        <a:rPr lang="en-CA" sz="1450" b="0" i="0" u="none" strike="noStrike">
                          <a:solidFill>
                            <a:srgbClr val="000000"/>
                          </a:solidFill>
                          <a:effectLst/>
                          <a:latin typeface="Calibri" panose="020F0502020204030204" pitchFamily="34" charset="0"/>
                        </a:rPr>
                        <a:t>65</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583"/>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83"/>
                    </a:solidFill>
                  </a:tcPr>
                </a:tc>
                <a:extLst>
                  <a:ext uri="{0D108BD9-81ED-4DB2-BD59-A6C34878D82A}">
                    <a16:rowId xmlns:a16="http://schemas.microsoft.com/office/drawing/2014/main" val="913211113"/>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Recall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83"/>
                    </a:solidFill>
                  </a:tcPr>
                </a:tc>
                <a:tc>
                  <a:txBody>
                    <a:bodyPr/>
                    <a:lstStyle/>
                    <a:p>
                      <a:pPr algn="r" fontAlgn="b"/>
                      <a:r>
                        <a:rPr lang="en-CA" sz="1450" b="0" i="0" u="none" strike="noStrike">
                          <a:solidFill>
                            <a:srgbClr val="000000"/>
                          </a:solidFill>
                          <a:effectLst/>
                          <a:latin typeface="Calibri" panose="020F0502020204030204" pitchFamily="34" charset="0"/>
                        </a:rPr>
                        <a:t>44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87D"/>
                    </a:solidFill>
                  </a:tcPr>
                </a:tc>
                <a:tc>
                  <a:txBody>
                    <a:bodyPr/>
                    <a:lstStyle/>
                    <a:p>
                      <a:pPr algn="r" fontAlgn="b"/>
                      <a:r>
                        <a:rPr lang="en-CA" sz="1450" b="0" i="0" u="none" strike="noStrike">
                          <a:solidFill>
                            <a:srgbClr val="000000"/>
                          </a:solidFill>
                          <a:effectLst/>
                          <a:latin typeface="Calibri" panose="020F0502020204030204" pitchFamily="34" charset="0"/>
                        </a:rPr>
                        <a:t>54</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1"/>
                    </a:solidFill>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29</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676"/>
                    </a:solidFill>
                  </a:tcPr>
                </a:tc>
                <a:tc>
                  <a:txBody>
                    <a:bodyPr/>
                    <a:lstStyle/>
                    <a:p>
                      <a:pPr algn="r" fontAlgn="b"/>
                      <a:r>
                        <a:rPr lang="en-CA" sz="1450" b="0" i="0" u="none" strike="noStrike">
                          <a:solidFill>
                            <a:srgbClr val="000000"/>
                          </a:solidFill>
                          <a:effectLst/>
                          <a:latin typeface="Calibri" panose="020F0502020204030204" pitchFamily="34" charset="0"/>
                        </a:rPr>
                        <a:t>53</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r" fontAlgn="b"/>
                      <a:r>
                        <a:rPr lang="en-CA" sz="1450" b="0" i="0" u="none" strike="noStrike">
                          <a:solidFill>
                            <a:srgbClr val="000000"/>
                          </a:solidFill>
                          <a:effectLst/>
                          <a:latin typeface="Calibri" panose="020F0502020204030204" pitchFamily="34" charset="0"/>
                        </a:rPr>
                        <a:t>58</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883"/>
                    </a:solidFill>
                  </a:tcPr>
                </a:tc>
                <a:tc>
                  <a:txBody>
                    <a:bodyPr/>
                    <a:lstStyle/>
                    <a:p>
                      <a:pPr algn="r" fontAlgn="b"/>
                      <a:r>
                        <a:rPr lang="en-CA" sz="1450" b="0" i="0" u="none" strike="noStrike">
                          <a:solidFill>
                            <a:srgbClr val="000000"/>
                          </a:solidFill>
                          <a:effectLst/>
                          <a:latin typeface="Calibri" panose="020F0502020204030204" pitchFamily="34" charset="0"/>
                        </a:rPr>
                        <a:t>29</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676"/>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27</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275"/>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44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87D"/>
                    </a:solidFill>
                  </a:tcPr>
                </a:tc>
                <a:extLst>
                  <a:ext uri="{0D108BD9-81ED-4DB2-BD59-A6C34878D82A}">
                    <a16:rowId xmlns:a16="http://schemas.microsoft.com/office/drawing/2014/main" val="1128989619"/>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F1-Score</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55</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182"/>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61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7E984"/>
                    </a:solidFill>
                  </a:tcPr>
                </a:tc>
                <a:tc>
                  <a:txBody>
                    <a:bodyPr/>
                    <a:lstStyle/>
                    <a:p>
                      <a:pPr algn="r" fontAlgn="b"/>
                      <a:r>
                        <a:rPr lang="en-CA" sz="1450" b="0" i="0" u="none" strike="noStrike">
                          <a:solidFill>
                            <a:srgbClr val="000000"/>
                          </a:solidFill>
                          <a:effectLst/>
                          <a:latin typeface="Calibri" panose="020F0502020204030204" pitchFamily="34" charset="0"/>
                        </a:rPr>
                        <a:t>38</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B7A"/>
                    </a:solidFill>
                  </a:tcPr>
                </a:tc>
                <a:tc>
                  <a:txBody>
                    <a:bodyPr/>
                    <a:lstStyle/>
                    <a:p>
                      <a:pPr algn="r" fontAlgn="b"/>
                      <a:r>
                        <a:rPr lang="en-CA" sz="1450" b="0" i="0" u="none" strike="noStrike">
                          <a:solidFill>
                            <a:srgbClr val="000000"/>
                          </a:solidFill>
                          <a:effectLst/>
                          <a:latin typeface="Calibri" panose="020F0502020204030204" pitchFamily="34" charset="0"/>
                        </a:rPr>
                        <a:t>46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CD7E"/>
                    </a:solidFill>
                  </a:tcPr>
                </a:tc>
                <a:tc>
                  <a:txBody>
                    <a:bodyPr/>
                    <a:lstStyle/>
                    <a:p>
                      <a:pPr algn="r" fontAlgn="b"/>
                      <a:r>
                        <a:rPr lang="en-CA" sz="1450" b="0" i="0" u="none" strike="noStrike">
                          <a:solidFill>
                            <a:srgbClr val="000000"/>
                          </a:solidFill>
                          <a:effectLst/>
                          <a:latin typeface="Calibri" panose="020F0502020204030204" pitchFamily="34" charset="0"/>
                        </a:rPr>
                        <a:t>49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47F"/>
                    </a:solidFill>
                  </a:tcPr>
                </a:tc>
                <a:tc>
                  <a:txBody>
                    <a:bodyPr/>
                    <a:lstStyle/>
                    <a:p>
                      <a:pPr algn="r" fontAlgn="b"/>
                      <a:r>
                        <a:rPr lang="en-CA" sz="1450" b="0" i="0" u="none" strike="noStrike">
                          <a:solidFill>
                            <a:srgbClr val="000000"/>
                          </a:solidFill>
                          <a:effectLst/>
                          <a:latin typeface="Calibri" panose="020F0502020204030204" pitchFamily="34" charset="0"/>
                        </a:rPr>
                        <a:t>36</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679"/>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54</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F81"/>
                    </a:solidFill>
                  </a:tcPr>
                </a:tc>
                <a:tc>
                  <a:txBody>
                    <a:bodyPr/>
                    <a:lstStyle/>
                    <a:p>
                      <a:pPr algn="r" fontAlgn="b"/>
                      <a:r>
                        <a:rPr lang="en-CA" sz="1450" b="0" i="0" u="none" strike="noStrike">
                          <a:solidFill>
                            <a:srgbClr val="000000"/>
                          </a:solidFill>
                          <a:effectLst/>
                          <a:latin typeface="Calibri" panose="020F0502020204030204" pitchFamily="34" charset="0"/>
                        </a:rPr>
                        <a:t>38</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B7A"/>
                    </a:solidFill>
                  </a:tcPr>
                </a:tc>
                <a:tc>
                  <a:txBody>
                    <a:bodyPr/>
                    <a:lstStyle/>
                    <a:p>
                      <a:pPr algn="r" fontAlgn="b"/>
                      <a:r>
                        <a:rPr lang="en-CA" sz="1450" b="0" i="0" u="none" strike="noStrike">
                          <a:solidFill>
                            <a:srgbClr val="000000"/>
                          </a:solidFill>
                          <a:effectLst/>
                          <a:latin typeface="Calibri" panose="020F0502020204030204" pitchFamily="34" charset="0"/>
                        </a:rPr>
                        <a:t>53</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D81"/>
                    </a:solidFill>
                  </a:tcPr>
                </a:tc>
                <a:tc>
                  <a:txBody>
                    <a:bodyPr/>
                    <a:lstStyle/>
                    <a:p>
                      <a:pPr algn="r" fontAlgn="b"/>
                      <a:r>
                        <a:rPr lang="en-CA" sz="1450" b="0" i="0" u="none" strike="noStrike">
                          <a:solidFill>
                            <a:srgbClr val="000000"/>
                          </a:solidFill>
                          <a:effectLst/>
                          <a:latin typeface="Calibri" panose="020F0502020204030204" pitchFamily="34" charset="0"/>
                        </a:rPr>
                        <a:t>53</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D81"/>
                    </a:solidFill>
                  </a:tcPr>
                </a:tc>
                <a:tc>
                  <a:txBody>
                    <a:bodyPr/>
                    <a:lstStyle/>
                    <a:p>
                      <a:pPr algn="r" fontAlgn="b"/>
                      <a:r>
                        <a:rPr lang="en-CA" sz="1450" b="0" i="0" u="none" strike="noStrike">
                          <a:solidFill>
                            <a:srgbClr val="000000"/>
                          </a:solidFill>
                          <a:effectLst/>
                          <a:latin typeface="Calibri" panose="020F0502020204030204" pitchFamily="34" charset="0"/>
                        </a:rPr>
                        <a:t>50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680"/>
                    </a:solidFill>
                  </a:tcPr>
                </a:tc>
                <a:extLst>
                  <a:ext uri="{0D108BD9-81ED-4DB2-BD59-A6C34878D82A}">
                    <a16:rowId xmlns:a16="http://schemas.microsoft.com/office/drawing/2014/main" val="1291484045"/>
                  </a:ext>
                </a:extLst>
              </a:tr>
              <a:tr h="238910">
                <a:tc rowSpan="3">
                  <a:txBody>
                    <a:bodyPr/>
                    <a:lstStyle/>
                    <a:p>
                      <a:pPr algn="ctr" fontAlgn="b"/>
                      <a:r>
                        <a:rPr lang="en-CA" sz="1450" b="0" i="0" u="none" strike="noStrike">
                          <a:solidFill>
                            <a:srgbClr val="000000"/>
                          </a:solidFill>
                          <a:effectLst/>
                          <a:latin typeface="Calibri" panose="020F0502020204030204" pitchFamily="34" charset="0"/>
                        </a:rPr>
                        <a:t>SVM</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50" b="0" i="0" u="none" strike="noStrike">
                          <a:solidFill>
                            <a:srgbClr val="000000"/>
                          </a:solidFill>
                          <a:effectLst/>
                          <a:latin typeface="Calibri" panose="020F0502020204030204" pitchFamily="34" charset="0"/>
                        </a:rPr>
                        <a:t>AUC</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62</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r" fontAlgn="b"/>
                      <a:r>
                        <a:rPr lang="en-CA" sz="1450" b="0" i="0" u="none" strike="noStrike">
                          <a:solidFill>
                            <a:srgbClr val="000000"/>
                          </a:solidFill>
                          <a:effectLst/>
                          <a:latin typeface="Calibri" panose="020F0502020204030204" pitchFamily="34" charset="0"/>
                        </a:rPr>
                        <a:t>52</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0"/>
                    </a:solidFill>
                  </a:tcPr>
                </a:tc>
                <a:tc>
                  <a:txBody>
                    <a:bodyPr/>
                    <a:lstStyle/>
                    <a:p>
                      <a:pPr algn="r" fontAlgn="b"/>
                      <a:r>
                        <a:rPr lang="en-CA" sz="1450" b="0" i="0" u="none" strike="noStrike">
                          <a:solidFill>
                            <a:srgbClr val="000000"/>
                          </a:solidFill>
                          <a:effectLst/>
                          <a:latin typeface="Calibri" panose="020F0502020204030204" pitchFamily="34" charset="0"/>
                        </a:rPr>
                        <a:t>68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r" fontAlgn="b"/>
                      <a:r>
                        <a:rPr lang="en-CA" sz="1450" b="0" i="0" u="none" strike="noStrike">
                          <a:solidFill>
                            <a:srgbClr val="000000"/>
                          </a:solidFill>
                          <a:effectLst/>
                          <a:latin typeface="Calibri" panose="020F0502020204030204" pitchFamily="34" charset="0"/>
                        </a:rPr>
                        <a:t>61</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54</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1"/>
                    </a:solidFill>
                  </a:tcPr>
                </a:tc>
                <a:tc>
                  <a:txBody>
                    <a:bodyPr/>
                    <a:lstStyle/>
                    <a:p>
                      <a:pPr algn="r" fontAlgn="b"/>
                      <a:r>
                        <a:rPr lang="en-CA" sz="1450" b="0" i="0" u="none" strike="noStrike">
                          <a:solidFill>
                            <a:srgbClr val="000000"/>
                          </a:solidFill>
                          <a:effectLst/>
                          <a:latin typeface="Calibri" panose="020F0502020204030204" pitchFamily="34" charset="0"/>
                        </a:rPr>
                        <a:t>55</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65</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583"/>
                    </a:solidFill>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59</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CA" sz="1450" b="0" i="0" u="none" strike="noStrike">
                          <a:solidFill>
                            <a:srgbClr val="000000"/>
                          </a:solidFill>
                          <a:effectLst/>
                          <a:latin typeface="Calibri" panose="020F0502020204030204" pitchFamily="34" charset="0"/>
                        </a:rPr>
                        <a:t>64</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83"/>
                    </a:solidFill>
                  </a:tcPr>
                </a:tc>
                <a:tc>
                  <a:txBody>
                    <a:bodyPr/>
                    <a:lstStyle/>
                    <a:p>
                      <a:pPr algn="r" fontAlgn="b"/>
                      <a:r>
                        <a:rPr lang="en-CA" sz="1450" b="0" i="0" u="none" strike="noStrike">
                          <a:solidFill>
                            <a:srgbClr val="000000"/>
                          </a:solidFill>
                          <a:effectLst/>
                          <a:latin typeface="Calibri" panose="020F0502020204030204" pitchFamily="34" charset="0"/>
                        </a:rPr>
                        <a:t>69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extLst>
                  <a:ext uri="{0D108BD9-81ED-4DB2-BD59-A6C34878D82A}">
                    <a16:rowId xmlns:a16="http://schemas.microsoft.com/office/drawing/2014/main" val="3298945703"/>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Recall</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49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47F"/>
                    </a:solidFill>
                  </a:tcPr>
                </a:tc>
                <a:tc>
                  <a:txBody>
                    <a:bodyPr/>
                    <a:lstStyle/>
                    <a:p>
                      <a:pPr algn="r" fontAlgn="b"/>
                      <a:r>
                        <a:rPr lang="en-CA" sz="1450" b="0" i="0" u="none" strike="noStrike">
                          <a:solidFill>
                            <a:srgbClr val="000000"/>
                          </a:solidFill>
                          <a:effectLst/>
                          <a:latin typeface="Calibri" panose="020F0502020204030204" pitchFamily="34" charset="0"/>
                        </a:rPr>
                        <a:t>60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r" fontAlgn="b"/>
                      <a:r>
                        <a:rPr lang="en-CA" sz="1450" b="0" i="0" u="none" strike="noStrike">
                          <a:solidFill>
                            <a:srgbClr val="000000"/>
                          </a:solidFill>
                          <a:effectLst/>
                          <a:latin typeface="Calibri" panose="020F0502020204030204" pitchFamily="34" charset="0"/>
                        </a:rPr>
                        <a:t>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D6B"/>
                    </a:solidFill>
                  </a:tcPr>
                </a:tc>
                <a:tc>
                  <a:txBody>
                    <a:bodyPr/>
                    <a:lstStyle/>
                    <a:p>
                      <a:pPr algn="r" fontAlgn="b"/>
                      <a:r>
                        <a:rPr lang="en-CA" sz="1450" b="0" i="0" u="none" strike="noStrike">
                          <a:solidFill>
                            <a:srgbClr val="000000"/>
                          </a:solidFill>
                          <a:effectLst/>
                          <a:latin typeface="Calibri" panose="020F0502020204030204" pitchFamily="34" charset="0"/>
                        </a:rPr>
                        <a:t>80</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80"/>
                    </a:solidFill>
                  </a:tcPr>
                </a:tc>
                <a:tc>
                  <a:txBody>
                    <a:bodyPr/>
                    <a:lstStyle/>
                    <a:p>
                      <a:pPr algn="r" fontAlgn="b"/>
                      <a:r>
                        <a:rPr lang="en-CA" sz="1450" b="0" i="0" u="none" strike="noStrike">
                          <a:solidFill>
                            <a:srgbClr val="000000"/>
                          </a:solidFill>
                          <a:effectLst/>
                          <a:latin typeface="Calibri" panose="020F0502020204030204" pitchFamily="34" charset="0"/>
                        </a:rPr>
                        <a:t>47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E"/>
                    </a:solidFill>
                  </a:tcPr>
                </a:tc>
                <a:tc>
                  <a:txBody>
                    <a:bodyPr/>
                    <a:lstStyle/>
                    <a:p>
                      <a:pPr algn="r" fontAlgn="b"/>
                      <a:r>
                        <a:rPr lang="en-CA" sz="1450" b="0" i="0" u="none" strike="noStrike">
                          <a:solidFill>
                            <a:srgbClr val="000000"/>
                          </a:solidFill>
                          <a:effectLst/>
                          <a:latin typeface="Calibri" panose="020F0502020204030204" pitchFamily="34" charset="0"/>
                        </a:rPr>
                        <a:t>2</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CA" sz="1450" b="0" i="0" u="none" strike="noStrike">
                          <a:solidFill>
                            <a:srgbClr val="000000"/>
                          </a:solidFill>
                          <a:effectLst/>
                          <a:latin typeface="Calibri" panose="020F0502020204030204" pitchFamily="34" charset="0"/>
                        </a:rPr>
                        <a:t>51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r" fontAlgn="b"/>
                      <a:r>
                        <a:rPr lang="en-CA" sz="1450" b="0" i="0" u="none" strike="noStrike">
                          <a:solidFill>
                            <a:srgbClr val="000000"/>
                          </a:solidFill>
                          <a:effectLst/>
                          <a:latin typeface="Calibri" panose="020F0502020204030204" pitchFamily="34" charset="0"/>
                        </a:rPr>
                        <a:t>36</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679"/>
                    </a:solidFill>
                  </a:tcPr>
                </a:tc>
                <a:tc>
                  <a:txBody>
                    <a:bodyPr/>
                    <a:lstStyle/>
                    <a:p>
                      <a:pPr algn="r" fontAlgn="b"/>
                      <a:r>
                        <a:rPr lang="en-CA" sz="1450" b="0" i="0" u="none" strike="noStrike">
                          <a:solidFill>
                            <a:srgbClr val="000000"/>
                          </a:solidFill>
                          <a:effectLst/>
                          <a:latin typeface="Calibri" panose="020F0502020204030204" pitchFamily="34" charset="0"/>
                        </a:rPr>
                        <a:t>2</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CA" sz="1450" b="0" i="0" u="none" strike="noStrike">
                          <a:solidFill>
                            <a:srgbClr val="000000"/>
                          </a:solidFill>
                          <a:effectLst/>
                          <a:latin typeface="Calibri" panose="020F0502020204030204" pitchFamily="34" charset="0"/>
                        </a:rPr>
                        <a:t>91</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C77D"/>
                    </a:solidFill>
                  </a:tcPr>
                </a:tc>
                <a:tc>
                  <a:txBody>
                    <a:bodyPr/>
                    <a:lstStyle/>
                    <a:p>
                      <a:pPr algn="r" fontAlgn="b"/>
                      <a:r>
                        <a:rPr lang="en-CA" sz="1450" b="0" i="0" u="none" strike="noStrike">
                          <a:solidFill>
                            <a:srgbClr val="000000"/>
                          </a:solidFill>
                          <a:effectLst/>
                          <a:latin typeface="Calibri" panose="020F0502020204030204" pitchFamily="34" charset="0"/>
                        </a:rPr>
                        <a:t>87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CB7E"/>
                    </a:solidFill>
                  </a:tcPr>
                </a:tc>
                <a:tc>
                  <a:txBody>
                    <a:bodyPr/>
                    <a:lstStyle/>
                    <a:p>
                      <a:pPr algn="r" fontAlgn="b"/>
                      <a:r>
                        <a:rPr lang="en-CA" sz="1450" b="0" i="0" u="none" strike="noStrike">
                          <a:solidFill>
                            <a:srgbClr val="000000"/>
                          </a:solidFill>
                          <a:effectLst/>
                          <a:latin typeface="Calibri" panose="020F0502020204030204" pitchFamily="34" charset="0"/>
                        </a:rPr>
                        <a:t>18</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D72"/>
                    </a:solidFill>
                  </a:tcPr>
                </a:tc>
                <a:tc>
                  <a:txBody>
                    <a:bodyPr/>
                    <a:lstStyle/>
                    <a:p>
                      <a:pPr algn="r" fontAlgn="b"/>
                      <a:r>
                        <a:rPr lang="en-CA" sz="1450" b="0" i="0" u="none" strike="noStrike">
                          <a:solidFill>
                            <a:srgbClr val="000000"/>
                          </a:solidFill>
                          <a:effectLst/>
                          <a:latin typeface="Calibri" panose="020F0502020204030204" pitchFamily="34" charset="0"/>
                        </a:rPr>
                        <a:t>89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8C97E"/>
                    </a:solidFill>
                  </a:tcPr>
                </a:tc>
                <a:tc>
                  <a:txBody>
                    <a:bodyPr/>
                    <a:lstStyle/>
                    <a:p>
                      <a:pPr algn="r" fontAlgn="b"/>
                      <a:r>
                        <a:rPr lang="en-CA" sz="1450" b="0" i="0" u="none" strike="noStrike">
                          <a:solidFill>
                            <a:srgbClr val="000000"/>
                          </a:solidFill>
                          <a:effectLst/>
                          <a:latin typeface="Calibri" panose="020F0502020204030204" pitchFamily="34" charset="0"/>
                        </a:rPr>
                        <a:t>84</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CF7F"/>
                    </a:solidFill>
                  </a:tcPr>
                </a:tc>
                <a:tc>
                  <a:txBody>
                    <a:bodyPr/>
                    <a:lstStyle/>
                    <a:p>
                      <a:pPr algn="r" fontAlgn="b"/>
                      <a:r>
                        <a:rPr lang="en-CA" sz="1450" b="0" i="0" u="none" strike="noStrike">
                          <a:solidFill>
                            <a:srgbClr val="000000"/>
                          </a:solidFill>
                          <a:effectLst/>
                          <a:latin typeface="Calibri" panose="020F0502020204030204" pitchFamily="34" charset="0"/>
                        </a:rPr>
                        <a:t>13</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26F"/>
                    </a:solidFill>
                  </a:tcPr>
                </a:tc>
                <a:extLst>
                  <a:ext uri="{0D108BD9-81ED-4DB2-BD59-A6C34878D82A}">
                    <a16:rowId xmlns:a16="http://schemas.microsoft.com/office/drawing/2014/main" val="3159737293"/>
                  </a:ext>
                </a:extLst>
              </a:tr>
              <a:tr h="238910">
                <a:tc vMerge="1">
                  <a:txBody>
                    <a:bodyPr/>
                    <a:lstStyle/>
                    <a:p>
                      <a:endParaRPr lang="en-CA"/>
                    </a:p>
                  </a:txBody>
                  <a:tcPr/>
                </a:tc>
                <a:tc>
                  <a:txBody>
                    <a:bodyPr/>
                    <a:lstStyle/>
                    <a:p>
                      <a:pPr algn="l" fontAlgn="b"/>
                      <a:r>
                        <a:rPr lang="en-CA" sz="1450" b="0" i="0" u="none" strike="noStrike">
                          <a:solidFill>
                            <a:srgbClr val="000000"/>
                          </a:solidFill>
                          <a:effectLst/>
                          <a:latin typeface="Calibri" panose="020F0502020204030204" pitchFamily="34" charset="0"/>
                        </a:rPr>
                        <a:t>F1-Score</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50" b="0" i="0" u="none" strike="noStrike">
                          <a:solidFill>
                            <a:srgbClr val="000000"/>
                          </a:solidFill>
                          <a:effectLst/>
                          <a:latin typeface="Calibri" panose="020F0502020204030204" pitchFamily="34" charset="0"/>
                        </a:rPr>
                        <a:t>48</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17F"/>
                    </a:solidFill>
                  </a:tcPr>
                </a:tc>
                <a:tc>
                  <a:txBody>
                    <a:bodyPr/>
                    <a:lstStyle/>
                    <a:p>
                      <a:pPr algn="r" fontAlgn="b"/>
                      <a:r>
                        <a:rPr lang="en-CA" sz="1450" b="0" i="0" u="none" strike="noStrike">
                          <a:solidFill>
                            <a:srgbClr val="000000"/>
                          </a:solidFill>
                          <a:effectLst/>
                          <a:latin typeface="Calibri" panose="020F0502020204030204" pitchFamily="34" charset="0"/>
                        </a:rPr>
                        <a:t>50</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680"/>
                    </a:solidFill>
                  </a:tcPr>
                </a:tc>
                <a:tc>
                  <a:txBody>
                    <a:bodyPr/>
                    <a:lstStyle/>
                    <a:p>
                      <a:pPr algn="r" fontAlgn="b"/>
                      <a:r>
                        <a:rPr lang="en-CA" sz="1450" b="0" i="0" u="none" strike="noStrike">
                          <a:solidFill>
                            <a:srgbClr val="000000"/>
                          </a:solidFill>
                          <a:effectLst/>
                          <a:latin typeface="Calibri" panose="020F0502020204030204" pitchFamily="34" charset="0"/>
                        </a:rPr>
                        <a:t>9</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8786E"/>
                    </a:solidFill>
                  </a:tcPr>
                </a:tc>
                <a:tc>
                  <a:txBody>
                    <a:bodyPr/>
                    <a:lstStyle/>
                    <a:p>
                      <a:pPr algn="r" fontAlgn="b"/>
                      <a:r>
                        <a:rPr lang="en-CA" sz="1450" b="0" i="0" u="none" strike="noStrike">
                          <a:solidFill>
                            <a:srgbClr val="000000"/>
                          </a:solidFill>
                          <a:effectLst/>
                          <a:latin typeface="Calibri" panose="020F0502020204030204" pitchFamily="34" charset="0"/>
                        </a:rPr>
                        <a:t>59</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r" fontAlgn="b"/>
                      <a:r>
                        <a:rPr lang="en-CA" sz="1450" b="0" i="0" u="none" strike="noStrike">
                          <a:solidFill>
                            <a:srgbClr val="000000"/>
                          </a:solidFill>
                          <a:effectLst/>
                          <a:latin typeface="Calibri" panose="020F0502020204030204" pitchFamily="34" charset="0"/>
                        </a:rPr>
                        <a:t>47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CF7E"/>
                    </a:solidFill>
                  </a:tcPr>
                </a:tc>
                <a:tc>
                  <a:txBody>
                    <a:bodyPr/>
                    <a:lstStyle/>
                    <a:p>
                      <a:pPr algn="r" fontAlgn="b"/>
                      <a:r>
                        <a:rPr lang="en-CA" sz="1450" b="0" i="0" u="none" strike="noStrike">
                          <a:solidFill>
                            <a:srgbClr val="000000"/>
                          </a:solidFill>
                          <a:effectLst/>
                          <a:latin typeface="Calibri" panose="020F0502020204030204" pitchFamily="34" charset="0"/>
                        </a:rPr>
                        <a:t>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D6B"/>
                    </a:solidFill>
                  </a:tcPr>
                </a:tc>
                <a:tc>
                  <a:txBody>
                    <a:bodyPr/>
                    <a:lstStyle/>
                    <a:p>
                      <a:pPr algn="r" fontAlgn="b"/>
                      <a:r>
                        <a:rPr lang="en-CA" sz="1450" b="0" i="0" u="none" strike="noStrike">
                          <a:solidFill>
                            <a:srgbClr val="000000"/>
                          </a:solidFill>
                          <a:effectLst/>
                          <a:latin typeface="Calibri" panose="020F0502020204030204" pitchFamily="34" charset="0"/>
                        </a:rPr>
                        <a:t>42</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C47C"/>
                    </a:solidFill>
                  </a:tcPr>
                </a:tc>
                <a:tc>
                  <a:txBody>
                    <a:bodyPr/>
                    <a:lstStyle/>
                    <a:p>
                      <a:pPr algn="r" fontAlgn="b"/>
                      <a:r>
                        <a:rPr lang="en-CA" sz="1450" b="0" i="0" u="none" strike="noStrike">
                          <a:solidFill>
                            <a:srgbClr val="000000"/>
                          </a:solidFill>
                          <a:effectLst/>
                          <a:latin typeface="Calibri" panose="020F0502020204030204" pitchFamily="34" charset="0"/>
                        </a:rPr>
                        <a:t>37</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B87A"/>
                    </a:solidFill>
                  </a:tcPr>
                </a:tc>
                <a:tc>
                  <a:txBody>
                    <a:bodyPr/>
                    <a:lstStyle/>
                    <a:p>
                      <a:pPr algn="r" fontAlgn="b"/>
                      <a:r>
                        <a:rPr lang="en-CA" sz="1450" b="0" i="0" u="none" strike="noStrike">
                          <a:solidFill>
                            <a:srgbClr val="000000"/>
                          </a:solidFill>
                          <a:effectLst/>
                          <a:latin typeface="Calibri" panose="020F0502020204030204" pitchFamily="34" charset="0"/>
                        </a:rPr>
                        <a:t>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D6B"/>
                    </a:solidFill>
                  </a:tcPr>
                </a:tc>
                <a:tc>
                  <a:txBody>
                    <a:bodyPr/>
                    <a:lstStyle/>
                    <a:p>
                      <a:pPr algn="r" fontAlgn="b"/>
                      <a:r>
                        <a:rPr lang="en-CA" sz="1450" b="0" i="0" u="none" strike="noStrike">
                          <a:solidFill>
                            <a:srgbClr val="000000"/>
                          </a:solidFill>
                          <a:effectLst/>
                          <a:latin typeface="Calibri" panose="020F0502020204030204" pitchFamily="34" charset="0"/>
                        </a:rPr>
                        <a:t>57</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E683"/>
                    </a:solidFill>
                  </a:tcPr>
                </a:tc>
                <a:tc>
                  <a:txBody>
                    <a:bodyPr/>
                    <a:lstStyle/>
                    <a:p>
                      <a:pPr algn="r" fontAlgn="b"/>
                      <a:r>
                        <a:rPr lang="en-CA" sz="1450" b="0" i="0" u="none" strike="noStrike">
                          <a:solidFill>
                            <a:srgbClr val="000000"/>
                          </a:solidFill>
                          <a:effectLst/>
                          <a:latin typeface="Calibri" panose="020F0502020204030204" pitchFamily="34" charset="0"/>
                        </a:rPr>
                        <a:t>59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r" fontAlgn="b"/>
                      <a:r>
                        <a:rPr lang="en-CA" sz="1450" b="0" i="0" u="none" strike="noStrike">
                          <a:solidFill>
                            <a:srgbClr val="000000"/>
                          </a:solidFill>
                          <a:effectLst/>
                          <a:latin typeface="Calibri" panose="020F0502020204030204" pitchFamily="34" charset="0"/>
                        </a:rPr>
                        <a:t>30</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A877"/>
                    </a:solidFill>
                  </a:tcPr>
                </a:tc>
                <a:tc>
                  <a:txBody>
                    <a:bodyPr/>
                    <a:lstStyle/>
                    <a:p>
                      <a:pPr algn="r" fontAlgn="b"/>
                      <a:r>
                        <a:rPr lang="en-CA" sz="1450" b="0" i="0" u="none" strike="noStrike">
                          <a:solidFill>
                            <a:srgbClr val="000000"/>
                          </a:solidFill>
                          <a:effectLst/>
                          <a:latin typeface="Calibri" panose="020F0502020204030204" pitchFamily="34" charset="0"/>
                        </a:rPr>
                        <a:t>56</a:t>
                      </a:r>
                    </a:p>
                  </a:txBody>
                  <a:tcPr marL="8593" marR="8593" marT="859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E482"/>
                    </a:solidFill>
                  </a:tcPr>
                </a:tc>
                <a:tc>
                  <a:txBody>
                    <a:bodyPr/>
                    <a:lstStyle/>
                    <a:p>
                      <a:pPr algn="r" fontAlgn="b"/>
                      <a:r>
                        <a:rPr lang="en-CA" sz="1450" b="0" i="0" u="none" strike="noStrike">
                          <a:solidFill>
                            <a:srgbClr val="000000"/>
                          </a:solidFill>
                          <a:effectLst/>
                          <a:latin typeface="Calibri" panose="020F0502020204030204" pitchFamily="34" charset="0"/>
                        </a:rPr>
                        <a:t>59</a:t>
                      </a:r>
                    </a:p>
                  </a:txBody>
                  <a:tcPr marL="8593" marR="8593" marT="8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r" fontAlgn="b"/>
                      <a:r>
                        <a:rPr lang="en-CA" sz="1450" b="0" i="0" u="none" strike="noStrike">
                          <a:solidFill>
                            <a:srgbClr val="000000"/>
                          </a:solidFill>
                          <a:effectLst/>
                          <a:latin typeface="Calibri" panose="020F0502020204030204" pitchFamily="34" charset="0"/>
                        </a:rPr>
                        <a:t>24</a:t>
                      </a:r>
                    </a:p>
                  </a:txBody>
                  <a:tcPr marL="8593" marR="8593" marT="859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9B74"/>
                    </a:solidFill>
                  </a:tcPr>
                </a:tc>
                <a:extLst>
                  <a:ext uri="{0D108BD9-81ED-4DB2-BD59-A6C34878D82A}">
                    <a16:rowId xmlns:a16="http://schemas.microsoft.com/office/drawing/2014/main" val="2290371681"/>
                  </a:ext>
                </a:extLst>
              </a:tr>
            </a:tbl>
          </a:graphicData>
        </a:graphic>
      </p:graphicFrame>
    </p:spTree>
    <p:extLst>
      <p:ext uri="{BB962C8B-B14F-4D97-AF65-F5344CB8AC3E}">
        <p14:creationId xmlns:p14="http://schemas.microsoft.com/office/powerpoint/2010/main" val="132971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FB7C-2012-4AFB-B6E1-EF6FE2F12173}"/>
              </a:ext>
            </a:extLst>
          </p:cNvPr>
          <p:cNvSpPr>
            <a:spLocks noGrp="1"/>
          </p:cNvSpPr>
          <p:nvPr>
            <p:ph type="title"/>
          </p:nvPr>
        </p:nvSpPr>
        <p:spPr>
          <a:xfrm>
            <a:off x="1143000" y="-167217"/>
            <a:ext cx="10236200" cy="1356360"/>
          </a:xfrm>
        </p:spPr>
        <p:txBody>
          <a:bodyPr/>
          <a:lstStyle/>
          <a:p>
            <a:r>
              <a:rPr lang="en-CA"/>
              <a:t>Case 1Results: </a:t>
            </a:r>
            <a:r>
              <a:rPr lang="en-CA">
                <a:solidFill>
                  <a:schemeClr val="accent3"/>
                </a:solidFill>
              </a:rPr>
              <a:t>Class Imbalance and Models</a:t>
            </a:r>
          </a:p>
        </p:txBody>
      </p:sp>
      <p:graphicFrame>
        <p:nvGraphicFramePr>
          <p:cNvPr id="5" name="Table 4">
            <a:extLst>
              <a:ext uri="{FF2B5EF4-FFF2-40B4-BE49-F238E27FC236}">
                <a16:creationId xmlns:a16="http://schemas.microsoft.com/office/drawing/2014/main" id="{15B5C8C4-2D42-0F27-61DE-C5C269DDC9FD}"/>
              </a:ext>
            </a:extLst>
          </p:cNvPr>
          <p:cNvGraphicFramePr>
            <a:graphicFrameLocks noGrp="1"/>
          </p:cNvGraphicFramePr>
          <p:nvPr>
            <p:extLst>
              <p:ext uri="{D42A27DB-BD31-4B8C-83A1-F6EECF244321}">
                <p14:modId xmlns:p14="http://schemas.microsoft.com/office/powerpoint/2010/main" val="2808830746"/>
              </p:ext>
            </p:extLst>
          </p:nvPr>
        </p:nvGraphicFramePr>
        <p:xfrm>
          <a:off x="211406" y="702730"/>
          <a:ext cx="11709662" cy="6008315"/>
        </p:xfrm>
        <a:graphic>
          <a:graphicData uri="http://schemas.openxmlformats.org/drawingml/2006/table">
            <a:tbl>
              <a:tblPr/>
              <a:tblGrid>
                <a:gridCol w="1473300">
                  <a:extLst>
                    <a:ext uri="{9D8B030D-6E8A-4147-A177-3AD203B41FA5}">
                      <a16:colId xmlns:a16="http://schemas.microsoft.com/office/drawing/2014/main" val="2708186179"/>
                    </a:ext>
                  </a:extLst>
                </a:gridCol>
                <a:gridCol w="1442608">
                  <a:extLst>
                    <a:ext uri="{9D8B030D-6E8A-4147-A177-3AD203B41FA5}">
                      <a16:colId xmlns:a16="http://schemas.microsoft.com/office/drawing/2014/main" val="2194720344"/>
                    </a:ext>
                  </a:extLst>
                </a:gridCol>
                <a:gridCol w="1450277">
                  <a:extLst>
                    <a:ext uri="{9D8B030D-6E8A-4147-A177-3AD203B41FA5}">
                      <a16:colId xmlns:a16="http://schemas.microsoft.com/office/drawing/2014/main" val="1289410426"/>
                    </a:ext>
                  </a:extLst>
                </a:gridCol>
                <a:gridCol w="1450277">
                  <a:extLst>
                    <a:ext uri="{9D8B030D-6E8A-4147-A177-3AD203B41FA5}">
                      <a16:colId xmlns:a16="http://schemas.microsoft.com/office/drawing/2014/main" val="1955550262"/>
                    </a:ext>
                  </a:extLst>
                </a:gridCol>
                <a:gridCol w="1473300">
                  <a:extLst>
                    <a:ext uri="{9D8B030D-6E8A-4147-A177-3AD203B41FA5}">
                      <a16:colId xmlns:a16="http://schemas.microsoft.com/office/drawing/2014/main" val="976310202"/>
                    </a:ext>
                  </a:extLst>
                </a:gridCol>
                <a:gridCol w="1473300">
                  <a:extLst>
                    <a:ext uri="{9D8B030D-6E8A-4147-A177-3AD203B41FA5}">
                      <a16:colId xmlns:a16="http://schemas.microsoft.com/office/drawing/2014/main" val="343811416"/>
                    </a:ext>
                  </a:extLst>
                </a:gridCol>
                <a:gridCol w="1473300">
                  <a:extLst>
                    <a:ext uri="{9D8B030D-6E8A-4147-A177-3AD203B41FA5}">
                      <a16:colId xmlns:a16="http://schemas.microsoft.com/office/drawing/2014/main" val="2452289816"/>
                    </a:ext>
                  </a:extLst>
                </a:gridCol>
                <a:gridCol w="1473300">
                  <a:extLst>
                    <a:ext uri="{9D8B030D-6E8A-4147-A177-3AD203B41FA5}">
                      <a16:colId xmlns:a16="http://schemas.microsoft.com/office/drawing/2014/main" val="3234401584"/>
                    </a:ext>
                  </a:extLst>
                </a:gridCol>
              </a:tblGrid>
              <a:tr h="335602">
                <a:tc>
                  <a:txBody>
                    <a:bodyPr/>
                    <a:lstStyle/>
                    <a:p>
                      <a:pPr algn="l" fontAlgn="b"/>
                      <a:endParaRPr lang="en-CA" sz="1400" b="0" i="0" u="none" strike="noStrike">
                        <a:solidFill>
                          <a:srgbClr val="000000"/>
                        </a:solidFill>
                        <a:effectLst/>
                        <a:latin typeface="Calibri" panose="020F0502020204030204" pitchFamily="34" charset="0"/>
                      </a:endParaRPr>
                    </a:p>
                  </a:txBody>
                  <a:tcPr marL="5688" marR="5688" marT="5688" marB="0" anchor="b">
                    <a:lnL>
                      <a:noFill/>
                    </a:lnL>
                    <a:lnR>
                      <a:noFill/>
                    </a:lnR>
                    <a:lnT>
                      <a:noFill/>
                    </a:lnT>
                    <a:lnB>
                      <a:noFill/>
                    </a:lnB>
                  </a:tcPr>
                </a:tc>
                <a:tc>
                  <a:txBody>
                    <a:bodyPr/>
                    <a:lstStyle/>
                    <a:p>
                      <a:pPr algn="l" fontAlgn="b"/>
                      <a:endParaRPr lang="en-CA" sz="1400" b="0" i="0" u="none" strike="noStrike">
                        <a:solidFill>
                          <a:srgbClr val="000000"/>
                        </a:solidFill>
                        <a:effectLst/>
                        <a:latin typeface="Calibri" panose="020F0502020204030204" pitchFamily="34" charset="0"/>
                      </a:endParaRPr>
                    </a:p>
                  </a:txBody>
                  <a:tcPr marL="5688" marR="5688" marT="5688" marB="0" anchor="b">
                    <a:lnL>
                      <a:noFill/>
                    </a:lnL>
                    <a:lnR>
                      <a:noFill/>
                    </a:lnR>
                    <a:lnT>
                      <a:noFill/>
                    </a:lnT>
                    <a:lnB>
                      <a:noFill/>
                    </a:lnB>
                  </a:tcPr>
                </a:tc>
                <a:tc gridSpan="3">
                  <a:txBody>
                    <a:bodyPr/>
                    <a:lstStyle/>
                    <a:p>
                      <a:pPr algn="ctr" fontAlgn="t"/>
                      <a:r>
                        <a:rPr lang="en-CA" sz="1400" b="0" i="0" u="none" strike="noStrike">
                          <a:solidFill>
                            <a:srgbClr val="000000"/>
                          </a:solidFill>
                          <a:effectLst/>
                          <a:latin typeface="Calibri" panose="020F0502020204030204" pitchFamily="34" charset="0"/>
                        </a:rPr>
                        <a:t>All (with employees)</a:t>
                      </a:r>
                    </a:p>
                  </a:txBody>
                  <a:tcPr marL="5688" marR="5688" marT="5688"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gridSpan="3">
                  <a:txBody>
                    <a:bodyPr/>
                    <a:lstStyle/>
                    <a:p>
                      <a:pPr algn="ctr" fontAlgn="t"/>
                      <a:r>
                        <a:rPr lang="en-CA" sz="1400" b="0" i="0" u="none" strike="noStrike">
                          <a:solidFill>
                            <a:srgbClr val="000000"/>
                          </a:solidFill>
                          <a:effectLst/>
                          <a:latin typeface="Calibri" panose="020F0502020204030204" pitchFamily="34" charset="0"/>
                        </a:rPr>
                        <a:t>All (with GDP, Employees)</a:t>
                      </a:r>
                    </a:p>
                  </a:txBody>
                  <a:tcPr marL="5688" marR="5688" marT="568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984703782"/>
                  </a:ext>
                </a:extLst>
              </a:tr>
              <a:tr h="227527">
                <a:tc>
                  <a:txBody>
                    <a:bodyPr/>
                    <a:lstStyle/>
                    <a:p>
                      <a:pPr algn="l" fontAlgn="b"/>
                      <a:endParaRPr lang="en-CA" sz="1400" b="0" i="0" u="none" strike="noStrike">
                        <a:solidFill>
                          <a:srgbClr val="000000"/>
                        </a:solidFill>
                        <a:effectLst/>
                        <a:latin typeface="Calibri" panose="020F0502020204030204" pitchFamily="34" charset="0"/>
                      </a:endParaRPr>
                    </a:p>
                  </a:txBody>
                  <a:tcPr marL="5688" marR="5688" marT="568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CA" sz="1400" b="0" i="0" u="none" strike="noStrike">
                        <a:solidFill>
                          <a:srgbClr val="000000"/>
                        </a:solidFill>
                        <a:effectLst/>
                        <a:latin typeface="Calibri" panose="020F0502020204030204" pitchFamily="34" charset="0"/>
                      </a:endParaRPr>
                    </a:p>
                  </a:txBody>
                  <a:tcPr marL="5688" marR="5688" marT="568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Under-sampling </a:t>
                      </a:r>
                    </a:p>
                  </a:txBody>
                  <a:tcPr marL="5688" marR="5688" marT="568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Over-sampling </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Normal</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Under-sampling </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Over-sampling </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Normal</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7882164"/>
                  </a:ext>
                </a:extLst>
              </a:tr>
              <a:tr h="113763">
                <a:tc rowSpan="4">
                  <a:txBody>
                    <a:bodyPr/>
                    <a:lstStyle/>
                    <a:p>
                      <a:pPr algn="ctr" fontAlgn="b"/>
                      <a:r>
                        <a:rPr lang="en-CA" sz="1800" b="0" i="0" u="none" strike="noStrike">
                          <a:solidFill>
                            <a:srgbClr val="000000"/>
                          </a:solidFill>
                          <a:effectLst/>
                          <a:latin typeface="Calibri" panose="020F0502020204030204" pitchFamily="34" charset="0"/>
                        </a:rPr>
                        <a:t>Decision Tree</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AUC</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68</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383"/>
                    </a:solidFill>
                  </a:tcPr>
                </a:tc>
                <a:tc>
                  <a:txBody>
                    <a:bodyPr/>
                    <a:lstStyle/>
                    <a:p>
                      <a:pPr algn="r" fontAlgn="b"/>
                      <a:r>
                        <a:rPr lang="en-CA" sz="1400" b="0" i="0" u="none" strike="noStrike">
                          <a:solidFill>
                            <a:srgbClr val="000000"/>
                          </a:solidFill>
                          <a:effectLst/>
                          <a:latin typeface="Calibri" panose="020F0502020204030204" pitchFamily="34" charset="0"/>
                        </a:rPr>
                        <a:t>73</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DD82"/>
                    </a:solidFill>
                  </a:tcPr>
                </a:tc>
                <a:tc>
                  <a:txBody>
                    <a:bodyPr/>
                    <a:lstStyle/>
                    <a:p>
                      <a:pPr algn="r" fontAlgn="b"/>
                      <a:r>
                        <a:rPr lang="en-CA" sz="1400" b="0" i="0" u="none" strike="noStrike">
                          <a:solidFill>
                            <a:srgbClr val="000000"/>
                          </a:solidFill>
                          <a:effectLst/>
                          <a:latin typeface="Calibri" panose="020F0502020204030204" pitchFamily="34" charset="0"/>
                        </a:rPr>
                        <a:t>64</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4"/>
                    </a:solidFill>
                  </a:tcPr>
                </a:tc>
                <a:tc>
                  <a:txBody>
                    <a:bodyPr/>
                    <a:lstStyle/>
                    <a:p>
                      <a:pPr algn="r" fontAlgn="b"/>
                      <a:r>
                        <a:rPr lang="en-CA" sz="1400" b="0" i="0" u="none" strike="noStrike">
                          <a:solidFill>
                            <a:srgbClr val="000000"/>
                          </a:solidFill>
                          <a:effectLst/>
                          <a:latin typeface="Calibri" panose="020F0502020204030204" pitchFamily="34" charset="0"/>
                        </a:rPr>
                        <a:t>87</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C7E"/>
                    </a:solidFill>
                  </a:tcPr>
                </a:tc>
                <a:tc>
                  <a:txBody>
                    <a:bodyPr/>
                    <a:lstStyle/>
                    <a:p>
                      <a:pPr algn="r" fontAlgn="b"/>
                      <a:r>
                        <a:rPr lang="en-CA" sz="1400" b="0" i="0" u="none" strike="noStrike">
                          <a:solidFill>
                            <a:srgbClr val="000000"/>
                          </a:solidFill>
                          <a:effectLst/>
                          <a:latin typeface="Calibri" panose="020F0502020204030204" pitchFamily="34" charset="0"/>
                        </a:rPr>
                        <a:t>88</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B7E"/>
                    </a:solidFill>
                  </a:tcPr>
                </a:tc>
                <a:tc>
                  <a:txBody>
                    <a:bodyPr/>
                    <a:lstStyle/>
                    <a:p>
                      <a:pPr algn="r" fontAlgn="b"/>
                      <a:r>
                        <a:rPr lang="en-CA" sz="1400" b="0" i="0" u="none" strike="noStrike">
                          <a:solidFill>
                            <a:srgbClr val="000000"/>
                          </a:solidFill>
                          <a:effectLst/>
                          <a:latin typeface="Calibri" panose="020F0502020204030204" pitchFamily="34" charset="0"/>
                        </a:rPr>
                        <a:t>88</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B7E"/>
                    </a:solidFill>
                  </a:tcPr>
                </a:tc>
                <a:extLst>
                  <a:ext uri="{0D108BD9-81ED-4DB2-BD59-A6C34878D82A}">
                    <a16:rowId xmlns:a16="http://schemas.microsoft.com/office/drawing/2014/main" val="1848604893"/>
                  </a:ext>
                </a:extLst>
              </a:tr>
              <a:tr h="113763">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Recall</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82</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7D27F"/>
                    </a:solidFill>
                  </a:tcPr>
                </a:tc>
                <a:tc>
                  <a:txBody>
                    <a:bodyPr/>
                    <a:lstStyle/>
                    <a:p>
                      <a:pPr algn="r" fontAlgn="b"/>
                      <a:r>
                        <a:rPr lang="en-CA" sz="1400" b="0" i="0" u="none" strike="noStrike">
                          <a:solidFill>
                            <a:srgbClr val="000000"/>
                          </a:solidFill>
                          <a:effectLst/>
                          <a:latin typeface="Calibri" panose="020F0502020204030204" pitchFamily="34" charset="0"/>
                        </a:rPr>
                        <a:t>69</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EE283"/>
                    </a:solidFill>
                  </a:tcPr>
                </a:tc>
                <a:tc>
                  <a:txBody>
                    <a:bodyPr/>
                    <a:lstStyle/>
                    <a:p>
                      <a:pPr algn="r" fontAlgn="b"/>
                      <a:r>
                        <a:rPr lang="en-CA" sz="1400" b="0" i="0" u="none" strike="noStrike">
                          <a:solidFill>
                            <a:srgbClr val="000000"/>
                          </a:solidFill>
                          <a:effectLst/>
                          <a:latin typeface="Calibri" panose="020F0502020204030204" pitchFamily="34" charset="0"/>
                        </a:rPr>
                        <a:t>62</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r" fontAlgn="b"/>
                      <a:r>
                        <a:rPr lang="en-CA" sz="1400" b="0" i="0" u="none" strike="noStrike">
                          <a:solidFill>
                            <a:srgbClr val="000000"/>
                          </a:solidFill>
                          <a:effectLst/>
                          <a:latin typeface="Calibri" panose="020F0502020204030204" pitchFamily="34" charset="0"/>
                        </a:rPr>
                        <a:t>87</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C7E"/>
                    </a:solidFill>
                  </a:tcPr>
                </a:tc>
                <a:tc>
                  <a:txBody>
                    <a:bodyPr/>
                    <a:lstStyle/>
                    <a:p>
                      <a:pPr algn="r" fontAlgn="b"/>
                      <a:r>
                        <a:rPr lang="en-CA" sz="1400" b="0" i="0" u="none" strike="noStrike">
                          <a:solidFill>
                            <a:srgbClr val="000000"/>
                          </a:solidFill>
                          <a:effectLst/>
                          <a:latin typeface="Calibri" panose="020F0502020204030204" pitchFamily="34" charset="0"/>
                        </a:rPr>
                        <a:t>87</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C7E"/>
                    </a:solidFill>
                  </a:tcPr>
                </a:tc>
                <a:tc>
                  <a:txBody>
                    <a:bodyPr/>
                    <a:lstStyle/>
                    <a:p>
                      <a:pPr algn="r" fontAlgn="b"/>
                      <a:r>
                        <a:rPr lang="en-CA" sz="1400" b="0" i="0" u="none" strike="noStrike">
                          <a:solidFill>
                            <a:srgbClr val="000000"/>
                          </a:solidFill>
                          <a:effectLst/>
                          <a:latin typeface="Calibri" panose="020F0502020204030204" pitchFamily="34" charset="0"/>
                        </a:rPr>
                        <a:t>89</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E"/>
                    </a:solidFill>
                  </a:tcPr>
                </a:tc>
                <a:extLst>
                  <a:ext uri="{0D108BD9-81ED-4DB2-BD59-A6C34878D82A}">
                    <a16:rowId xmlns:a16="http://schemas.microsoft.com/office/drawing/2014/main" val="3718412023"/>
                  </a:ext>
                </a:extLst>
              </a:tr>
              <a:tr h="227527">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Precision</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46</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97D"/>
                    </a:solidFill>
                  </a:tcPr>
                </a:tc>
                <a:tc>
                  <a:txBody>
                    <a:bodyPr/>
                    <a:lstStyle/>
                    <a:p>
                      <a:pPr algn="r" fontAlgn="b"/>
                      <a:r>
                        <a:rPr lang="en-CA" sz="1400" b="0" i="0" u="none" strike="noStrike">
                          <a:solidFill>
                            <a:srgbClr val="000000"/>
                          </a:solidFill>
                          <a:effectLst/>
                          <a:latin typeface="Calibri" panose="020F0502020204030204" pitchFamily="34" charset="0"/>
                        </a:rPr>
                        <a:t>56</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1"/>
                    </a:solidFill>
                  </a:tcPr>
                </a:tc>
                <a:tc>
                  <a:txBody>
                    <a:bodyPr/>
                    <a:lstStyle/>
                    <a:p>
                      <a:pPr algn="r" fontAlgn="b"/>
                      <a:r>
                        <a:rPr lang="en-CA" sz="1400" b="0" i="0" u="none" strike="noStrike">
                          <a:solidFill>
                            <a:srgbClr val="000000"/>
                          </a:solidFill>
                          <a:effectLst/>
                          <a:latin typeface="Calibri" panose="020F0502020204030204" pitchFamily="34" charset="0"/>
                        </a:rPr>
                        <a:t>45</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r" fontAlgn="b"/>
                      <a:r>
                        <a:rPr lang="en-CA" sz="1400" b="0" i="0" u="none" strike="noStrike">
                          <a:solidFill>
                            <a:srgbClr val="000000"/>
                          </a:solidFill>
                          <a:effectLst/>
                          <a:latin typeface="Calibri" panose="020F0502020204030204" pitchFamily="34" charset="0"/>
                        </a:rPr>
                        <a:t>75</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r" fontAlgn="b"/>
                      <a:r>
                        <a:rPr lang="en-CA" sz="1400" b="0" i="0" u="none" strike="noStrike">
                          <a:solidFill>
                            <a:srgbClr val="000000"/>
                          </a:solidFill>
                          <a:effectLst/>
                          <a:latin typeface="Calibri" panose="020F0502020204030204" pitchFamily="34" charset="0"/>
                        </a:rPr>
                        <a:t>80</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80"/>
                    </a:solidFill>
                  </a:tcPr>
                </a:tc>
                <a:tc>
                  <a:txBody>
                    <a:bodyPr/>
                    <a:lstStyle/>
                    <a:p>
                      <a:pPr algn="r" fontAlgn="b"/>
                      <a:r>
                        <a:rPr lang="en-CA" sz="1400" b="0" i="0" u="none" strike="noStrike">
                          <a:solidFill>
                            <a:srgbClr val="000000"/>
                          </a:solidFill>
                          <a:effectLst/>
                          <a:latin typeface="Calibri" panose="020F0502020204030204" pitchFamily="34" charset="0"/>
                        </a:rPr>
                        <a:t>75</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extLst>
                  <a:ext uri="{0D108BD9-81ED-4DB2-BD59-A6C34878D82A}">
                    <a16:rowId xmlns:a16="http://schemas.microsoft.com/office/drawing/2014/main" val="898102412"/>
                  </a:ext>
                </a:extLst>
              </a:tr>
              <a:tr h="119452">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F1-Score</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58</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E482"/>
                    </a:solidFill>
                  </a:tcPr>
                </a:tc>
                <a:tc>
                  <a:txBody>
                    <a:bodyPr/>
                    <a:lstStyle/>
                    <a:p>
                      <a:pPr algn="r" fontAlgn="b"/>
                      <a:r>
                        <a:rPr lang="en-CA" sz="1400" b="0" i="0" u="none" strike="noStrike">
                          <a:solidFill>
                            <a:srgbClr val="000000"/>
                          </a:solidFill>
                          <a:effectLst/>
                          <a:latin typeface="Calibri" panose="020F0502020204030204" pitchFamily="34" charset="0"/>
                        </a:rPr>
                        <a:t>63</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7E984"/>
                    </a:solidFill>
                  </a:tcPr>
                </a:tc>
                <a:tc>
                  <a:txBody>
                    <a:bodyPr/>
                    <a:lstStyle/>
                    <a:p>
                      <a:pPr algn="r" fontAlgn="b"/>
                      <a:r>
                        <a:rPr lang="en-CA" sz="1400" b="0" i="0" u="none" strike="noStrike">
                          <a:solidFill>
                            <a:srgbClr val="000000"/>
                          </a:solidFill>
                          <a:effectLst/>
                          <a:latin typeface="Calibri" panose="020F0502020204030204" pitchFamily="34" charset="0"/>
                        </a:rPr>
                        <a:t>53</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980"/>
                    </a:solidFill>
                  </a:tcPr>
                </a:tc>
                <a:tc>
                  <a:txBody>
                    <a:bodyPr/>
                    <a:lstStyle/>
                    <a:p>
                      <a:pPr algn="r" fontAlgn="b"/>
                      <a:r>
                        <a:rPr lang="en-CA" sz="1400" b="0" i="0" u="none" strike="noStrike">
                          <a:solidFill>
                            <a:srgbClr val="000000"/>
                          </a:solidFill>
                          <a:effectLst/>
                          <a:latin typeface="Calibri" panose="020F0502020204030204" pitchFamily="34" charset="0"/>
                        </a:rPr>
                        <a:t>80</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AFD480"/>
                    </a:solidFill>
                  </a:tcPr>
                </a:tc>
                <a:tc>
                  <a:txBody>
                    <a:bodyPr/>
                    <a:lstStyle/>
                    <a:p>
                      <a:pPr algn="r" fontAlgn="b"/>
                      <a:r>
                        <a:rPr lang="en-CA" sz="1400" b="0" i="0" u="none" strike="noStrike">
                          <a:solidFill>
                            <a:srgbClr val="000000"/>
                          </a:solidFill>
                          <a:effectLst/>
                          <a:latin typeface="Calibri" panose="020F0502020204030204" pitchFamily="34" charset="0"/>
                        </a:rPr>
                        <a:t>83</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A3D17F"/>
                    </a:solidFill>
                  </a:tcPr>
                </a:tc>
                <a:tc>
                  <a:txBody>
                    <a:bodyPr/>
                    <a:lstStyle/>
                    <a:p>
                      <a:pPr algn="r" fontAlgn="b"/>
                      <a:r>
                        <a:rPr lang="en-CA" sz="1400" b="0" i="0" u="none" strike="noStrike">
                          <a:solidFill>
                            <a:srgbClr val="000000"/>
                          </a:solidFill>
                          <a:effectLst/>
                          <a:latin typeface="Calibri" panose="020F0502020204030204" pitchFamily="34" charset="0"/>
                        </a:rPr>
                        <a:t>82</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A7D27F"/>
                    </a:solidFill>
                  </a:tcPr>
                </a:tc>
                <a:extLst>
                  <a:ext uri="{0D108BD9-81ED-4DB2-BD59-A6C34878D82A}">
                    <a16:rowId xmlns:a16="http://schemas.microsoft.com/office/drawing/2014/main" val="3166514604"/>
                  </a:ext>
                </a:extLst>
              </a:tr>
              <a:tr h="119452">
                <a:tc rowSpan="4">
                  <a:txBody>
                    <a:bodyPr/>
                    <a:lstStyle/>
                    <a:p>
                      <a:pPr algn="ctr" fontAlgn="b"/>
                      <a:r>
                        <a:rPr lang="en-CA" sz="1800" b="0" i="0" u="none" strike="noStrike">
                          <a:solidFill>
                            <a:srgbClr val="000000"/>
                          </a:solidFill>
                          <a:effectLst/>
                          <a:latin typeface="Calibri" panose="020F0502020204030204" pitchFamily="34" charset="0"/>
                        </a:rPr>
                        <a:t>Random Forest</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AUC</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81</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D380"/>
                    </a:solidFill>
                  </a:tcPr>
                </a:tc>
                <a:tc>
                  <a:txBody>
                    <a:bodyPr/>
                    <a:lstStyle/>
                    <a:p>
                      <a:pPr algn="r" fontAlgn="b"/>
                      <a:r>
                        <a:rPr lang="en-CA" sz="1400" b="0" i="0" u="none" strike="noStrike">
                          <a:solidFill>
                            <a:srgbClr val="000000"/>
                          </a:solidFill>
                          <a:effectLst/>
                          <a:latin typeface="Calibri" panose="020F0502020204030204" pitchFamily="34" charset="0"/>
                        </a:rPr>
                        <a:t>80</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80"/>
                    </a:solidFill>
                  </a:tcPr>
                </a:tc>
                <a:tc>
                  <a:txBody>
                    <a:bodyPr/>
                    <a:lstStyle/>
                    <a:p>
                      <a:pPr algn="r" fontAlgn="b"/>
                      <a:r>
                        <a:rPr lang="en-CA" sz="1400" b="0" i="0" u="none" strike="noStrike">
                          <a:solidFill>
                            <a:srgbClr val="000000"/>
                          </a:solidFill>
                          <a:effectLst/>
                          <a:latin typeface="Calibri" panose="020F0502020204030204" pitchFamily="34" charset="0"/>
                        </a:rPr>
                        <a:t>84</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07F"/>
                    </a:solidFill>
                  </a:tcPr>
                </a:tc>
                <a:tc>
                  <a:txBody>
                    <a:bodyPr/>
                    <a:lstStyle/>
                    <a:p>
                      <a:pPr algn="r" fontAlgn="b"/>
                      <a:r>
                        <a:rPr lang="en-CA" sz="1400" b="0" i="0" u="none" strike="noStrike">
                          <a:solidFill>
                            <a:srgbClr val="000000"/>
                          </a:solidFill>
                          <a:effectLst/>
                          <a:latin typeface="Calibri" panose="020F0502020204030204" pitchFamily="34" charset="0"/>
                        </a:rPr>
                        <a:t>88</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B7E"/>
                    </a:solidFill>
                  </a:tcPr>
                </a:tc>
                <a:tc>
                  <a:txBody>
                    <a:bodyPr/>
                    <a:lstStyle/>
                    <a:p>
                      <a:pPr algn="r" fontAlgn="b"/>
                      <a:r>
                        <a:rPr lang="en-CA" sz="1400" b="0" i="0" u="none" strike="noStrike">
                          <a:solidFill>
                            <a:srgbClr val="000000"/>
                          </a:solidFill>
                          <a:effectLst/>
                          <a:latin typeface="Calibri" panose="020F0502020204030204" pitchFamily="34" charset="0"/>
                        </a:rPr>
                        <a:t>90</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5C87D"/>
                    </a:solidFill>
                  </a:tcPr>
                </a:tc>
                <a:tc>
                  <a:txBody>
                    <a:bodyPr/>
                    <a:lstStyle/>
                    <a:p>
                      <a:pPr algn="r" fontAlgn="b"/>
                      <a:r>
                        <a:rPr lang="en-CA" sz="1400" b="0" i="0" u="none" strike="noStrike">
                          <a:solidFill>
                            <a:srgbClr val="000000"/>
                          </a:solidFill>
                          <a:effectLst/>
                          <a:latin typeface="Calibri" panose="020F0502020204030204" pitchFamily="34" charset="0"/>
                        </a:rPr>
                        <a:t>90</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5C87D"/>
                    </a:solidFill>
                  </a:tcPr>
                </a:tc>
                <a:extLst>
                  <a:ext uri="{0D108BD9-81ED-4DB2-BD59-A6C34878D82A}">
                    <a16:rowId xmlns:a16="http://schemas.microsoft.com/office/drawing/2014/main" val="3358888667"/>
                  </a:ext>
                </a:extLst>
              </a:tr>
              <a:tr h="113763">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Recall</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93</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C57D"/>
                    </a:solidFill>
                  </a:tcPr>
                </a:tc>
                <a:tc>
                  <a:txBody>
                    <a:bodyPr/>
                    <a:lstStyle/>
                    <a:p>
                      <a:pPr algn="r" fontAlgn="b"/>
                      <a:r>
                        <a:rPr lang="en-CA" sz="1400" b="0" i="0" u="none" strike="noStrike">
                          <a:solidFill>
                            <a:srgbClr val="000000"/>
                          </a:solidFill>
                          <a:effectLst/>
                          <a:latin typeface="Calibri" panose="020F0502020204030204" pitchFamily="34" charset="0"/>
                        </a:rPr>
                        <a:t>78</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780"/>
                    </a:solidFill>
                  </a:tcPr>
                </a:tc>
                <a:tc>
                  <a:txBody>
                    <a:bodyPr/>
                    <a:lstStyle/>
                    <a:p>
                      <a:pPr algn="r" fontAlgn="b"/>
                      <a:r>
                        <a:rPr lang="en-CA" sz="1400" b="0" i="0" u="none" strike="noStrike">
                          <a:solidFill>
                            <a:srgbClr val="000000"/>
                          </a:solidFill>
                          <a:effectLst/>
                          <a:latin typeface="Calibri" panose="020F0502020204030204" pitchFamily="34" charset="0"/>
                        </a:rPr>
                        <a:t>82</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7D27F"/>
                    </a:solidFill>
                  </a:tcPr>
                </a:tc>
                <a:tc>
                  <a:txBody>
                    <a:bodyPr/>
                    <a:lstStyle/>
                    <a:p>
                      <a:pPr algn="r" fontAlgn="b"/>
                      <a:r>
                        <a:rPr lang="en-CA" sz="1400" b="0" i="0" u="none" strike="noStrike">
                          <a:solidFill>
                            <a:srgbClr val="000000"/>
                          </a:solidFill>
                          <a:effectLst/>
                          <a:latin typeface="Calibri" panose="020F0502020204030204" pitchFamily="34" charset="0"/>
                        </a:rPr>
                        <a:t>91</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1C77D"/>
                    </a:solidFill>
                  </a:tcPr>
                </a:tc>
                <a:tc>
                  <a:txBody>
                    <a:bodyPr/>
                    <a:lstStyle/>
                    <a:p>
                      <a:pPr algn="r" fontAlgn="b"/>
                      <a:r>
                        <a:rPr lang="en-CA" sz="1400" b="0" i="0" u="none" strike="noStrike">
                          <a:solidFill>
                            <a:srgbClr val="000000"/>
                          </a:solidFill>
                          <a:effectLst/>
                          <a:latin typeface="Calibri" panose="020F0502020204030204" pitchFamily="34" charset="0"/>
                        </a:rPr>
                        <a:t>91</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1C77D"/>
                    </a:solidFill>
                  </a:tcPr>
                </a:tc>
                <a:tc>
                  <a:txBody>
                    <a:bodyPr/>
                    <a:lstStyle/>
                    <a:p>
                      <a:pPr algn="r" fontAlgn="b"/>
                      <a:r>
                        <a:rPr lang="en-CA" sz="1400" b="0" i="0" u="none" strike="noStrike">
                          <a:solidFill>
                            <a:srgbClr val="000000"/>
                          </a:solidFill>
                          <a:effectLst/>
                          <a:latin typeface="Calibri" panose="020F0502020204030204" pitchFamily="34" charset="0"/>
                        </a:rPr>
                        <a:t>91</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1C77D"/>
                    </a:solidFill>
                  </a:tcPr>
                </a:tc>
                <a:extLst>
                  <a:ext uri="{0D108BD9-81ED-4DB2-BD59-A6C34878D82A}">
                    <a16:rowId xmlns:a16="http://schemas.microsoft.com/office/drawing/2014/main" val="1835200289"/>
                  </a:ext>
                </a:extLst>
              </a:tr>
              <a:tr h="227527">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Precision</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58</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482"/>
                    </a:solidFill>
                  </a:tcPr>
                </a:tc>
                <a:tc>
                  <a:txBody>
                    <a:bodyPr/>
                    <a:lstStyle/>
                    <a:p>
                      <a:pPr algn="r" fontAlgn="b"/>
                      <a:r>
                        <a:rPr lang="en-CA" sz="1400" b="0" i="0" u="none" strike="noStrike">
                          <a:solidFill>
                            <a:srgbClr val="000000"/>
                          </a:solidFill>
                          <a:effectLst/>
                          <a:latin typeface="Calibri" panose="020F0502020204030204" pitchFamily="34" charset="0"/>
                        </a:rPr>
                        <a:t>66</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r" fontAlgn="b"/>
                      <a:r>
                        <a:rPr lang="en-CA" sz="1400" b="0" i="0" u="none" strike="noStrike">
                          <a:solidFill>
                            <a:srgbClr val="000000"/>
                          </a:solidFill>
                          <a:effectLst/>
                          <a:latin typeface="Calibri" panose="020F0502020204030204" pitchFamily="34" charset="0"/>
                        </a:rPr>
                        <a:t>74</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C81"/>
                    </a:solidFill>
                  </a:tcPr>
                </a:tc>
                <a:tc>
                  <a:txBody>
                    <a:bodyPr/>
                    <a:lstStyle/>
                    <a:p>
                      <a:pPr algn="r" fontAlgn="b"/>
                      <a:r>
                        <a:rPr lang="en-CA" sz="1400" b="0" i="0" u="none" strike="noStrike">
                          <a:solidFill>
                            <a:srgbClr val="000000"/>
                          </a:solidFill>
                          <a:effectLst/>
                          <a:latin typeface="Calibri" panose="020F0502020204030204" pitchFamily="34" charset="0"/>
                        </a:rPr>
                        <a:t>75</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r" fontAlgn="b"/>
                      <a:r>
                        <a:rPr lang="en-CA" sz="1400" b="0" i="0" u="none" strike="noStrike">
                          <a:solidFill>
                            <a:srgbClr val="000000"/>
                          </a:solidFill>
                          <a:effectLst/>
                          <a:latin typeface="Calibri" panose="020F0502020204030204" pitchFamily="34" charset="0"/>
                        </a:rPr>
                        <a:t>80</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80"/>
                    </a:solidFill>
                  </a:tcPr>
                </a:tc>
                <a:tc>
                  <a:txBody>
                    <a:bodyPr/>
                    <a:lstStyle/>
                    <a:p>
                      <a:pPr algn="r" fontAlgn="b"/>
                      <a:r>
                        <a:rPr lang="en-CA" sz="1400" b="0" i="0" u="none" strike="noStrike">
                          <a:solidFill>
                            <a:srgbClr val="000000"/>
                          </a:solidFill>
                          <a:effectLst/>
                          <a:latin typeface="Calibri" panose="020F0502020204030204" pitchFamily="34" charset="0"/>
                        </a:rPr>
                        <a:t>80</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80"/>
                    </a:solidFill>
                  </a:tcPr>
                </a:tc>
                <a:extLst>
                  <a:ext uri="{0D108BD9-81ED-4DB2-BD59-A6C34878D82A}">
                    <a16:rowId xmlns:a16="http://schemas.microsoft.com/office/drawing/2014/main" val="4253103173"/>
                  </a:ext>
                </a:extLst>
              </a:tr>
              <a:tr h="119452">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F1-Score</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72</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1DE82"/>
                    </a:solidFill>
                  </a:tcPr>
                </a:tc>
                <a:tc>
                  <a:txBody>
                    <a:bodyPr/>
                    <a:lstStyle/>
                    <a:p>
                      <a:pPr algn="r" fontAlgn="b"/>
                      <a:r>
                        <a:rPr lang="en-CA" sz="1400" b="0" i="0" u="none" strike="noStrike">
                          <a:solidFill>
                            <a:srgbClr val="000000"/>
                          </a:solidFill>
                          <a:effectLst/>
                          <a:latin typeface="Calibri" panose="020F0502020204030204" pitchFamily="34" charset="0"/>
                        </a:rPr>
                        <a:t>71</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5DF82"/>
                    </a:solidFill>
                  </a:tcPr>
                </a:tc>
                <a:tc>
                  <a:txBody>
                    <a:bodyPr/>
                    <a:lstStyle/>
                    <a:p>
                      <a:pPr algn="r" fontAlgn="b"/>
                      <a:r>
                        <a:rPr lang="en-CA" sz="1400" b="0" i="0" u="none" strike="noStrike">
                          <a:solidFill>
                            <a:srgbClr val="000000"/>
                          </a:solidFill>
                          <a:effectLst/>
                          <a:latin typeface="Calibri" panose="020F0502020204030204" pitchFamily="34" charset="0"/>
                        </a:rPr>
                        <a:t>78</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B8D780"/>
                    </a:solidFill>
                  </a:tcPr>
                </a:tc>
                <a:tc>
                  <a:txBody>
                    <a:bodyPr/>
                    <a:lstStyle/>
                    <a:p>
                      <a:pPr algn="r" fontAlgn="b"/>
                      <a:r>
                        <a:rPr lang="en-CA" sz="1400" b="0" i="0" u="none" strike="noStrike">
                          <a:solidFill>
                            <a:srgbClr val="000000"/>
                          </a:solidFill>
                          <a:effectLst/>
                          <a:latin typeface="Calibri" panose="020F0502020204030204" pitchFamily="34" charset="0"/>
                        </a:rPr>
                        <a:t>82</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A7D27F"/>
                    </a:solidFill>
                  </a:tcPr>
                </a:tc>
                <a:tc>
                  <a:txBody>
                    <a:bodyPr/>
                    <a:lstStyle/>
                    <a:p>
                      <a:pPr algn="r" fontAlgn="b"/>
                      <a:r>
                        <a:rPr lang="en-CA" sz="1400" b="0" i="0" u="none" strike="noStrike">
                          <a:solidFill>
                            <a:srgbClr val="000000"/>
                          </a:solidFill>
                          <a:effectLst/>
                          <a:latin typeface="Calibri" panose="020F0502020204030204" pitchFamily="34" charset="0"/>
                        </a:rPr>
                        <a:t>85</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9ACE7F"/>
                    </a:solidFill>
                  </a:tcPr>
                </a:tc>
                <a:tc>
                  <a:txBody>
                    <a:bodyPr/>
                    <a:lstStyle/>
                    <a:p>
                      <a:pPr algn="r" fontAlgn="b"/>
                      <a:r>
                        <a:rPr lang="en-CA" sz="1400" b="0" i="0" u="none" strike="noStrike">
                          <a:solidFill>
                            <a:srgbClr val="000000"/>
                          </a:solidFill>
                          <a:effectLst/>
                          <a:latin typeface="Calibri" panose="020F0502020204030204" pitchFamily="34" charset="0"/>
                        </a:rPr>
                        <a:t>85</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9ACE7F"/>
                    </a:solidFill>
                  </a:tcPr>
                </a:tc>
                <a:extLst>
                  <a:ext uri="{0D108BD9-81ED-4DB2-BD59-A6C34878D82A}">
                    <a16:rowId xmlns:a16="http://schemas.microsoft.com/office/drawing/2014/main" val="2128784860"/>
                  </a:ext>
                </a:extLst>
              </a:tr>
              <a:tr h="119452">
                <a:tc rowSpan="4">
                  <a:txBody>
                    <a:bodyPr/>
                    <a:lstStyle/>
                    <a:p>
                      <a:pPr algn="ctr" fontAlgn="b"/>
                      <a:r>
                        <a:rPr lang="en-CA" sz="1800" b="0" i="0" u="none" strike="noStrike">
                          <a:solidFill>
                            <a:srgbClr val="000000"/>
                          </a:solidFill>
                          <a:effectLst/>
                          <a:latin typeface="Calibri" panose="020F0502020204030204" pitchFamily="34" charset="0"/>
                        </a:rPr>
                        <a:t>Logistic Regression</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AUC</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73</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DD82"/>
                    </a:solidFill>
                  </a:tcPr>
                </a:tc>
                <a:tc>
                  <a:txBody>
                    <a:bodyPr/>
                    <a:lstStyle/>
                    <a:p>
                      <a:pPr algn="r" fontAlgn="b"/>
                      <a:r>
                        <a:rPr lang="en-CA" sz="1400" b="0" i="0" u="none" strike="noStrike">
                          <a:solidFill>
                            <a:srgbClr val="000000"/>
                          </a:solidFill>
                          <a:effectLst/>
                          <a:latin typeface="Calibri" panose="020F0502020204030204" pitchFamily="34" charset="0"/>
                        </a:rPr>
                        <a:t>72</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DE82"/>
                    </a:solidFill>
                  </a:tcPr>
                </a:tc>
                <a:tc>
                  <a:txBody>
                    <a:bodyPr/>
                    <a:lstStyle/>
                    <a:p>
                      <a:pPr algn="r" fontAlgn="b"/>
                      <a:r>
                        <a:rPr lang="en-CA" sz="1400" b="0" i="0" u="none" strike="noStrike">
                          <a:solidFill>
                            <a:srgbClr val="000000"/>
                          </a:solidFill>
                          <a:effectLst/>
                          <a:latin typeface="Calibri" panose="020F0502020204030204" pitchFamily="34" charset="0"/>
                        </a:rPr>
                        <a:t>66</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r" fontAlgn="b"/>
                      <a:r>
                        <a:rPr lang="en-CA" sz="1400" b="0" i="0" u="none" strike="noStrike">
                          <a:solidFill>
                            <a:srgbClr val="000000"/>
                          </a:solidFill>
                          <a:effectLst/>
                          <a:latin typeface="Calibri" panose="020F0502020204030204" pitchFamily="34" charset="0"/>
                        </a:rPr>
                        <a:t>75</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r" fontAlgn="b"/>
                      <a:endParaRPr lang="en-CA" sz="900" b="0" i="0" u="none" strike="noStrike">
                        <a:solidFill>
                          <a:srgbClr val="000000"/>
                        </a:solidFill>
                        <a:effectLst/>
                        <a:latin typeface="Calibri" panose="020F0502020204030204" pitchFamily="34" charset="0"/>
                      </a:endParaRPr>
                    </a:p>
                    <a:p>
                      <a:pPr algn="r" fontAlgn="b"/>
                      <a:r>
                        <a:rPr lang="en-CA" sz="1400" b="0" i="0" u="none" strike="noStrike">
                          <a:solidFill>
                            <a:srgbClr val="000000"/>
                          </a:solidFill>
                          <a:effectLst/>
                          <a:latin typeface="Calibri" panose="020F0502020204030204" pitchFamily="34" charset="0"/>
                        </a:rPr>
                        <a:t>74</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C81"/>
                    </a:solidFill>
                  </a:tcPr>
                </a:tc>
                <a:tc>
                  <a:txBody>
                    <a:bodyPr/>
                    <a:lstStyle/>
                    <a:p>
                      <a:pPr algn="r" fontAlgn="b"/>
                      <a:r>
                        <a:rPr lang="en-CA" sz="1400" b="0" i="0" u="none" strike="noStrike">
                          <a:solidFill>
                            <a:srgbClr val="000000"/>
                          </a:solidFill>
                          <a:effectLst/>
                          <a:latin typeface="Calibri" panose="020F0502020204030204" pitchFamily="34" charset="0"/>
                        </a:rPr>
                        <a:t>67</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483"/>
                    </a:solidFill>
                  </a:tcPr>
                </a:tc>
                <a:extLst>
                  <a:ext uri="{0D108BD9-81ED-4DB2-BD59-A6C34878D82A}">
                    <a16:rowId xmlns:a16="http://schemas.microsoft.com/office/drawing/2014/main" val="2561923967"/>
                  </a:ext>
                </a:extLst>
              </a:tr>
              <a:tr h="113763">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Recall</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98</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CA" sz="1400" b="0" i="0" u="none" strike="noStrike">
                          <a:solidFill>
                            <a:srgbClr val="000000"/>
                          </a:solidFill>
                          <a:effectLst/>
                          <a:latin typeface="Calibri" panose="020F0502020204030204" pitchFamily="34" charset="0"/>
                        </a:rPr>
                        <a:t>98</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CA" sz="1400" b="0" i="0" u="none" strike="noStrike">
                          <a:solidFill>
                            <a:srgbClr val="000000"/>
                          </a:solidFill>
                          <a:effectLst/>
                          <a:latin typeface="Calibri" panose="020F0502020204030204" pitchFamily="34" charset="0"/>
                        </a:rPr>
                        <a:t>49</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07E"/>
                    </a:solidFill>
                  </a:tcPr>
                </a:tc>
                <a:tc>
                  <a:txBody>
                    <a:bodyPr/>
                    <a:lstStyle/>
                    <a:p>
                      <a:pPr algn="r" fontAlgn="b"/>
                      <a:r>
                        <a:rPr lang="en-CA" sz="1400" b="0" i="0" u="none" strike="noStrike">
                          <a:solidFill>
                            <a:srgbClr val="000000"/>
                          </a:solidFill>
                          <a:effectLst/>
                          <a:latin typeface="Calibri" panose="020F0502020204030204" pitchFamily="34" charset="0"/>
                        </a:rPr>
                        <a:t>91</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1C77D"/>
                    </a:solidFill>
                  </a:tcPr>
                </a:tc>
                <a:tc>
                  <a:txBody>
                    <a:bodyPr/>
                    <a:lstStyle/>
                    <a:p>
                      <a:pPr algn="r" fontAlgn="b"/>
                      <a:r>
                        <a:rPr lang="en-CA" sz="1400" b="0" i="0" u="none" strike="noStrike">
                          <a:solidFill>
                            <a:srgbClr val="000000"/>
                          </a:solidFill>
                          <a:effectLst/>
                          <a:latin typeface="Calibri" panose="020F0502020204030204" pitchFamily="34" charset="0"/>
                        </a:rPr>
                        <a:t>91</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1C77D"/>
                    </a:solidFill>
                  </a:tcPr>
                </a:tc>
                <a:tc>
                  <a:txBody>
                    <a:bodyPr/>
                    <a:lstStyle/>
                    <a:p>
                      <a:pPr algn="r" fontAlgn="b"/>
                      <a:r>
                        <a:rPr lang="en-CA" sz="1400" b="0" i="0" u="none" strike="noStrike">
                          <a:solidFill>
                            <a:srgbClr val="000000"/>
                          </a:solidFill>
                          <a:effectLst/>
                          <a:latin typeface="Calibri" panose="020F0502020204030204" pitchFamily="34" charset="0"/>
                        </a:rPr>
                        <a:t>51</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47F"/>
                    </a:solidFill>
                  </a:tcPr>
                </a:tc>
                <a:extLst>
                  <a:ext uri="{0D108BD9-81ED-4DB2-BD59-A6C34878D82A}">
                    <a16:rowId xmlns:a16="http://schemas.microsoft.com/office/drawing/2014/main" val="2021251616"/>
                  </a:ext>
                </a:extLst>
              </a:tr>
              <a:tr h="227527">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Precision</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46</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97D"/>
                    </a:solidFill>
                  </a:tcPr>
                </a:tc>
                <a:tc>
                  <a:txBody>
                    <a:bodyPr/>
                    <a:lstStyle/>
                    <a:p>
                      <a:pPr algn="r" fontAlgn="b"/>
                      <a:r>
                        <a:rPr lang="en-CA" sz="1400" b="0" i="0" u="none" strike="noStrike">
                          <a:solidFill>
                            <a:srgbClr val="000000"/>
                          </a:solidFill>
                          <a:effectLst/>
                          <a:latin typeface="Calibri" panose="020F0502020204030204" pitchFamily="34" charset="0"/>
                        </a:rPr>
                        <a:t>45</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r" fontAlgn="b"/>
                      <a:r>
                        <a:rPr lang="en-CA" sz="1400" b="0" i="0" u="none" strike="noStrike">
                          <a:solidFill>
                            <a:srgbClr val="000000"/>
                          </a:solidFill>
                          <a:effectLst/>
                          <a:latin typeface="Calibri" panose="020F0502020204030204" pitchFamily="34" charset="0"/>
                        </a:rPr>
                        <a:t>56</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1"/>
                    </a:solidFill>
                  </a:tcPr>
                </a:tc>
                <a:tc>
                  <a:txBody>
                    <a:bodyPr/>
                    <a:lstStyle/>
                    <a:p>
                      <a:pPr algn="r" fontAlgn="b"/>
                      <a:r>
                        <a:rPr lang="en-CA" sz="1400" b="0" i="0" u="none" strike="noStrike">
                          <a:solidFill>
                            <a:srgbClr val="000000"/>
                          </a:solidFill>
                          <a:effectLst/>
                          <a:latin typeface="Calibri" panose="020F0502020204030204" pitchFamily="34" charset="0"/>
                        </a:rPr>
                        <a:t>51</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47F"/>
                    </a:solidFill>
                  </a:tcPr>
                </a:tc>
                <a:tc>
                  <a:txBody>
                    <a:bodyPr/>
                    <a:lstStyle/>
                    <a:p>
                      <a:pPr algn="r" fontAlgn="b"/>
                      <a:r>
                        <a:rPr lang="en-CA" sz="1400" b="0" i="0" u="none" strike="noStrike">
                          <a:solidFill>
                            <a:srgbClr val="000000"/>
                          </a:solidFill>
                          <a:effectLst/>
                          <a:latin typeface="Calibri" panose="020F0502020204030204" pitchFamily="34" charset="0"/>
                        </a:rPr>
                        <a:t>50</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27F"/>
                    </a:solidFill>
                  </a:tcPr>
                </a:tc>
                <a:tc>
                  <a:txBody>
                    <a:bodyPr/>
                    <a:lstStyle/>
                    <a:p>
                      <a:pPr algn="r" fontAlgn="b"/>
                      <a:r>
                        <a:rPr lang="en-CA" sz="1400" b="0" i="0" u="none" strike="noStrike">
                          <a:solidFill>
                            <a:srgbClr val="000000"/>
                          </a:solidFill>
                          <a:effectLst/>
                          <a:latin typeface="Calibri" panose="020F0502020204030204" pitchFamily="34" charset="0"/>
                        </a:rPr>
                        <a:t>57</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282"/>
                    </a:solidFill>
                  </a:tcPr>
                </a:tc>
                <a:extLst>
                  <a:ext uri="{0D108BD9-81ED-4DB2-BD59-A6C34878D82A}">
                    <a16:rowId xmlns:a16="http://schemas.microsoft.com/office/drawing/2014/main" val="2933276853"/>
                  </a:ext>
                </a:extLst>
              </a:tr>
              <a:tr h="119452">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F1-Score</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63</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7E984"/>
                    </a:solidFill>
                  </a:tcPr>
                </a:tc>
                <a:tc>
                  <a:txBody>
                    <a:bodyPr/>
                    <a:lstStyle/>
                    <a:p>
                      <a:pPr algn="r" fontAlgn="b"/>
                      <a:r>
                        <a:rPr lang="en-CA" sz="1400" b="0" i="0" u="none" strike="noStrike">
                          <a:solidFill>
                            <a:srgbClr val="000000"/>
                          </a:solidFill>
                          <a:effectLst/>
                          <a:latin typeface="Calibri" panose="020F0502020204030204" pitchFamily="34" charset="0"/>
                        </a:rPr>
                        <a:t>62</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BEA84"/>
                    </a:solidFill>
                  </a:tcPr>
                </a:tc>
                <a:tc>
                  <a:txBody>
                    <a:bodyPr/>
                    <a:lstStyle/>
                    <a:p>
                      <a:pPr algn="r" fontAlgn="b"/>
                      <a:r>
                        <a:rPr lang="en-CA" sz="1400" b="0" i="0" u="none" strike="noStrike">
                          <a:solidFill>
                            <a:srgbClr val="000000"/>
                          </a:solidFill>
                          <a:effectLst/>
                          <a:latin typeface="Calibri" panose="020F0502020204030204" pitchFamily="34" charset="0"/>
                        </a:rPr>
                        <a:t>52</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DD780"/>
                    </a:solidFill>
                  </a:tcPr>
                </a:tc>
                <a:tc>
                  <a:txBody>
                    <a:bodyPr/>
                    <a:lstStyle/>
                    <a:p>
                      <a:pPr algn="r" fontAlgn="b"/>
                      <a:r>
                        <a:rPr lang="en-CA" sz="1400" b="0" i="0" u="none" strike="noStrike">
                          <a:solidFill>
                            <a:srgbClr val="000000"/>
                          </a:solidFill>
                          <a:effectLst/>
                          <a:latin typeface="Calibri" panose="020F0502020204030204" pitchFamily="34" charset="0"/>
                        </a:rPr>
                        <a:t>66</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AE583"/>
                    </a:solidFill>
                  </a:tcPr>
                </a:tc>
                <a:tc>
                  <a:txBody>
                    <a:bodyPr/>
                    <a:lstStyle/>
                    <a:p>
                      <a:pPr algn="r" fontAlgn="b"/>
                      <a:r>
                        <a:rPr lang="en-CA" sz="1400" b="0" i="0" u="none" strike="noStrike">
                          <a:solidFill>
                            <a:srgbClr val="000000"/>
                          </a:solidFill>
                          <a:effectLst/>
                          <a:latin typeface="Calibri" panose="020F0502020204030204" pitchFamily="34" charset="0"/>
                        </a:rPr>
                        <a:t>65</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FE784"/>
                    </a:solidFill>
                  </a:tcPr>
                </a:tc>
                <a:tc>
                  <a:txBody>
                    <a:bodyPr/>
                    <a:lstStyle/>
                    <a:p>
                      <a:pPr algn="r" fontAlgn="b"/>
                      <a:r>
                        <a:rPr lang="en-CA" sz="1400" b="0" i="0" u="none" strike="noStrike">
                          <a:solidFill>
                            <a:srgbClr val="000000"/>
                          </a:solidFill>
                          <a:effectLst/>
                          <a:latin typeface="Calibri" panose="020F0502020204030204" pitchFamily="34" charset="0"/>
                        </a:rPr>
                        <a:t>54</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B81"/>
                    </a:solidFill>
                  </a:tcPr>
                </a:tc>
                <a:extLst>
                  <a:ext uri="{0D108BD9-81ED-4DB2-BD59-A6C34878D82A}">
                    <a16:rowId xmlns:a16="http://schemas.microsoft.com/office/drawing/2014/main" val="3455587301"/>
                  </a:ext>
                </a:extLst>
              </a:tr>
              <a:tr h="119452">
                <a:tc rowSpan="4">
                  <a:txBody>
                    <a:bodyPr/>
                    <a:lstStyle/>
                    <a:p>
                      <a:pPr algn="ctr" fontAlgn="b"/>
                      <a:r>
                        <a:rPr lang="en-CA" sz="1800" b="0" i="0" u="none" strike="noStrike">
                          <a:solidFill>
                            <a:srgbClr val="000000"/>
                          </a:solidFill>
                          <a:effectLst/>
                          <a:latin typeface="Calibri" panose="020F0502020204030204" pitchFamily="34" charset="0"/>
                        </a:rPr>
                        <a:t>Gaussian NBC</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AUC</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66</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r" fontAlgn="b"/>
                      <a:r>
                        <a:rPr lang="en-CA" sz="1400" b="0" i="0" u="none" strike="noStrike">
                          <a:solidFill>
                            <a:srgbClr val="000000"/>
                          </a:solidFill>
                          <a:effectLst/>
                          <a:latin typeface="Calibri" panose="020F0502020204030204" pitchFamily="34" charset="0"/>
                        </a:rPr>
                        <a:t>65</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784"/>
                    </a:solidFill>
                  </a:tcPr>
                </a:tc>
                <a:tc>
                  <a:txBody>
                    <a:bodyPr/>
                    <a:lstStyle/>
                    <a:p>
                      <a:pPr algn="r" fontAlgn="b"/>
                      <a:r>
                        <a:rPr lang="en-CA" sz="1400" b="0" i="0" u="none" strike="noStrike">
                          <a:solidFill>
                            <a:srgbClr val="000000"/>
                          </a:solidFill>
                          <a:effectLst/>
                          <a:latin typeface="Calibri" panose="020F0502020204030204" pitchFamily="34" charset="0"/>
                        </a:rPr>
                        <a:t>60</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883"/>
                    </a:solidFill>
                  </a:tcPr>
                </a:tc>
                <a:tc>
                  <a:txBody>
                    <a:bodyPr/>
                    <a:lstStyle/>
                    <a:p>
                      <a:pPr algn="r" fontAlgn="b"/>
                      <a:r>
                        <a:rPr lang="en-CA" sz="1400" b="0" i="0" u="none" strike="noStrike">
                          <a:solidFill>
                            <a:srgbClr val="000000"/>
                          </a:solidFill>
                          <a:effectLst/>
                          <a:latin typeface="Calibri" panose="020F0502020204030204" pitchFamily="34" charset="0"/>
                        </a:rPr>
                        <a:t>85</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7F"/>
                    </a:solidFill>
                  </a:tcPr>
                </a:tc>
                <a:tc>
                  <a:txBody>
                    <a:bodyPr/>
                    <a:lstStyle/>
                    <a:p>
                      <a:pPr algn="r" fontAlgn="b"/>
                      <a:r>
                        <a:rPr lang="en-CA" sz="1400" b="0" i="0" u="none" strike="noStrike">
                          <a:solidFill>
                            <a:srgbClr val="000000"/>
                          </a:solidFill>
                          <a:effectLst/>
                          <a:latin typeface="Calibri" panose="020F0502020204030204" pitchFamily="34" charset="0"/>
                        </a:rPr>
                        <a:t>88</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B7E"/>
                    </a:solidFill>
                  </a:tcPr>
                </a:tc>
                <a:tc>
                  <a:txBody>
                    <a:bodyPr/>
                    <a:lstStyle/>
                    <a:p>
                      <a:pPr algn="r" fontAlgn="b"/>
                      <a:r>
                        <a:rPr lang="en-CA" sz="1400" b="0" i="0" u="none" strike="noStrike">
                          <a:solidFill>
                            <a:srgbClr val="000000"/>
                          </a:solidFill>
                          <a:effectLst/>
                          <a:latin typeface="Calibri" panose="020F0502020204030204" pitchFamily="34" charset="0"/>
                        </a:rPr>
                        <a:t>80</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80"/>
                    </a:solidFill>
                  </a:tcPr>
                </a:tc>
                <a:extLst>
                  <a:ext uri="{0D108BD9-81ED-4DB2-BD59-A6C34878D82A}">
                    <a16:rowId xmlns:a16="http://schemas.microsoft.com/office/drawing/2014/main" val="1040414240"/>
                  </a:ext>
                </a:extLst>
              </a:tr>
              <a:tr h="113763">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Recall</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60</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883"/>
                    </a:solidFill>
                  </a:tcPr>
                </a:tc>
                <a:tc>
                  <a:txBody>
                    <a:bodyPr/>
                    <a:lstStyle/>
                    <a:p>
                      <a:pPr algn="r" fontAlgn="b"/>
                      <a:r>
                        <a:rPr lang="en-CA" sz="1400" b="0" i="0" u="none" strike="noStrike">
                          <a:solidFill>
                            <a:srgbClr val="000000"/>
                          </a:solidFill>
                          <a:effectLst/>
                          <a:latin typeface="Calibri" panose="020F0502020204030204" pitchFamily="34" charset="0"/>
                        </a:rPr>
                        <a:t>58</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482"/>
                    </a:solidFill>
                  </a:tcPr>
                </a:tc>
                <a:tc>
                  <a:txBody>
                    <a:bodyPr/>
                    <a:lstStyle/>
                    <a:p>
                      <a:pPr algn="r" fontAlgn="b"/>
                      <a:r>
                        <a:rPr lang="en-CA" sz="1400" b="0" i="0" u="none" strike="noStrike">
                          <a:solidFill>
                            <a:srgbClr val="000000"/>
                          </a:solidFill>
                          <a:effectLst/>
                          <a:latin typeface="Calibri" panose="020F0502020204030204" pitchFamily="34" charset="0"/>
                        </a:rPr>
                        <a:t>40</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algn="r" fontAlgn="b"/>
                      <a:r>
                        <a:rPr lang="en-CA" sz="1400" b="0" i="0" u="none" strike="noStrike">
                          <a:solidFill>
                            <a:srgbClr val="000000"/>
                          </a:solidFill>
                          <a:effectLst/>
                          <a:latin typeface="Calibri" panose="020F0502020204030204" pitchFamily="34" charset="0"/>
                        </a:rPr>
                        <a:t>84</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07F"/>
                    </a:solidFill>
                  </a:tcPr>
                </a:tc>
                <a:tc>
                  <a:txBody>
                    <a:bodyPr/>
                    <a:lstStyle/>
                    <a:p>
                      <a:pPr algn="r" fontAlgn="b"/>
                      <a:r>
                        <a:rPr lang="en-CA" sz="1400" b="0" i="0" u="none" strike="noStrike">
                          <a:solidFill>
                            <a:srgbClr val="000000"/>
                          </a:solidFill>
                          <a:effectLst/>
                          <a:latin typeface="Calibri" panose="020F0502020204030204" pitchFamily="34" charset="0"/>
                        </a:rPr>
                        <a:t>89</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E"/>
                    </a:solidFill>
                  </a:tcPr>
                </a:tc>
                <a:tc>
                  <a:txBody>
                    <a:bodyPr/>
                    <a:lstStyle/>
                    <a:p>
                      <a:pPr algn="r" fontAlgn="b"/>
                      <a:r>
                        <a:rPr lang="en-CA" sz="1400" b="0" i="0" u="none" strike="noStrike">
                          <a:solidFill>
                            <a:srgbClr val="000000"/>
                          </a:solidFill>
                          <a:effectLst/>
                          <a:latin typeface="Calibri" panose="020F0502020204030204" pitchFamily="34" charset="0"/>
                        </a:rPr>
                        <a:t>71</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F82"/>
                    </a:solidFill>
                  </a:tcPr>
                </a:tc>
                <a:extLst>
                  <a:ext uri="{0D108BD9-81ED-4DB2-BD59-A6C34878D82A}">
                    <a16:rowId xmlns:a16="http://schemas.microsoft.com/office/drawing/2014/main" val="1091645369"/>
                  </a:ext>
                </a:extLst>
              </a:tr>
              <a:tr h="227527">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Precision</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50</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27F"/>
                    </a:solidFill>
                  </a:tcPr>
                </a:tc>
                <a:tc>
                  <a:txBody>
                    <a:bodyPr/>
                    <a:lstStyle/>
                    <a:p>
                      <a:pPr algn="r" fontAlgn="b"/>
                      <a:r>
                        <a:rPr lang="en-CA" sz="1400" b="0" i="0" u="none" strike="noStrike">
                          <a:solidFill>
                            <a:srgbClr val="000000"/>
                          </a:solidFill>
                          <a:effectLst/>
                          <a:latin typeface="Calibri" panose="020F0502020204030204" pitchFamily="34" charset="0"/>
                        </a:rPr>
                        <a:t>49</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07E"/>
                    </a:solidFill>
                  </a:tcPr>
                </a:tc>
                <a:tc>
                  <a:txBody>
                    <a:bodyPr/>
                    <a:lstStyle/>
                    <a:p>
                      <a:pPr algn="r" fontAlgn="b"/>
                      <a:r>
                        <a:rPr lang="en-CA" sz="1400" b="0" i="0" u="none" strike="noStrike">
                          <a:solidFill>
                            <a:srgbClr val="000000"/>
                          </a:solidFill>
                          <a:effectLst/>
                          <a:latin typeface="Calibri" panose="020F0502020204030204" pitchFamily="34" charset="0"/>
                        </a:rPr>
                        <a:t>49</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07E"/>
                    </a:solidFill>
                  </a:tcPr>
                </a:tc>
                <a:tc>
                  <a:txBody>
                    <a:bodyPr/>
                    <a:lstStyle/>
                    <a:p>
                      <a:pPr algn="r" fontAlgn="b"/>
                      <a:r>
                        <a:rPr lang="en-CA" sz="1400" b="0" i="0" u="none" strike="noStrike">
                          <a:solidFill>
                            <a:srgbClr val="000000"/>
                          </a:solidFill>
                          <a:effectLst/>
                          <a:latin typeface="Calibri" panose="020F0502020204030204" pitchFamily="34" charset="0"/>
                        </a:rPr>
                        <a:t>73</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DD82"/>
                    </a:solidFill>
                  </a:tcPr>
                </a:tc>
                <a:tc>
                  <a:txBody>
                    <a:bodyPr/>
                    <a:lstStyle/>
                    <a:p>
                      <a:pPr algn="r" fontAlgn="b"/>
                      <a:r>
                        <a:rPr lang="en-CA" sz="1400" b="0" i="0" u="none" strike="noStrike">
                          <a:solidFill>
                            <a:srgbClr val="000000"/>
                          </a:solidFill>
                          <a:effectLst/>
                          <a:latin typeface="Calibri" panose="020F0502020204030204" pitchFamily="34" charset="0"/>
                        </a:rPr>
                        <a:t>75</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r" fontAlgn="b"/>
                      <a:r>
                        <a:rPr lang="en-CA" sz="1400" b="0" i="0" u="none" strike="noStrike">
                          <a:solidFill>
                            <a:srgbClr val="000000"/>
                          </a:solidFill>
                          <a:effectLst/>
                          <a:latin typeface="Calibri" panose="020F0502020204030204" pitchFamily="34" charset="0"/>
                        </a:rPr>
                        <a:t>74</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C81"/>
                    </a:solidFill>
                  </a:tcPr>
                </a:tc>
                <a:extLst>
                  <a:ext uri="{0D108BD9-81ED-4DB2-BD59-A6C34878D82A}">
                    <a16:rowId xmlns:a16="http://schemas.microsoft.com/office/drawing/2014/main" val="3665929779"/>
                  </a:ext>
                </a:extLst>
              </a:tr>
              <a:tr h="119452">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F1-Score</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55</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D81"/>
                    </a:solidFill>
                  </a:tcPr>
                </a:tc>
                <a:tc>
                  <a:txBody>
                    <a:bodyPr/>
                    <a:lstStyle/>
                    <a:p>
                      <a:pPr algn="r" fontAlgn="b"/>
                      <a:r>
                        <a:rPr lang="en-CA" sz="1400" b="0" i="0" u="none" strike="noStrike">
                          <a:solidFill>
                            <a:srgbClr val="000000"/>
                          </a:solidFill>
                          <a:effectLst/>
                          <a:latin typeface="Calibri" panose="020F0502020204030204" pitchFamily="34" charset="0"/>
                        </a:rPr>
                        <a:t>53</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ED980"/>
                    </a:solidFill>
                  </a:tcPr>
                </a:tc>
                <a:tc>
                  <a:txBody>
                    <a:bodyPr/>
                    <a:lstStyle/>
                    <a:p>
                      <a:pPr algn="r" fontAlgn="b"/>
                      <a:r>
                        <a:rPr lang="en-CA" sz="1400" b="0" i="0" u="none" strike="noStrike">
                          <a:solidFill>
                            <a:srgbClr val="000000"/>
                          </a:solidFill>
                          <a:effectLst/>
                          <a:latin typeface="Calibri" panose="020F0502020204030204" pitchFamily="34" charset="0"/>
                        </a:rPr>
                        <a:t>44</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C57C"/>
                    </a:solidFill>
                  </a:tcPr>
                </a:tc>
                <a:tc>
                  <a:txBody>
                    <a:bodyPr/>
                    <a:lstStyle/>
                    <a:p>
                      <a:pPr algn="r" fontAlgn="b"/>
                      <a:r>
                        <a:rPr lang="en-CA" sz="1400" b="0" i="0" u="none" strike="noStrike">
                          <a:solidFill>
                            <a:srgbClr val="000000"/>
                          </a:solidFill>
                          <a:effectLst/>
                          <a:latin typeface="Calibri" panose="020F0502020204030204" pitchFamily="34" charset="0"/>
                        </a:rPr>
                        <a:t>78</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B8D780"/>
                    </a:solidFill>
                  </a:tcPr>
                </a:tc>
                <a:tc>
                  <a:txBody>
                    <a:bodyPr/>
                    <a:lstStyle/>
                    <a:p>
                      <a:pPr algn="r" fontAlgn="b"/>
                      <a:r>
                        <a:rPr lang="en-CA" sz="1400" b="0" i="0" u="none" strike="noStrike">
                          <a:solidFill>
                            <a:srgbClr val="000000"/>
                          </a:solidFill>
                          <a:effectLst/>
                          <a:latin typeface="Calibri" panose="020F0502020204030204" pitchFamily="34" charset="0"/>
                        </a:rPr>
                        <a:t>82</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A7D27F"/>
                    </a:solidFill>
                  </a:tcPr>
                </a:tc>
                <a:tc>
                  <a:txBody>
                    <a:bodyPr/>
                    <a:lstStyle/>
                    <a:p>
                      <a:pPr algn="r" fontAlgn="b"/>
                      <a:r>
                        <a:rPr lang="en-CA" sz="1400" b="0" i="0" u="none" strike="noStrike">
                          <a:solidFill>
                            <a:srgbClr val="000000"/>
                          </a:solidFill>
                          <a:effectLst/>
                          <a:latin typeface="Calibri" panose="020F0502020204030204" pitchFamily="34" charset="0"/>
                        </a:rPr>
                        <a:t>73</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DDD82"/>
                    </a:solidFill>
                  </a:tcPr>
                </a:tc>
                <a:extLst>
                  <a:ext uri="{0D108BD9-81ED-4DB2-BD59-A6C34878D82A}">
                    <a16:rowId xmlns:a16="http://schemas.microsoft.com/office/drawing/2014/main" val="2519881444"/>
                  </a:ext>
                </a:extLst>
              </a:tr>
              <a:tr h="119452">
                <a:tc rowSpan="4">
                  <a:txBody>
                    <a:bodyPr/>
                    <a:lstStyle/>
                    <a:p>
                      <a:pPr algn="ctr" fontAlgn="b"/>
                      <a:r>
                        <a:rPr lang="en-CA" sz="1800" b="0" i="0" u="none" strike="noStrike">
                          <a:solidFill>
                            <a:srgbClr val="000000"/>
                          </a:solidFill>
                          <a:effectLst/>
                          <a:latin typeface="Calibri" panose="020F0502020204030204" pitchFamily="34" charset="0"/>
                        </a:rPr>
                        <a:t>Bernoulli NBC</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AUC</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57</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282"/>
                    </a:solidFill>
                  </a:tcPr>
                </a:tc>
                <a:tc>
                  <a:txBody>
                    <a:bodyPr/>
                    <a:lstStyle/>
                    <a:p>
                      <a:pPr algn="r" fontAlgn="b"/>
                      <a:r>
                        <a:rPr lang="en-CA" sz="1400" b="0" i="0" u="none" strike="noStrike">
                          <a:solidFill>
                            <a:srgbClr val="000000"/>
                          </a:solidFill>
                          <a:effectLst/>
                          <a:latin typeface="Calibri" panose="020F0502020204030204" pitchFamily="34" charset="0"/>
                        </a:rPr>
                        <a:t>56</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1"/>
                    </a:solidFill>
                  </a:tcPr>
                </a:tc>
                <a:tc>
                  <a:txBody>
                    <a:bodyPr/>
                    <a:lstStyle/>
                    <a:p>
                      <a:pPr algn="r" fontAlgn="b"/>
                      <a:r>
                        <a:rPr lang="en-CA" sz="1400" b="0" i="0" u="none" strike="noStrike">
                          <a:solidFill>
                            <a:srgbClr val="000000"/>
                          </a:solidFill>
                          <a:effectLst/>
                          <a:latin typeface="Calibri" panose="020F0502020204030204" pitchFamily="34" charset="0"/>
                        </a:rPr>
                        <a:t>60</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883"/>
                    </a:solidFill>
                  </a:tcPr>
                </a:tc>
                <a:tc>
                  <a:txBody>
                    <a:bodyPr/>
                    <a:lstStyle/>
                    <a:p>
                      <a:pPr algn="r" fontAlgn="b"/>
                      <a:r>
                        <a:rPr lang="en-CA" sz="1400" b="0" i="0" u="none" strike="noStrike">
                          <a:solidFill>
                            <a:srgbClr val="000000"/>
                          </a:solidFill>
                          <a:effectLst/>
                          <a:latin typeface="Calibri" panose="020F0502020204030204" pitchFamily="34" charset="0"/>
                        </a:rPr>
                        <a:t>89</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E"/>
                    </a:solidFill>
                  </a:tcPr>
                </a:tc>
                <a:tc>
                  <a:txBody>
                    <a:bodyPr/>
                    <a:lstStyle/>
                    <a:p>
                      <a:pPr algn="r" fontAlgn="b"/>
                      <a:r>
                        <a:rPr lang="en-CA" sz="1400" b="0" i="0" u="none" strike="noStrike">
                          <a:solidFill>
                            <a:srgbClr val="000000"/>
                          </a:solidFill>
                          <a:effectLst/>
                          <a:latin typeface="Calibri" panose="020F0502020204030204" pitchFamily="34" charset="0"/>
                        </a:rPr>
                        <a:t>89</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E"/>
                    </a:solidFill>
                  </a:tcPr>
                </a:tc>
                <a:tc>
                  <a:txBody>
                    <a:bodyPr/>
                    <a:lstStyle/>
                    <a:p>
                      <a:pPr algn="r" fontAlgn="b"/>
                      <a:r>
                        <a:rPr lang="en-CA" sz="1400" b="0" i="0" u="none" strike="noStrike">
                          <a:solidFill>
                            <a:srgbClr val="000000"/>
                          </a:solidFill>
                          <a:effectLst/>
                          <a:latin typeface="Calibri" panose="020F0502020204030204" pitchFamily="34" charset="0"/>
                        </a:rPr>
                        <a:t>89</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E"/>
                    </a:solidFill>
                  </a:tcPr>
                </a:tc>
                <a:extLst>
                  <a:ext uri="{0D108BD9-81ED-4DB2-BD59-A6C34878D82A}">
                    <a16:rowId xmlns:a16="http://schemas.microsoft.com/office/drawing/2014/main" val="2602908419"/>
                  </a:ext>
                </a:extLst>
              </a:tr>
              <a:tr h="113763">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Recall</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33</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D78"/>
                    </a:solidFill>
                  </a:tcPr>
                </a:tc>
                <a:tc>
                  <a:txBody>
                    <a:bodyPr/>
                    <a:lstStyle/>
                    <a:p>
                      <a:pPr algn="r" fontAlgn="b"/>
                      <a:r>
                        <a:rPr lang="en-CA" sz="1400" b="0" i="0" u="none" strike="noStrike">
                          <a:solidFill>
                            <a:srgbClr val="000000"/>
                          </a:solidFill>
                          <a:effectLst/>
                          <a:latin typeface="Calibri" panose="020F0502020204030204" pitchFamily="34" charset="0"/>
                        </a:rPr>
                        <a:t>38</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87A"/>
                    </a:solidFill>
                  </a:tcPr>
                </a:tc>
                <a:tc>
                  <a:txBody>
                    <a:bodyPr/>
                    <a:lstStyle/>
                    <a:p>
                      <a:pPr algn="r" fontAlgn="b"/>
                      <a:r>
                        <a:rPr lang="en-CA" sz="1400" b="0" i="0" u="none" strike="noStrike">
                          <a:solidFill>
                            <a:srgbClr val="000000"/>
                          </a:solidFill>
                          <a:effectLst/>
                          <a:latin typeface="Calibri" panose="020F0502020204030204" pitchFamily="34" charset="0"/>
                        </a:rPr>
                        <a:t>38</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87A"/>
                    </a:solidFill>
                  </a:tcPr>
                </a:tc>
                <a:tc>
                  <a:txBody>
                    <a:bodyPr/>
                    <a:lstStyle/>
                    <a:p>
                      <a:pPr algn="r" fontAlgn="b"/>
                      <a:r>
                        <a:rPr lang="en-CA" sz="1400" b="0" i="0" u="none" strike="noStrike">
                          <a:solidFill>
                            <a:srgbClr val="000000"/>
                          </a:solidFill>
                          <a:effectLst/>
                          <a:latin typeface="Calibri" panose="020F0502020204030204" pitchFamily="34" charset="0"/>
                        </a:rPr>
                        <a:t>89</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E"/>
                    </a:solidFill>
                  </a:tcPr>
                </a:tc>
                <a:tc>
                  <a:txBody>
                    <a:bodyPr/>
                    <a:lstStyle/>
                    <a:p>
                      <a:pPr algn="r" fontAlgn="b"/>
                      <a:r>
                        <a:rPr lang="en-CA" sz="1400" b="0" i="0" u="none" strike="noStrike">
                          <a:solidFill>
                            <a:srgbClr val="000000"/>
                          </a:solidFill>
                          <a:effectLst/>
                          <a:latin typeface="Calibri" panose="020F0502020204030204" pitchFamily="34" charset="0"/>
                        </a:rPr>
                        <a:t>89</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E"/>
                    </a:solidFill>
                  </a:tcPr>
                </a:tc>
                <a:tc>
                  <a:txBody>
                    <a:bodyPr/>
                    <a:lstStyle/>
                    <a:p>
                      <a:pPr algn="r" fontAlgn="b"/>
                      <a:r>
                        <a:rPr lang="en-CA" sz="1400" b="0" i="0" u="none" strike="noStrike">
                          <a:solidFill>
                            <a:srgbClr val="000000"/>
                          </a:solidFill>
                          <a:effectLst/>
                          <a:latin typeface="Calibri" panose="020F0502020204030204" pitchFamily="34" charset="0"/>
                        </a:rPr>
                        <a:t>89</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E"/>
                    </a:solidFill>
                  </a:tcPr>
                </a:tc>
                <a:extLst>
                  <a:ext uri="{0D108BD9-81ED-4DB2-BD59-A6C34878D82A}">
                    <a16:rowId xmlns:a16="http://schemas.microsoft.com/office/drawing/2014/main" val="3909674247"/>
                  </a:ext>
                </a:extLst>
              </a:tr>
              <a:tr h="227527">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Precision</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44</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C57C"/>
                    </a:solidFill>
                  </a:tcPr>
                </a:tc>
                <a:tc>
                  <a:txBody>
                    <a:bodyPr/>
                    <a:lstStyle/>
                    <a:p>
                      <a:pPr algn="r" fontAlgn="b"/>
                      <a:r>
                        <a:rPr lang="en-CA" sz="1400" b="0" i="0" u="none" strike="noStrike">
                          <a:solidFill>
                            <a:srgbClr val="000000"/>
                          </a:solidFill>
                          <a:effectLst/>
                          <a:latin typeface="Calibri" panose="020F0502020204030204" pitchFamily="34" charset="0"/>
                        </a:rPr>
                        <a:t>40</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algn="r" fontAlgn="b"/>
                      <a:r>
                        <a:rPr lang="en-CA" sz="1400" b="0" i="0" u="none" strike="noStrike">
                          <a:solidFill>
                            <a:srgbClr val="000000"/>
                          </a:solidFill>
                          <a:effectLst/>
                          <a:latin typeface="Calibri" panose="020F0502020204030204" pitchFamily="34" charset="0"/>
                        </a:rPr>
                        <a:t>40</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algn="r" fontAlgn="b"/>
                      <a:r>
                        <a:rPr lang="en-CA" sz="1400" b="0" i="0" u="none" strike="noStrike">
                          <a:solidFill>
                            <a:srgbClr val="000000"/>
                          </a:solidFill>
                          <a:effectLst/>
                          <a:latin typeface="Calibri" panose="020F0502020204030204" pitchFamily="34" charset="0"/>
                        </a:rPr>
                        <a:t>78</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780"/>
                    </a:solidFill>
                  </a:tcPr>
                </a:tc>
                <a:tc>
                  <a:txBody>
                    <a:bodyPr/>
                    <a:lstStyle/>
                    <a:p>
                      <a:pPr algn="r" fontAlgn="b"/>
                      <a:r>
                        <a:rPr lang="en-CA" sz="1400" b="0" i="0" u="none" strike="noStrike">
                          <a:solidFill>
                            <a:srgbClr val="000000"/>
                          </a:solidFill>
                          <a:effectLst/>
                          <a:latin typeface="Calibri" panose="020F0502020204030204" pitchFamily="34" charset="0"/>
                        </a:rPr>
                        <a:t>78</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780"/>
                    </a:solidFill>
                  </a:tcPr>
                </a:tc>
                <a:tc>
                  <a:txBody>
                    <a:bodyPr/>
                    <a:lstStyle/>
                    <a:p>
                      <a:pPr algn="r" fontAlgn="b"/>
                      <a:r>
                        <a:rPr lang="en-CA" sz="1400" b="0" i="0" u="none" strike="noStrike">
                          <a:solidFill>
                            <a:srgbClr val="000000"/>
                          </a:solidFill>
                          <a:effectLst/>
                          <a:latin typeface="Calibri" panose="020F0502020204030204" pitchFamily="34" charset="0"/>
                        </a:rPr>
                        <a:t>78</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D780"/>
                    </a:solidFill>
                  </a:tcPr>
                </a:tc>
                <a:extLst>
                  <a:ext uri="{0D108BD9-81ED-4DB2-BD59-A6C34878D82A}">
                    <a16:rowId xmlns:a16="http://schemas.microsoft.com/office/drawing/2014/main" val="1002982963"/>
                  </a:ext>
                </a:extLst>
              </a:tr>
              <a:tr h="119452">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F1-Score</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38</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87A"/>
                    </a:solidFill>
                  </a:tcPr>
                </a:tc>
                <a:tc>
                  <a:txBody>
                    <a:bodyPr/>
                    <a:lstStyle/>
                    <a:p>
                      <a:pPr algn="r" fontAlgn="b"/>
                      <a:r>
                        <a:rPr lang="en-CA" sz="1400" b="0" i="0" u="none" strike="noStrike">
                          <a:solidFill>
                            <a:srgbClr val="000000"/>
                          </a:solidFill>
                          <a:effectLst/>
                          <a:latin typeface="Calibri" panose="020F0502020204030204" pitchFamily="34" charset="0"/>
                        </a:rPr>
                        <a:t>39</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A7A"/>
                    </a:solidFill>
                  </a:tcPr>
                </a:tc>
                <a:tc>
                  <a:txBody>
                    <a:bodyPr/>
                    <a:lstStyle/>
                    <a:p>
                      <a:pPr algn="r" fontAlgn="b"/>
                      <a:r>
                        <a:rPr lang="en-CA" sz="1400" b="0" i="0" u="none" strike="noStrike">
                          <a:solidFill>
                            <a:srgbClr val="000000"/>
                          </a:solidFill>
                          <a:effectLst/>
                          <a:latin typeface="Calibri" panose="020F0502020204030204" pitchFamily="34" charset="0"/>
                        </a:rPr>
                        <a:t>39</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BA7A"/>
                    </a:solidFill>
                  </a:tcPr>
                </a:tc>
                <a:tc>
                  <a:txBody>
                    <a:bodyPr/>
                    <a:lstStyle/>
                    <a:p>
                      <a:pPr algn="r" fontAlgn="b"/>
                      <a:r>
                        <a:rPr lang="en-CA" sz="1400" b="0" i="0" u="none" strike="noStrike">
                          <a:solidFill>
                            <a:srgbClr val="000000"/>
                          </a:solidFill>
                          <a:effectLst/>
                          <a:latin typeface="Calibri" panose="020F0502020204030204" pitchFamily="34" charset="0"/>
                        </a:rPr>
                        <a:t>83</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A3D17F"/>
                    </a:solidFill>
                  </a:tcPr>
                </a:tc>
                <a:tc>
                  <a:txBody>
                    <a:bodyPr/>
                    <a:lstStyle/>
                    <a:p>
                      <a:pPr algn="r" fontAlgn="b"/>
                      <a:r>
                        <a:rPr lang="en-CA" sz="1400" b="0" i="0" u="none" strike="noStrike">
                          <a:solidFill>
                            <a:srgbClr val="000000"/>
                          </a:solidFill>
                          <a:effectLst/>
                          <a:latin typeface="Calibri" panose="020F0502020204030204" pitchFamily="34" charset="0"/>
                        </a:rPr>
                        <a:t>83</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A3D17F"/>
                    </a:solidFill>
                  </a:tcPr>
                </a:tc>
                <a:tc>
                  <a:txBody>
                    <a:bodyPr/>
                    <a:lstStyle/>
                    <a:p>
                      <a:pPr algn="r" fontAlgn="b"/>
                      <a:r>
                        <a:rPr lang="en-CA" sz="1400" b="0" i="0" u="none" strike="noStrike">
                          <a:solidFill>
                            <a:srgbClr val="000000"/>
                          </a:solidFill>
                          <a:effectLst/>
                          <a:latin typeface="Calibri" panose="020F0502020204030204" pitchFamily="34" charset="0"/>
                        </a:rPr>
                        <a:t>83</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A3D17F"/>
                    </a:solidFill>
                  </a:tcPr>
                </a:tc>
                <a:extLst>
                  <a:ext uri="{0D108BD9-81ED-4DB2-BD59-A6C34878D82A}">
                    <a16:rowId xmlns:a16="http://schemas.microsoft.com/office/drawing/2014/main" val="1219930278"/>
                  </a:ext>
                </a:extLst>
              </a:tr>
              <a:tr h="119452">
                <a:tc rowSpan="4">
                  <a:txBody>
                    <a:bodyPr/>
                    <a:lstStyle/>
                    <a:p>
                      <a:pPr algn="ctr" fontAlgn="b"/>
                      <a:r>
                        <a:rPr lang="en-CA" sz="1800" b="0" i="0" u="none" strike="noStrike">
                          <a:solidFill>
                            <a:srgbClr val="000000"/>
                          </a:solidFill>
                          <a:effectLst/>
                          <a:latin typeface="Calibri" panose="020F0502020204030204" pitchFamily="34" charset="0"/>
                        </a:rPr>
                        <a:t>SVM</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400" b="0" i="0" u="none" strike="noStrike">
                          <a:solidFill>
                            <a:srgbClr val="000000"/>
                          </a:solidFill>
                          <a:effectLst/>
                          <a:latin typeface="Calibri" panose="020F0502020204030204" pitchFamily="34" charset="0"/>
                        </a:rPr>
                        <a:t>AUC</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74</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C81"/>
                    </a:solidFill>
                  </a:tcPr>
                </a:tc>
                <a:tc>
                  <a:txBody>
                    <a:bodyPr/>
                    <a:lstStyle/>
                    <a:p>
                      <a:pPr algn="r" fontAlgn="b"/>
                      <a:r>
                        <a:rPr lang="en-CA" sz="1400" b="0" i="0" u="none" strike="noStrike">
                          <a:solidFill>
                            <a:srgbClr val="000000"/>
                          </a:solidFill>
                          <a:effectLst/>
                          <a:latin typeface="Calibri" panose="020F0502020204030204" pitchFamily="34" charset="0"/>
                        </a:rPr>
                        <a:t>68</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383"/>
                    </a:solidFill>
                  </a:tcPr>
                </a:tc>
                <a:tc>
                  <a:txBody>
                    <a:bodyPr/>
                    <a:lstStyle/>
                    <a:p>
                      <a:pPr algn="r" fontAlgn="b"/>
                      <a:r>
                        <a:rPr lang="en-CA" sz="1400" b="0" i="0" u="none" strike="noStrike">
                          <a:solidFill>
                            <a:srgbClr val="000000"/>
                          </a:solidFill>
                          <a:effectLst/>
                          <a:latin typeface="Calibri" panose="020F0502020204030204" pitchFamily="34" charset="0"/>
                        </a:rPr>
                        <a:t>56</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1"/>
                    </a:solidFill>
                  </a:tcPr>
                </a:tc>
                <a:tc>
                  <a:txBody>
                    <a:bodyPr/>
                    <a:lstStyle/>
                    <a:p>
                      <a:pPr algn="r" fontAlgn="b"/>
                      <a:r>
                        <a:rPr lang="en-CA" sz="1400" b="0" i="0" u="none" strike="noStrike">
                          <a:solidFill>
                            <a:srgbClr val="000000"/>
                          </a:solidFill>
                          <a:effectLst/>
                          <a:latin typeface="Calibri" panose="020F0502020204030204" pitchFamily="34" charset="0"/>
                        </a:rPr>
                        <a:t>68</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383"/>
                    </a:solidFill>
                  </a:tcPr>
                </a:tc>
                <a:tc>
                  <a:txBody>
                    <a:bodyPr/>
                    <a:lstStyle/>
                    <a:p>
                      <a:pPr algn="r" fontAlgn="b"/>
                      <a:r>
                        <a:rPr lang="en-CA" sz="1400" b="0" i="0" u="none" strike="noStrike">
                          <a:solidFill>
                            <a:srgbClr val="000000"/>
                          </a:solidFill>
                          <a:effectLst/>
                          <a:latin typeface="Calibri" panose="020F0502020204030204" pitchFamily="34" charset="0"/>
                        </a:rPr>
                        <a:t>69</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EE283"/>
                    </a:solidFill>
                  </a:tcPr>
                </a:tc>
                <a:tc>
                  <a:txBody>
                    <a:bodyPr/>
                    <a:lstStyle/>
                    <a:p>
                      <a:pPr algn="r" fontAlgn="b"/>
                      <a:r>
                        <a:rPr lang="en-CA" sz="1400" b="0" i="0" u="none" strike="noStrike">
                          <a:solidFill>
                            <a:srgbClr val="000000"/>
                          </a:solidFill>
                          <a:effectLst/>
                          <a:latin typeface="Calibri" panose="020F0502020204030204" pitchFamily="34" charset="0"/>
                        </a:rPr>
                        <a:t>58</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482"/>
                    </a:solidFill>
                  </a:tcPr>
                </a:tc>
                <a:extLst>
                  <a:ext uri="{0D108BD9-81ED-4DB2-BD59-A6C34878D82A}">
                    <a16:rowId xmlns:a16="http://schemas.microsoft.com/office/drawing/2014/main" val="3418234092"/>
                  </a:ext>
                </a:extLst>
              </a:tr>
              <a:tr h="113763">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Recall</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91</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1C77D"/>
                    </a:solidFill>
                  </a:tcPr>
                </a:tc>
                <a:tc>
                  <a:txBody>
                    <a:bodyPr/>
                    <a:lstStyle/>
                    <a:p>
                      <a:pPr algn="r" fontAlgn="b"/>
                      <a:r>
                        <a:rPr lang="en-CA" sz="1400" b="0" i="0" u="none" strike="noStrike">
                          <a:solidFill>
                            <a:srgbClr val="000000"/>
                          </a:solidFill>
                          <a:effectLst/>
                          <a:latin typeface="Calibri" panose="020F0502020204030204" pitchFamily="34" charset="0"/>
                        </a:rPr>
                        <a:t>73</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DD82"/>
                    </a:solidFill>
                  </a:tcPr>
                </a:tc>
                <a:tc>
                  <a:txBody>
                    <a:bodyPr/>
                    <a:lstStyle/>
                    <a:p>
                      <a:pPr algn="r" fontAlgn="b"/>
                      <a:r>
                        <a:rPr lang="en-CA" sz="1400" b="0" i="0" u="none" strike="noStrike">
                          <a:solidFill>
                            <a:srgbClr val="000000"/>
                          </a:solidFill>
                          <a:effectLst/>
                          <a:latin typeface="Calibri" panose="020F0502020204030204" pitchFamily="34" charset="0"/>
                        </a:rPr>
                        <a:t>29</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476"/>
                    </a:solidFill>
                  </a:tcPr>
                </a:tc>
                <a:tc>
                  <a:txBody>
                    <a:bodyPr/>
                    <a:lstStyle/>
                    <a:p>
                      <a:pPr algn="r" fontAlgn="b"/>
                      <a:r>
                        <a:rPr lang="en-CA" sz="1400" b="0" i="0" u="none" strike="noStrike">
                          <a:solidFill>
                            <a:srgbClr val="000000"/>
                          </a:solidFill>
                          <a:effectLst/>
                          <a:latin typeface="Calibri" panose="020F0502020204030204" pitchFamily="34" charset="0"/>
                        </a:rPr>
                        <a:t>87</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C7E"/>
                    </a:solidFill>
                  </a:tcPr>
                </a:tc>
                <a:tc>
                  <a:txBody>
                    <a:bodyPr/>
                    <a:lstStyle/>
                    <a:p>
                      <a:pPr algn="r" fontAlgn="b"/>
                      <a:r>
                        <a:rPr lang="en-CA" sz="1400" b="0" i="0" u="none" strike="noStrike">
                          <a:solidFill>
                            <a:srgbClr val="000000"/>
                          </a:solidFill>
                          <a:effectLst/>
                          <a:latin typeface="Calibri" panose="020F0502020204030204" pitchFamily="34" charset="0"/>
                        </a:rPr>
                        <a:t>80</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80"/>
                    </a:solidFill>
                  </a:tcPr>
                </a:tc>
                <a:tc>
                  <a:txBody>
                    <a:bodyPr/>
                    <a:lstStyle/>
                    <a:p>
                      <a:pPr algn="r" fontAlgn="b"/>
                      <a:r>
                        <a:rPr lang="en-CA" sz="1400" b="0" i="0" u="none" strike="noStrike">
                          <a:solidFill>
                            <a:srgbClr val="000000"/>
                          </a:solidFill>
                          <a:effectLst/>
                          <a:latin typeface="Calibri" panose="020F0502020204030204" pitchFamily="34" charset="0"/>
                        </a:rPr>
                        <a:t>29</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476"/>
                    </a:solidFill>
                  </a:tcPr>
                </a:tc>
                <a:extLst>
                  <a:ext uri="{0D108BD9-81ED-4DB2-BD59-A6C34878D82A}">
                    <a16:rowId xmlns:a16="http://schemas.microsoft.com/office/drawing/2014/main" val="3409484009"/>
                  </a:ext>
                </a:extLst>
              </a:tr>
              <a:tr h="227527">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Precision</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50</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27F"/>
                    </a:solidFill>
                  </a:tcPr>
                </a:tc>
                <a:tc>
                  <a:txBody>
                    <a:bodyPr/>
                    <a:lstStyle/>
                    <a:p>
                      <a:pPr algn="r" fontAlgn="b"/>
                      <a:r>
                        <a:rPr lang="en-CA" sz="1400" b="0" i="0" u="none" strike="noStrike">
                          <a:solidFill>
                            <a:srgbClr val="000000"/>
                          </a:solidFill>
                          <a:effectLst/>
                          <a:latin typeface="Calibri" panose="020F0502020204030204" pitchFamily="34" charset="0"/>
                        </a:rPr>
                        <a:t>47</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r" fontAlgn="b"/>
                      <a:r>
                        <a:rPr lang="en-CA" sz="1400" b="0" i="0" u="none" strike="noStrike">
                          <a:solidFill>
                            <a:srgbClr val="000000"/>
                          </a:solidFill>
                          <a:effectLst/>
                          <a:latin typeface="Calibri" panose="020F0502020204030204" pitchFamily="34" charset="0"/>
                        </a:rPr>
                        <a:t>45</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r" fontAlgn="b"/>
                      <a:r>
                        <a:rPr lang="en-CA" sz="1400" b="0" i="0" u="none" strike="noStrike">
                          <a:solidFill>
                            <a:srgbClr val="000000"/>
                          </a:solidFill>
                          <a:effectLst/>
                          <a:latin typeface="Calibri" panose="020F0502020204030204" pitchFamily="34" charset="0"/>
                        </a:rPr>
                        <a:t>44</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C57C"/>
                    </a:solidFill>
                  </a:tcPr>
                </a:tc>
                <a:tc>
                  <a:txBody>
                    <a:bodyPr/>
                    <a:lstStyle/>
                    <a:p>
                      <a:pPr algn="r" fontAlgn="b"/>
                      <a:r>
                        <a:rPr lang="en-CA" sz="1400" b="0" i="0" u="none" strike="noStrike">
                          <a:solidFill>
                            <a:srgbClr val="000000"/>
                          </a:solidFill>
                          <a:effectLst/>
                          <a:latin typeface="Calibri" panose="020F0502020204030204" pitchFamily="34" charset="0"/>
                        </a:rPr>
                        <a:t>47</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r" fontAlgn="b"/>
                      <a:r>
                        <a:rPr lang="en-CA" sz="1400" b="0" i="0" u="none" strike="noStrike">
                          <a:solidFill>
                            <a:srgbClr val="000000"/>
                          </a:solidFill>
                          <a:effectLst/>
                          <a:latin typeface="Calibri" panose="020F0502020204030204" pitchFamily="34" charset="0"/>
                        </a:rPr>
                        <a:t>50</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27F"/>
                    </a:solidFill>
                  </a:tcPr>
                </a:tc>
                <a:extLst>
                  <a:ext uri="{0D108BD9-81ED-4DB2-BD59-A6C34878D82A}">
                    <a16:rowId xmlns:a16="http://schemas.microsoft.com/office/drawing/2014/main" val="767897722"/>
                  </a:ext>
                </a:extLst>
              </a:tr>
              <a:tr h="119452">
                <a:tc vMerge="1">
                  <a:txBody>
                    <a:bodyPr/>
                    <a:lstStyle/>
                    <a:p>
                      <a:endParaRPr lang="en-CA"/>
                    </a:p>
                  </a:txBody>
                  <a:tcPr/>
                </a:tc>
                <a:tc>
                  <a:txBody>
                    <a:bodyPr/>
                    <a:lstStyle/>
                    <a:p>
                      <a:pPr algn="l" fontAlgn="b"/>
                      <a:r>
                        <a:rPr lang="en-CA" sz="1400" b="0" i="0" u="none" strike="noStrike">
                          <a:solidFill>
                            <a:srgbClr val="000000"/>
                          </a:solidFill>
                          <a:effectLst/>
                          <a:latin typeface="Calibri" panose="020F0502020204030204" pitchFamily="34" charset="0"/>
                        </a:rPr>
                        <a:t>F1-Score</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CA" sz="1400" b="0" i="0" u="none" strike="noStrike">
                          <a:solidFill>
                            <a:srgbClr val="000000"/>
                          </a:solidFill>
                          <a:effectLst/>
                          <a:latin typeface="Calibri" panose="020F0502020204030204" pitchFamily="34" charset="0"/>
                        </a:rPr>
                        <a:t>65</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784"/>
                    </a:solidFill>
                  </a:tcPr>
                </a:tc>
                <a:tc>
                  <a:txBody>
                    <a:bodyPr/>
                    <a:lstStyle/>
                    <a:p>
                      <a:pPr algn="r" fontAlgn="b"/>
                      <a:r>
                        <a:rPr lang="en-CA" sz="1400" b="0" i="0" u="none" strike="noStrike">
                          <a:solidFill>
                            <a:srgbClr val="000000"/>
                          </a:solidFill>
                          <a:effectLst/>
                          <a:latin typeface="Calibri" panose="020F0502020204030204" pitchFamily="34" charset="0"/>
                        </a:rPr>
                        <a:t>57</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E282"/>
                    </a:solidFill>
                  </a:tcPr>
                </a:tc>
                <a:tc>
                  <a:txBody>
                    <a:bodyPr/>
                    <a:lstStyle/>
                    <a:p>
                      <a:pPr algn="r" fontAlgn="b"/>
                      <a:r>
                        <a:rPr lang="en-CA" sz="1400" b="0" i="0" u="none" strike="noStrike">
                          <a:solidFill>
                            <a:srgbClr val="000000"/>
                          </a:solidFill>
                          <a:effectLst/>
                          <a:latin typeface="Calibri" panose="020F0502020204030204" pitchFamily="34" charset="0"/>
                        </a:rPr>
                        <a:t>35</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B178"/>
                    </a:solidFill>
                  </a:tcPr>
                </a:tc>
                <a:tc>
                  <a:txBody>
                    <a:bodyPr/>
                    <a:lstStyle/>
                    <a:p>
                      <a:pPr algn="r" fontAlgn="b"/>
                      <a:r>
                        <a:rPr lang="en-CA" sz="1400" b="0" i="0" u="none" strike="noStrike">
                          <a:solidFill>
                            <a:srgbClr val="000000"/>
                          </a:solidFill>
                          <a:effectLst/>
                          <a:latin typeface="Calibri" panose="020F0502020204030204" pitchFamily="34" charset="0"/>
                        </a:rPr>
                        <a:t>59</a:t>
                      </a:r>
                    </a:p>
                  </a:txBody>
                  <a:tcPr marL="5688" marR="5688" marT="568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E683"/>
                    </a:solidFill>
                  </a:tcPr>
                </a:tc>
                <a:tc>
                  <a:txBody>
                    <a:bodyPr/>
                    <a:lstStyle/>
                    <a:p>
                      <a:pPr algn="r" fontAlgn="b"/>
                      <a:r>
                        <a:rPr lang="en-CA" sz="1400" b="0" i="0" u="none" strike="noStrike">
                          <a:solidFill>
                            <a:srgbClr val="000000"/>
                          </a:solidFill>
                          <a:effectLst/>
                          <a:latin typeface="Calibri" panose="020F0502020204030204" pitchFamily="34" charset="0"/>
                        </a:rPr>
                        <a:t>59</a:t>
                      </a:r>
                    </a:p>
                  </a:txBody>
                  <a:tcPr marL="5688" marR="5688" marT="56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E683"/>
                    </a:solidFill>
                  </a:tcPr>
                </a:tc>
                <a:tc>
                  <a:txBody>
                    <a:bodyPr/>
                    <a:lstStyle/>
                    <a:p>
                      <a:pPr algn="r" fontAlgn="b"/>
                      <a:r>
                        <a:rPr lang="en-CA" sz="1400" b="0" i="0" u="none" strike="noStrike">
                          <a:solidFill>
                            <a:srgbClr val="000000"/>
                          </a:solidFill>
                          <a:effectLst/>
                          <a:latin typeface="Calibri" panose="020F0502020204030204" pitchFamily="34" charset="0"/>
                        </a:rPr>
                        <a:t>37</a:t>
                      </a:r>
                    </a:p>
                  </a:txBody>
                  <a:tcPr marL="5688" marR="5688" marT="568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B679"/>
                    </a:solidFill>
                  </a:tcPr>
                </a:tc>
                <a:extLst>
                  <a:ext uri="{0D108BD9-81ED-4DB2-BD59-A6C34878D82A}">
                    <a16:rowId xmlns:a16="http://schemas.microsoft.com/office/drawing/2014/main" val="2956498712"/>
                  </a:ext>
                </a:extLst>
              </a:tr>
            </a:tbl>
          </a:graphicData>
        </a:graphic>
      </p:graphicFrame>
      <p:sp>
        <p:nvSpPr>
          <p:cNvPr id="6" name="Rectangle 5">
            <a:extLst>
              <a:ext uri="{FF2B5EF4-FFF2-40B4-BE49-F238E27FC236}">
                <a16:creationId xmlns:a16="http://schemas.microsoft.com/office/drawing/2014/main" id="{F3E34DDF-38FB-963A-4887-D7DE663260C1}"/>
              </a:ext>
            </a:extLst>
          </p:cNvPr>
          <p:cNvSpPr/>
          <p:nvPr/>
        </p:nvSpPr>
        <p:spPr>
          <a:xfrm>
            <a:off x="8958149" y="2121105"/>
            <a:ext cx="1473200" cy="869709"/>
          </a:xfrm>
          <a:prstGeom prst="rect">
            <a:avLst/>
          </a:prstGeom>
          <a:noFill/>
          <a:ln w="571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A124B465-4558-04E4-4BB0-D4CB939FE387}"/>
              </a:ext>
            </a:extLst>
          </p:cNvPr>
          <p:cNvSpPr/>
          <p:nvPr/>
        </p:nvSpPr>
        <p:spPr>
          <a:xfrm>
            <a:off x="7443449" y="702730"/>
            <a:ext cx="4402667" cy="313270"/>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8A9AC4A9-08E3-084D-0694-5A7D18B263EE}"/>
              </a:ext>
            </a:extLst>
          </p:cNvPr>
          <p:cNvSpPr/>
          <p:nvPr/>
        </p:nvSpPr>
        <p:spPr>
          <a:xfrm>
            <a:off x="8904158" y="1019398"/>
            <a:ext cx="1473200" cy="270933"/>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A0563A9-477C-0002-A0C3-DAC98E3BE70D}"/>
              </a:ext>
            </a:extLst>
          </p:cNvPr>
          <p:cNvSpPr/>
          <p:nvPr/>
        </p:nvSpPr>
        <p:spPr>
          <a:xfrm>
            <a:off x="197799" y="2202749"/>
            <a:ext cx="1473200" cy="863600"/>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9292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44AC-9338-0540-9151-6E43178FAD8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latin typeface="+mj-lt"/>
              </a:rPr>
              <a:t>USE CASE 1: Recession </a:t>
            </a:r>
          </a:p>
        </p:txBody>
      </p:sp>
      <p:sp>
        <p:nvSpPr>
          <p:cNvPr id="4" name="Text Placeholder 3">
            <a:extLst>
              <a:ext uri="{FF2B5EF4-FFF2-40B4-BE49-F238E27FC236}">
                <a16:creationId xmlns:a16="http://schemas.microsoft.com/office/drawing/2014/main" id="{EE7F47A1-FAF2-2E4B-9BA1-D8FB94B625B3}"/>
              </a:ext>
            </a:extLst>
          </p:cNvPr>
          <p:cNvSpPr>
            <a:spLocks noGrp="1"/>
          </p:cNvSpPr>
          <p:nvPr>
            <p:ph type="body" sz="quarter" idx="15"/>
          </p:nvPr>
        </p:nvSpPr>
        <p:spPr>
          <a:xfrm>
            <a:off x="477980" y="5131566"/>
            <a:ext cx="4023359" cy="1208141"/>
          </a:xfrm>
        </p:spPr>
        <p:txBody>
          <a:bodyPr vert="horz" lIns="91440" tIns="45720" rIns="91440" bIns="45720" rtlCol="0">
            <a:normAutofit/>
          </a:bodyPr>
          <a:lstStyle/>
          <a:p>
            <a:r>
              <a:rPr lang="en-US" sz="2400">
                <a:latin typeface="+mn-lt"/>
                <a:ea typeface="+mn-ea"/>
              </a:rPr>
              <a:t>Predicting the occurrence of recession and expansion </a:t>
            </a:r>
          </a:p>
        </p:txBody>
      </p:sp>
    </p:spTree>
    <p:extLst>
      <p:ext uri="{BB962C8B-B14F-4D97-AF65-F5344CB8AC3E}">
        <p14:creationId xmlns:p14="http://schemas.microsoft.com/office/powerpoint/2010/main" val="2066585831"/>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50CFF-0CBE-964D-9493-5DF28192B79A}"/>
              </a:ext>
            </a:extLst>
          </p:cNvPr>
          <p:cNvSpPr>
            <a:spLocks noGrp="1"/>
          </p:cNvSpPr>
          <p:nvPr>
            <p:ph type="body" sz="quarter" idx="15"/>
          </p:nvPr>
        </p:nvSpPr>
        <p:spPr/>
        <p:txBody>
          <a:bodyPr lIns="365760" rIns="365760"/>
          <a:lstStyle/>
          <a:p>
            <a:r>
              <a:rPr lang="en-US" b="1">
                <a:solidFill>
                  <a:schemeClr val="accent3"/>
                </a:solidFill>
                <a:latin typeface="+mn-lt"/>
              </a:rPr>
              <a:t>PUBLIC</a:t>
            </a:r>
          </a:p>
          <a:p>
            <a:r>
              <a:rPr lang="en-US">
                <a:solidFill>
                  <a:srgbClr val="000000"/>
                </a:solidFill>
                <a:latin typeface="+mn-lt"/>
              </a:rPr>
              <a:t>P</a:t>
            </a:r>
            <a:r>
              <a:rPr lang="en-US" sz="1800">
                <a:solidFill>
                  <a:srgbClr val="000000"/>
                </a:solidFill>
                <a:latin typeface="+mn-lt"/>
              </a:rPr>
              <a:t>rediction can help public </a:t>
            </a:r>
            <a:r>
              <a:rPr kumimoji="0" lang="en-US" sz="1800" b="0" i="0" u="none" strike="noStrike" kern="1200" cap="none" spc="0" normalizeH="0" baseline="0" noProof="0">
                <a:ln>
                  <a:noFill/>
                </a:ln>
                <a:solidFill>
                  <a:srgbClr val="000000"/>
                </a:solidFill>
                <a:effectLst/>
                <a:uLnTx/>
                <a:uFillTx/>
                <a:latin typeface="+mn-lt"/>
              </a:rPr>
              <a:t>safeguard their finances and ensure survival</a:t>
            </a:r>
            <a:endParaRPr lang="en-US">
              <a:latin typeface="+mn-lt"/>
            </a:endParaRPr>
          </a:p>
        </p:txBody>
      </p:sp>
      <p:sp>
        <p:nvSpPr>
          <p:cNvPr id="3" name="Text Placeholder 2">
            <a:extLst>
              <a:ext uri="{FF2B5EF4-FFF2-40B4-BE49-F238E27FC236}">
                <a16:creationId xmlns:a16="http://schemas.microsoft.com/office/drawing/2014/main" id="{10C3EF8B-F63C-4E4F-9A0C-7E57D7846CA0}"/>
              </a:ext>
            </a:extLst>
          </p:cNvPr>
          <p:cNvSpPr>
            <a:spLocks noGrp="1"/>
          </p:cNvSpPr>
          <p:nvPr>
            <p:ph type="body" sz="quarter" idx="16"/>
          </p:nvPr>
        </p:nvSpPr>
        <p:spPr/>
        <p:txBody>
          <a:bodyPr lIns="365760" rIns="365760"/>
          <a:lstStyle/>
          <a:p>
            <a:r>
              <a:rPr lang="en-US" b="1">
                <a:solidFill>
                  <a:schemeClr val="accent3"/>
                </a:solidFill>
                <a:latin typeface="+mn-lt"/>
              </a:rPr>
              <a:t>ORGANIZATION</a:t>
            </a:r>
            <a:r>
              <a:rPr lang="en-US">
                <a:latin typeface="+mn-lt"/>
              </a:rPr>
              <a:t> </a:t>
            </a:r>
          </a:p>
          <a:p>
            <a:r>
              <a:rPr lang="en-US" altLang="zh-CN">
                <a:solidFill>
                  <a:srgbClr val="000000"/>
                </a:solidFill>
                <a:latin typeface="+mn-lt"/>
                <a:ea typeface="+mn-ea"/>
              </a:rPr>
              <a:t>Prediction</a:t>
            </a:r>
            <a:r>
              <a:rPr kumimoji="0" lang="en-US" sz="1800" i="0" u="none" strike="noStrike" kern="1200" cap="none" spc="0" normalizeH="0" baseline="0" noProof="0">
                <a:ln>
                  <a:noFill/>
                </a:ln>
                <a:solidFill>
                  <a:srgbClr val="000000"/>
                </a:solidFill>
                <a:effectLst/>
                <a:uLnTx/>
                <a:uFillTx/>
                <a:latin typeface="+mn-lt"/>
                <a:ea typeface="+mn-ea"/>
                <a:cs typeface="+mn-cs"/>
              </a:rPr>
              <a:t> can help prepare </a:t>
            </a:r>
            <a:r>
              <a:rPr lang="en-US" sz="1800">
                <a:solidFill>
                  <a:srgbClr val="000000"/>
                </a:solidFill>
                <a:latin typeface="+mn-lt"/>
              </a:rPr>
              <a:t>organization in</a:t>
            </a:r>
            <a:r>
              <a:rPr kumimoji="0" lang="en-US" sz="1800" i="0" u="none" strike="noStrike" kern="1200" cap="none" spc="0" normalizeH="0" baseline="0" noProof="0">
                <a:ln>
                  <a:noFill/>
                </a:ln>
                <a:solidFill>
                  <a:srgbClr val="000000"/>
                </a:solidFill>
                <a:effectLst/>
                <a:uLnTx/>
                <a:uFillTx/>
                <a:latin typeface="+mn-lt"/>
                <a:ea typeface="+mn-ea"/>
                <a:cs typeface="+mn-cs"/>
              </a:rPr>
              <a:t> advance </a:t>
            </a:r>
            <a:r>
              <a:rPr kumimoji="0" lang="en-US" i="0" u="none" strike="noStrike" kern="1200" cap="none" spc="0" normalizeH="0" baseline="0" noProof="0">
                <a:ln>
                  <a:noFill/>
                </a:ln>
                <a:solidFill>
                  <a:srgbClr val="000000"/>
                </a:solidFill>
                <a:effectLst/>
                <a:uLnTx/>
                <a:uFillTx/>
                <a:ea typeface="+mn-ea"/>
                <a:cs typeface="+mn-cs"/>
              </a:rPr>
              <a:t>so that they can</a:t>
            </a:r>
            <a:r>
              <a:rPr kumimoji="0" lang="en-US" sz="1800" i="0" u="none" strike="noStrike" kern="1200" cap="none" spc="0" normalizeH="0" baseline="0" noProof="0">
                <a:ln>
                  <a:noFill/>
                </a:ln>
                <a:solidFill>
                  <a:srgbClr val="000000"/>
                </a:solidFill>
                <a:effectLst/>
                <a:uLnTx/>
                <a:uFillTx/>
                <a:latin typeface="+mn-lt"/>
                <a:ea typeface="+mn-ea"/>
                <a:cs typeface="+mn-cs"/>
              </a:rPr>
              <a:t> navigate through recession</a:t>
            </a:r>
            <a:endParaRPr lang="en-US">
              <a:latin typeface="+mn-lt"/>
            </a:endParaRPr>
          </a:p>
        </p:txBody>
      </p:sp>
      <p:sp>
        <p:nvSpPr>
          <p:cNvPr id="4" name="Text Placeholder 3">
            <a:extLst>
              <a:ext uri="{FF2B5EF4-FFF2-40B4-BE49-F238E27FC236}">
                <a16:creationId xmlns:a16="http://schemas.microsoft.com/office/drawing/2014/main" id="{3B34F58D-52B9-704E-930B-BCFDD8EFB06A}"/>
              </a:ext>
            </a:extLst>
          </p:cNvPr>
          <p:cNvSpPr>
            <a:spLocks noGrp="1"/>
          </p:cNvSpPr>
          <p:nvPr>
            <p:ph type="body" sz="quarter" idx="17"/>
          </p:nvPr>
        </p:nvSpPr>
        <p:spPr/>
        <p:txBody>
          <a:bodyPr lIns="365760" rIns="365760"/>
          <a:lstStyle/>
          <a:p>
            <a:r>
              <a:rPr lang="en-US" b="1">
                <a:solidFill>
                  <a:schemeClr val="accent3"/>
                </a:solidFill>
                <a:latin typeface="+mn-lt"/>
              </a:rPr>
              <a:t>GOVERNMENT</a:t>
            </a:r>
          </a:p>
          <a:p>
            <a:r>
              <a:rPr kumimoji="0" lang="en-US" altLang="zh-CN" sz="1800" b="0" i="0" u="none" strike="noStrike" kern="1200" cap="none" spc="0" normalizeH="0" baseline="0" noProof="0">
                <a:ln>
                  <a:noFill/>
                </a:ln>
                <a:solidFill>
                  <a:srgbClr val="000000"/>
                </a:solidFill>
                <a:effectLst/>
                <a:uLnTx/>
                <a:uFillTx/>
                <a:latin typeface="+mn-lt"/>
                <a:ea typeface="Verdana" panose="020B0604030504040204" pitchFamily="34" charset="0"/>
                <a:cs typeface="Verdana" panose="020B0604030504040204" pitchFamily="34" charset="0"/>
              </a:rPr>
              <a:t>Prediction</a:t>
            </a:r>
            <a:r>
              <a:rPr kumimoji="0" lang="zh-CN" altLang="en-US" sz="1800" b="0" i="0" u="none" strike="noStrike" kern="1200" cap="none" spc="0" normalizeH="0" baseline="0" noProof="0">
                <a:ln>
                  <a:noFill/>
                </a:ln>
                <a:solidFill>
                  <a:srgbClr val="000000"/>
                </a:solidFill>
                <a:effectLst/>
                <a:uLnTx/>
                <a:uFillTx/>
                <a:latin typeface="+mn-lt"/>
                <a:ea typeface="Verdana" panose="020B0604030504040204" pitchFamily="34" charset="0"/>
                <a:cs typeface="Verdana" panose="020B0604030504040204" pitchFamily="34" charset="0"/>
              </a:rPr>
              <a:t> </a:t>
            </a:r>
            <a:r>
              <a:rPr kumimoji="0" lang="en-US" sz="1800" b="0" i="0" u="none" strike="noStrike" kern="1200" cap="none" spc="0" normalizeH="0" baseline="0" noProof="0">
                <a:ln>
                  <a:noFill/>
                </a:ln>
                <a:solidFill>
                  <a:srgbClr val="000000"/>
                </a:solidFill>
                <a:effectLst/>
                <a:uLnTx/>
                <a:uFillTx/>
                <a:latin typeface="+mn-lt"/>
                <a:ea typeface="Verdana" panose="020B0604030504040204" pitchFamily="34" charset="0"/>
                <a:cs typeface="Verdana" panose="020B0604030504040204" pitchFamily="34" charset="0"/>
              </a:rPr>
              <a:t>can help manage the economy of the country</a:t>
            </a:r>
            <a:endParaRPr lang="en-US">
              <a:latin typeface="+mn-lt"/>
            </a:endParaRPr>
          </a:p>
        </p:txBody>
      </p:sp>
      <p:pic>
        <p:nvPicPr>
          <p:cNvPr id="13" name="Picture Placeholder 13">
            <a:extLst>
              <a:ext uri="{FF2B5EF4-FFF2-40B4-BE49-F238E27FC236}">
                <a16:creationId xmlns:a16="http://schemas.microsoft.com/office/drawing/2014/main" id="{30324EF2-70FA-2242-BE9C-01C35C27FCA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8894" r="8894"/>
          <a:stretch/>
        </p:blipFill>
        <p:spPr>
          <a:xfrm>
            <a:off x="4093464" y="1755827"/>
            <a:ext cx="4059936" cy="2777853"/>
          </a:xfrm>
        </p:spPr>
      </p:pic>
      <p:pic>
        <p:nvPicPr>
          <p:cNvPr id="10" name="Picture Placeholder 9">
            <a:extLst>
              <a:ext uri="{FF2B5EF4-FFF2-40B4-BE49-F238E27FC236}">
                <a16:creationId xmlns:a16="http://schemas.microsoft.com/office/drawing/2014/main" id="{7E01C528-2791-FF44-9196-42C32CBA6175}"/>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l="8905" r="8905"/>
          <a:stretch/>
        </p:blipFill>
        <p:spPr>
          <a:xfrm>
            <a:off x="0" y="1755825"/>
            <a:ext cx="4093464" cy="2777853"/>
          </a:xfrm>
        </p:spPr>
      </p:pic>
      <p:pic>
        <p:nvPicPr>
          <p:cNvPr id="14" name="Picture Placeholder 5">
            <a:extLst>
              <a:ext uri="{FF2B5EF4-FFF2-40B4-BE49-F238E27FC236}">
                <a16:creationId xmlns:a16="http://schemas.microsoft.com/office/drawing/2014/main" id="{50EB40C2-0DF0-554B-9338-9BA989D812D1}"/>
              </a:ext>
            </a:extLst>
          </p:cNvPr>
          <p:cNvPicPr>
            <a:picLocks noGrp="1" noChangeAspect="1"/>
          </p:cNvPicPr>
          <p:nvPr>
            <p:ph type="pic" sz="quarter" idx="18"/>
          </p:nvPr>
        </p:nvPicPr>
        <p:blipFill>
          <a:blip r:embed="rId6">
            <a:extLst>
              <a:ext uri="{837473B0-CC2E-450A-ABE3-18F120FF3D39}">
                <a1611:picAttrSrcUrl xmlns:a1611="http://schemas.microsoft.com/office/drawing/2016/11/main" r:id="rId7"/>
              </a:ext>
            </a:extLst>
          </a:blip>
          <a:srcRect l="1914" r="1914"/>
          <a:stretch/>
        </p:blipFill>
        <p:spPr>
          <a:xfrm>
            <a:off x="8153400" y="1755826"/>
            <a:ext cx="4038600" cy="2777853"/>
          </a:xfrm>
        </p:spPr>
      </p:pic>
      <p:sp>
        <p:nvSpPr>
          <p:cNvPr id="9" name="TextBox 8">
            <a:extLst>
              <a:ext uri="{FF2B5EF4-FFF2-40B4-BE49-F238E27FC236}">
                <a16:creationId xmlns:a16="http://schemas.microsoft.com/office/drawing/2014/main" id="{FB19FBA9-1FA9-D642-AFEB-E3228FCED5FB}"/>
              </a:ext>
            </a:extLst>
          </p:cNvPr>
          <p:cNvSpPr txBox="1"/>
          <p:nvPr/>
        </p:nvSpPr>
        <p:spPr>
          <a:xfrm>
            <a:off x="521019" y="532180"/>
            <a:ext cx="4273734" cy="707886"/>
          </a:xfrm>
          <a:prstGeom prst="rect">
            <a:avLst/>
          </a:prstGeom>
          <a:noFill/>
        </p:spPr>
        <p:txBody>
          <a:bodyPr wrap="none" lIns="91440" tIns="45720" rIns="91440" bIns="45720" rtlCol="0" anchor="t">
            <a:spAutoFit/>
          </a:bodyPr>
          <a:lstStyle/>
          <a:p>
            <a:r>
              <a:rPr lang="en-US" altLang="zh-CN" sz="4000" b="1">
                <a:solidFill>
                  <a:srgbClr val="86BC24"/>
                </a:solidFill>
                <a:latin typeface="+mj-lt"/>
                <a:ea typeface="等线"/>
              </a:rPr>
              <a:t>BUSINESS</a:t>
            </a:r>
            <a:r>
              <a:rPr lang="zh-CN" altLang="en-US" sz="4000" b="1">
                <a:solidFill>
                  <a:srgbClr val="86BC24"/>
                </a:solidFill>
                <a:latin typeface="+mj-lt"/>
                <a:ea typeface="等线"/>
              </a:rPr>
              <a:t> </a:t>
            </a:r>
            <a:r>
              <a:rPr lang="en-US" altLang="zh-CN" sz="4000" b="1">
                <a:solidFill>
                  <a:srgbClr val="86BC24"/>
                </a:solidFill>
                <a:latin typeface="+mj-lt"/>
                <a:ea typeface="等线"/>
              </a:rPr>
              <a:t>USE</a:t>
            </a:r>
            <a:r>
              <a:rPr lang="zh-CN" altLang="en-US" sz="4000" b="1">
                <a:solidFill>
                  <a:srgbClr val="86BC24"/>
                </a:solidFill>
                <a:latin typeface="+mj-lt"/>
                <a:ea typeface="等线"/>
              </a:rPr>
              <a:t> </a:t>
            </a:r>
            <a:r>
              <a:rPr lang="en-US" altLang="zh-CN" sz="4000" b="1">
                <a:solidFill>
                  <a:srgbClr val="86BC24"/>
                </a:solidFill>
                <a:latin typeface="+mj-lt"/>
                <a:ea typeface="等线"/>
              </a:rPr>
              <a:t>CASE</a:t>
            </a:r>
            <a:endParaRPr lang="en-US" sz="4000" b="1">
              <a:solidFill>
                <a:srgbClr val="86BC24"/>
              </a:solidFill>
              <a:latin typeface="+mj-lt"/>
              <a:ea typeface="等线"/>
            </a:endParaRPr>
          </a:p>
        </p:txBody>
      </p:sp>
    </p:spTree>
    <p:extLst>
      <p:ext uri="{BB962C8B-B14F-4D97-AF65-F5344CB8AC3E}">
        <p14:creationId xmlns:p14="http://schemas.microsoft.com/office/powerpoint/2010/main" val="277126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3B41F2A-966F-C43C-345D-20D9FDE4F55B}"/>
              </a:ext>
            </a:extLst>
          </p:cNvPr>
          <p:cNvSpPr/>
          <p:nvPr/>
        </p:nvSpPr>
        <p:spPr>
          <a:xfrm>
            <a:off x="433361" y="2341257"/>
            <a:ext cx="2995191" cy="349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400">
                <a:solidFill>
                  <a:schemeClr val="tx1"/>
                </a:solidFill>
                <a:ea typeface="Roboto Light" panose="02000000000000000000" pitchFamily="2" charset="0"/>
              </a:rPr>
              <a:t>Measure of the market value of all the final goods and services</a:t>
            </a:r>
            <a:endParaRPr lang="en-US" sz="1400">
              <a:solidFill>
                <a:schemeClr val="tx1"/>
              </a:solidFill>
              <a:ea typeface="Roboto Light" panose="02000000000000000000" pitchFamily="2" charset="0"/>
            </a:endParaRPr>
          </a:p>
        </p:txBody>
      </p:sp>
      <p:sp>
        <p:nvSpPr>
          <p:cNvPr id="51" name="TextBox 8">
            <a:extLst>
              <a:ext uri="{FF2B5EF4-FFF2-40B4-BE49-F238E27FC236}">
                <a16:creationId xmlns:a16="http://schemas.microsoft.com/office/drawing/2014/main" id="{BC118B39-771A-AD11-5BE3-6BC1324DF636}"/>
              </a:ext>
            </a:extLst>
          </p:cNvPr>
          <p:cNvSpPr txBox="1"/>
          <p:nvPr/>
        </p:nvSpPr>
        <p:spPr>
          <a:xfrm>
            <a:off x="521019" y="532180"/>
            <a:ext cx="2616357" cy="707886"/>
          </a:xfrm>
          <a:prstGeom prst="rect">
            <a:avLst/>
          </a:prstGeom>
          <a:noFill/>
        </p:spPr>
        <p:txBody>
          <a:bodyPr wrap="none" lIns="91440" tIns="45720" rIns="91440" bIns="45720" rtlCol="0" anchor="t">
            <a:spAutoFit/>
          </a:bodyPr>
          <a:lstStyle/>
          <a:p>
            <a:r>
              <a:rPr lang="en-US" altLang="zh-CN" sz="4000" b="1">
                <a:solidFill>
                  <a:srgbClr val="86BC24"/>
                </a:solidFill>
                <a:latin typeface="+mj-lt"/>
                <a:ea typeface="等线"/>
              </a:rPr>
              <a:t>INDICATORS</a:t>
            </a:r>
            <a:endParaRPr lang="en-US" sz="4000" b="1">
              <a:solidFill>
                <a:srgbClr val="86BC24"/>
              </a:solidFill>
              <a:latin typeface="+mj-lt"/>
              <a:ea typeface="等线"/>
            </a:endParaRPr>
          </a:p>
        </p:txBody>
      </p:sp>
      <p:sp>
        <p:nvSpPr>
          <p:cNvPr id="8" name="文本框 7">
            <a:extLst>
              <a:ext uri="{FF2B5EF4-FFF2-40B4-BE49-F238E27FC236}">
                <a16:creationId xmlns:a16="http://schemas.microsoft.com/office/drawing/2014/main" id="{924DF816-0AFD-7E24-6E6D-C4AC9D47FC98}"/>
              </a:ext>
            </a:extLst>
          </p:cNvPr>
          <p:cNvSpPr txBox="1"/>
          <p:nvPr/>
        </p:nvSpPr>
        <p:spPr>
          <a:xfrm>
            <a:off x="1867427" y="1809815"/>
            <a:ext cx="554960" cy="338554"/>
          </a:xfrm>
          <a:prstGeom prst="rect">
            <a:avLst/>
          </a:prstGeom>
          <a:noFill/>
        </p:spPr>
        <p:txBody>
          <a:bodyPr wrap="none" rtlCol="0">
            <a:spAutoFit/>
          </a:bodyPr>
          <a:lstStyle/>
          <a:p>
            <a:r>
              <a:rPr lang="en-US" altLang="zh-CN" sz="1600" b="1">
                <a:solidFill>
                  <a:schemeClr val="accent2"/>
                </a:solidFill>
              </a:rPr>
              <a:t>GDP</a:t>
            </a:r>
            <a:endParaRPr lang="zh-CN" altLang="en-US" sz="1600" b="1">
              <a:solidFill>
                <a:schemeClr val="accent2"/>
              </a:solidFill>
            </a:endParaRPr>
          </a:p>
        </p:txBody>
      </p:sp>
      <p:sp>
        <p:nvSpPr>
          <p:cNvPr id="56" name="文本框 55">
            <a:extLst>
              <a:ext uri="{FF2B5EF4-FFF2-40B4-BE49-F238E27FC236}">
                <a16:creationId xmlns:a16="http://schemas.microsoft.com/office/drawing/2014/main" id="{B5375FE8-218D-0F47-FEBA-94311BE1C87B}"/>
              </a:ext>
            </a:extLst>
          </p:cNvPr>
          <p:cNvSpPr txBox="1"/>
          <p:nvPr/>
        </p:nvSpPr>
        <p:spPr>
          <a:xfrm>
            <a:off x="4901111" y="1809179"/>
            <a:ext cx="2495427" cy="338554"/>
          </a:xfrm>
          <a:prstGeom prst="rect">
            <a:avLst/>
          </a:prstGeom>
          <a:noFill/>
        </p:spPr>
        <p:txBody>
          <a:bodyPr wrap="none" rtlCol="0">
            <a:spAutoFit/>
          </a:bodyPr>
          <a:lstStyle/>
          <a:p>
            <a:r>
              <a:rPr lang="en-US" altLang="zh-CN" sz="1600" b="1">
                <a:solidFill>
                  <a:schemeClr val="accent2"/>
                </a:solidFill>
              </a:rPr>
              <a:t>10 - </a:t>
            </a:r>
            <a:r>
              <a:rPr lang="en-US" altLang="zh-CN" sz="1600" b="1">
                <a:solidFill>
                  <a:schemeClr val="accent2"/>
                </a:solidFill>
                <a:ea typeface="Roboto" panose="02000000000000000000" pitchFamily="2" charset="0"/>
              </a:rPr>
              <a:t>YEAR TREASURY BOND</a:t>
            </a:r>
            <a:endParaRPr lang="zh-CN" altLang="en-US" sz="1600" b="1">
              <a:solidFill>
                <a:schemeClr val="accent2"/>
              </a:solidFill>
            </a:endParaRPr>
          </a:p>
        </p:txBody>
      </p:sp>
      <p:sp>
        <p:nvSpPr>
          <p:cNvPr id="57" name="文本框 56">
            <a:extLst>
              <a:ext uri="{FF2B5EF4-FFF2-40B4-BE49-F238E27FC236}">
                <a16:creationId xmlns:a16="http://schemas.microsoft.com/office/drawing/2014/main" id="{BBDFF398-C0D8-36DD-7247-9FBE20FD808B}"/>
              </a:ext>
            </a:extLst>
          </p:cNvPr>
          <p:cNvSpPr txBox="1"/>
          <p:nvPr/>
        </p:nvSpPr>
        <p:spPr>
          <a:xfrm>
            <a:off x="4027632" y="2425085"/>
            <a:ext cx="3721241" cy="307777"/>
          </a:xfrm>
          <a:prstGeom prst="rect">
            <a:avLst/>
          </a:prstGeom>
          <a:noFill/>
        </p:spPr>
        <p:txBody>
          <a:bodyPr wrap="square">
            <a:spAutoFit/>
          </a:bodyPr>
          <a:lstStyle/>
          <a:p>
            <a:r>
              <a:rPr lang="en-US" altLang="zh-CN" sz="1400">
                <a:solidFill>
                  <a:schemeClr val="tx1"/>
                </a:solidFill>
                <a:ea typeface="Roboto Light" panose="02000000000000000000" pitchFamily="2" charset="0"/>
              </a:rPr>
              <a:t>Monthly bond yield for 10 – Year Treasury bonds</a:t>
            </a:r>
          </a:p>
        </p:txBody>
      </p:sp>
      <p:sp>
        <p:nvSpPr>
          <p:cNvPr id="58" name="文本框 57">
            <a:extLst>
              <a:ext uri="{FF2B5EF4-FFF2-40B4-BE49-F238E27FC236}">
                <a16:creationId xmlns:a16="http://schemas.microsoft.com/office/drawing/2014/main" id="{94B43252-4594-305C-28AE-621C7D25B912}"/>
              </a:ext>
            </a:extLst>
          </p:cNvPr>
          <p:cNvSpPr txBox="1"/>
          <p:nvPr/>
        </p:nvSpPr>
        <p:spPr>
          <a:xfrm>
            <a:off x="8993277" y="1807518"/>
            <a:ext cx="2391232" cy="338554"/>
          </a:xfrm>
          <a:prstGeom prst="rect">
            <a:avLst/>
          </a:prstGeom>
          <a:noFill/>
        </p:spPr>
        <p:txBody>
          <a:bodyPr wrap="none" rtlCol="0">
            <a:spAutoFit/>
          </a:bodyPr>
          <a:lstStyle/>
          <a:p>
            <a:r>
              <a:rPr lang="en-US" altLang="zh-CN" sz="1600" b="1">
                <a:solidFill>
                  <a:schemeClr val="accent2"/>
                </a:solidFill>
              </a:rPr>
              <a:t>2 - </a:t>
            </a:r>
            <a:r>
              <a:rPr lang="en-US" altLang="zh-CN" sz="1600" b="1">
                <a:solidFill>
                  <a:schemeClr val="accent2"/>
                </a:solidFill>
                <a:ea typeface="Roboto" panose="02000000000000000000" pitchFamily="2" charset="0"/>
              </a:rPr>
              <a:t>YEAR TREASURY BOND</a:t>
            </a:r>
            <a:endParaRPr lang="zh-CN" altLang="en-US" sz="1600" b="1">
              <a:solidFill>
                <a:schemeClr val="accent2"/>
              </a:solidFill>
            </a:endParaRPr>
          </a:p>
        </p:txBody>
      </p:sp>
      <p:sp>
        <p:nvSpPr>
          <p:cNvPr id="62" name="文本框 61">
            <a:extLst>
              <a:ext uri="{FF2B5EF4-FFF2-40B4-BE49-F238E27FC236}">
                <a16:creationId xmlns:a16="http://schemas.microsoft.com/office/drawing/2014/main" id="{FE93AB6F-1E98-4A33-B7E8-F8FBED58F820}"/>
              </a:ext>
            </a:extLst>
          </p:cNvPr>
          <p:cNvSpPr txBox="1"/>
          <p:nvPr/>
        </p:nvSpPr>
        <p:spPr>
          <a:xfrm>
            <a:off x="8149847" y="2425084"/>
            <a:ext cx="3720099" cy="307777"/>
          </a:xfrm>
          <a:prstGeom prst="rect">
            <a:avLst/>
          </a:prstGeom>
          <a:noFill/>
        </p:spPr>
        <p:txBody>
          <a:bodyPr wrap="square">
            <a:spAutoFit/>
          </a:bodyPr>
          <a:lstStyle/>
          <a:p>
            <a:r>
              <a:rPr lang="en-CA" altLang="zh-CN" sz="1400">
                <a:solidFill>
                  <a:schemeClr val="tx1"/>
                </a:solidFill>
                <a:ea typeface="Roboto Light" panose="02000000000000000000" pitchFamily="2" charset="0"/>
              </a:rPr>
              <a:t>Monthly bond yield for 2 – Year Treasury bonds</a:t>
            </a:r>
            <a:endParaRPr lang="zh-CN" altLang="en-US" sz="1400"/>
          </a:p>
        </p:txBody>
      </p:sp>
      <p:sp>
        <p:nvSpPr>
          <p:cNvPr id="64" name="文本框 63">
            <a:extLst>
              <a:ext uri="{FF2B5EF4-FFF2-40B4-BE49-F238E27FC236}">
                <a16:creationId xmlns:a16="http://schemas.microsoft.com/office/drawing/2014/main" id="{46D4E63C-DBF0-80B5-4878-8480D2DBAD2D}"/>
              </a:ext>
            </a:extLst>
          </p:cNvPr>
          <p:cNvSpPr txBox="1"/>
          <p:nvPr/>
        </p:nvSpPr>
        <p:spPr>
          <a:xfrm>
            <a:off x="1345564" y="3402065"/>
            <a:ext cx="2151038" cy="338554"/>
          </a:xfrm>
          <a:prstGeom prst="rect">
            <a:avLst/>
          </a:prstGeom>
          <a:noFill/>
        </p:spPr>
        <p:txBody>
          <a:bodyPr wrap="none" rtlCol="0">
            <a:spAutoFit/>
          </a:bodyPr>
          <a:lstStyle/>
          <a:p>
            <a:r>
              <a:rPr lang="en-US" altLang="zh-CN" sz="1600" b="1">
                <a:solidFill>
                  <a:schemeClr val="accent2"/>
                </a:solidFill>
                <a:ea typeface="Roboto" panose="02000000000000000000" pitchFamily="2" charset="0"/>
              </a:rPr>
              <a:t>UNEMPLOYMENT RATE</a:t>
            </a:r>
          </a:p>
        </p:txBody>
      </p:sp>
      <p:sp>
        <p:nvSpPr>
          <p:cNvPr id="79" name="文本框 78">
            <a:extLst>
              <a:ext uri="{FF2B5EF4-FFF2-40B4-BE49-F238E27FC236}">
                <a16:creationId xmlns:a16="http://schemas.microsoft.com/office/drawing/2014/main" id="{E469237C-1BC7-C112-6E87-72A945EDB4FF}"/>
              </a:ext>
            </a:extLst>
          </p:cNvPr>
          <p:cNvSpPr txBox="1"/>
          <p:nvPr/>
        </p:nvSpPr>
        <p:spPr>
          <a:xfrm>
            <a:off x="600568" y="3974373"/>
            <a:ext cx="3477974" cy="307777"/>
          </a:xfrm>
          <a:prstGeom prst="rect">
            <a:avLst/>
          </a:prstGeom>
          <a:noFill/>
        </p:spPr>
        <p:txBody>
          <a:bodyPr wrap="square">
            <a:spAutoFit/>
          </a:bodyPr>
          <a:lstStyle/>
          <a:p>
            <a:r>
              <a:rPr lang="en-US" altLang="zh-CN" sz="1400">
                <a:solidFill>
                  <a:schemeClr val="tx1"/>
                </a:solidFill>
                <a:ea typeface="Roboto Light" panose="02000000000000000000" pitchFamily="2" charset="0"/>
              </a:rPr>
              <a:t>Monthly rate of people looking for work</a:t>
            </a:r>
          </a:p>
        </p:txBody>
      </p:sp>
      <p:sp>
        <p:nvSpPr>
          <p:cNvPr id="80" name="文本框 79">
            <a:extLst>
              <a:ext uri="{FF2B5EF4-FFF2-40B4-BE49-F238E27FC236}">
                <a16:creationId xmlns:a16="http://schemas.microsoft.com/office/drawing/2014/main" id="{685844B1-D42A-9D2E-2AD1-453EF97C34AB}"/>
              </a:ext>
            </a:extLst>
          </p:cNvPr>
          <p:cNvSpPr txBox="1"/>
          <p:nvPr/>
        </p:nvSpPr>
        <p:spPr>
          <a:xfrm>
            <a:off x="5775120" y="3401595"/>
            <a:ext cx="623334" cy="338554"/>
          </a:xfrm>
          <a:prstGeom prst="rect">
            <a:avLst/>
          </a:prstGeom>
          <a:noFill/>
        </p:spPr>
        <p:txBody>
          <a:bodyPr wrap="square" rtlCol="0">
            <a:spAutoFit/>
          </a:bodyPr>
          <a:lstStyle/>
          <a:p>
            <a:r>
              <a:rPr lang="en-US" altLang="zh-CN" sz="1600" b="1">
                <a:solidFill>
                  <a:schemeClr val="accent2"/>
                </a:solidFill>
              </a:rPr>
              <a:t>TSX</a:t>
            </a:r>
            <a:endParaRPr lang="zh-CN" altLang="en-US" sz="1600" b="1">
              <a:solidFill>
                <a:schemeClr val="accent2"/>
              </a:solidFill>
            </a:endParaRPr>
          </a:p>
        </p:txBody>
      </p:sp>
      <p:sp>
        <p:nvSpPr>
          <p:cNvPr id="85" name="文本框 84">
            <a:extLst>
              <a:ext uri="{FF2B5EF4-FFF2-40B4-BE49-F238E27FC236}">
                <a16:creationId xmlns:a16="http://schemas.microsoft.com/office/drawing/2014/main" id="{22713D4D-363E-817D-646C-7C86D515B3B9}"/>
              </a:ext>
            </a:extLst>
          </p:cNvPr>
          <p:cNvSpPr txBox="1"/>
          <p:nvPr/>
        </p:nvSpPr>
        <p:spPr>
          <a:xfrm>
            <a:off x="4211500" y="3976450"/>
            <a:ext cx="3601715" cy="307777"/>
          </a:xfrm>
          <a:prstGeom prst="rect">
            <a:avLst/>
          </a:prstGeom>
          <a:noFill/>
        </p:spPr>
        <p:txBody>
          <a:bodyPr wrap="square">
            <a:spAutoFit/>
          </a:bodyPr>
          <a:lstStyle/>
          <a:p>
            <a:r>
              <a:rPr lang="en-CA" altLang="zh-CN" sz="1400">
                <a:solidFill>
                  <a:schemeClr val="tx1"/>
                </a:solidFill>
                <a:ea typeface="Roboto Light" panose="02000000000000000000" pitchFamily="2" charset="0"/>
              </a:rPr>
              <a:t>Monthly performance of Canadian economy </a:t>
            </a:r>
            <a:endParaRPr lang="en-US" altLang="zh-CN" sz="1400">
              <a:solidFill>
                <a:schemeClr val="tx1"/>
              </a:solidFill>
              <a:ea typeface="Roboto Light" panose="02000000000000000000" pitchFamily="2" charset="0"/>
            </a:endParaRPr>
          </a:p>
        </p:txBody>
      </p:sp>
      <p:sp>
        <p:nvSpPr>
          <p:cNvPr id="86" name="文本框 85">
            <a:extLst>
              <a:ext uri="{FF2B5EF4-FFF2-40B4-BE49-F238E27FC236}">
                <a16:creationId xmlns:a16="http://schemas.microsoft.com/office/drawing/2014/main" id="{C413C3D9-E9F2-B118-94EB-6531CDE347CB}"/>
              </a:ext>
            </a:extLst>
          </p:cNvPr>
          <p:cNvSpPr txBox="1"/>
          <p:nvPr/>
        </p:nvSpPr>
        <p:spPr>
          <a:xfrm>
            <a:off x="9849259" y="3359262"/>
            <a:ext cx="631646" cy="338554"/>
          </a:xfrm>
          <a:prstGeom prst="rect">
            <a:avLst/>
          </a:prstGeom>
          <a:noFill/>
        </p:spPr>
        <p:txBody>
          <a:bodyPr wrap="square" rtlCol="0">
            <a:spAutoFit/>
          </a:bodyPr>
          <a:lstStyle/>
          <a:p>
            <a:r>
              <a:rPr lang="en-US" altLang="zh-CN" sz="1600" b="1">
                <a:solidFill>
                  <a:schemeClr val="accent2"/>
                </a:solidFill>
              </a:rPr>
              <a:t>CPI</a:t>
            </a:r>
            <a:endParaRPr lang="zh-CN" altLang="en-US" sz="1600" b="1">
              <a:solidFill>
                <a:schemeClr val="accent2"/>
              </a:solidFill>
            </a:endParaRPr>
          </a:p>
        </p:txBody>
      </p:sp>
      <p:sp>
        <p:nvSpPr>
          <p:cNvPr id="87" name="文本框 86">
            <a:extLst>
              <a:ext uri="{FF2B5EF4-FFF2-40B4-BE49-F238E27FC236}">
                <a16:creationId xmlns:a16="http://schemas.microsoft.com/office/drawing/2014/main" id="{D6956EA8-1E82-8BCE-E694-C745B7FCF8DF}"/>
              </a:ext>
            </a:extLst>
          </p:cNvPr>
          <p:cNvSpPr txBox="1"/>
          <p:nvPr/>
        </p:nvSpPr>
        <p:spPr>
          <a:xfrm>
            <a:off x="8266483" y="3975709"/>
            <a:ext cx="3249993" cy="523220"/>
          </a:xfrm>
          <a:prstGeom prst="rect">
            <a:avLst/>
          </a:prstGeom>
          <a:noFill/>
        </p:spPr>
        <p:txBody>
          <a:bodyPr wrap="square">
            <a:spAutoFit/>
          </a:bodyPr>
          <a:lstStyle/>
          <a:p>
            <a:pPr algn="ctr"/>
            <a:r>
              <a:rPr lang="en-US" altLang="zh-CN" sz="1400">
                <a:ea typeface="Roboto Light" panose="02000000000000000000" pitchFamily="2" charset="0"/>
              </a:rPr>
              <a:t>Monthly</a:t>
            </a:r>
            <a:r>
              <a:rPr lang="en-CA" altLang="zh-CN" sz="1400">
                <a:solidFill>
                  <a:schemeClr val="tx1"/>
                </a:solidFill>
                <a:ea typeface="Roboto Light" panose="02000000000000000000" pitchFamily="2" charset="0"/>
              </a:rPr>
              <a:t> Canadian consumer price index data for all products</a:t>
            </a:r>
            <a:endParaRPr lang="en-US" altLang="zh-CN" sz="1400">
              <a:solidFill>
                <a:schemeClr val="tx1"/>
              </a:solidFill>
              <a:ea typeface="Roboto Light" panose="02000000000000000000" pitchFamily="2" charset="0"/>
            </a:endParaRPr>
          </a:p>
        </p:txBody>
      </p:sp>
      <p:sp>
        <p:nvSpPr>
          <p:cNvPr id="88" name="文本框 87">
            <a:extLst>
              <a:ext uri="{FF2B5EF4-FFF2-40B4-BE49-F238E27FC236}">
                <a16:creationId xmlns:a16="http://schemas.microsoft.com/office/drawing/2014/main" id="{4F562FE7-D79E-DA66-2104-9FF1BF40AA8C}"/>
              </a:ext>
            </a:extLst>
          </p:cNvPr>
          <p:cNvSpPr txBox="1"/>
          <p:nvPr/>
        </p:nvSpPr>
        <p:spPr>
          <a:xfrm>
            <a:off x="1317158" y="4898578"/>
            <a:ext cx="1958578" cy="584775"/>
          </a:xfrm>
          <a:prstGeom prst="rect">
            <a:avLst/>
          </a:prstGeom>
          <a:noFill/>
        </p:spPr>
        <p:txBody>
          <a:bodyPr wrap="square" rtlCol="0">
            <a:spAutoFit/>
          </a:bodyPr>
          <a:lstStyle/>
          <a:p>
            <a:pPr algn="ctr"/>
            <a:r>
              <a:rPr lang="en-US" altLang="zh-CN" sz="1600" b="1">
                <a:solidFill>
                  <a:schemeClr val="accent2"/>
                </a:solidFill>
                <a:ea typeface="Roboto" panose="02000000000000000000" pitchFamily="2" charset="0"/>
              </a:rPr>
              <a:t>INDUSTRIAL PRODUCTION RATE</a:t>
            </a:r>
          </a:p>
        </p:txBody>
      </p:sp>
      <p:sp>
        <p:nvSpPr>
          <p:cNvPr id="89" name="文本框 88">
            <a:extLst>
              <a:ext uri="{FF2B5EF4-FFF2-40B4-BE49-F238E27FC236}">
                <a16:creationId xmlns:a16="http://schemas.microsoft.com/office/drawing/2014/main" id="{A4D82A88-F18B-4921-E8EC-6E6F77F8F529}"/>
              </a:ext>
            </a:extLst>
          </p:cNvPr>
          <p:cNvSpPr txBox="1"/>
          <p:nvPr/>
        </p:nvSpPr>
        <p:spPr>
          <a:xfrm>
            <a:off x="5009590" y="5020639"/>
            <a:ext cx="2525563" cy="338554"/>
          </a:xfrm>
          <a:prstGeom prst="rect">
            <a:avLst/>
          </a:prstGeom>
          <a:noFill/>
        </p:spPr>
        <p:txBody>
          <a:bodyPr wrap="none" rtlCol="0">
            <a:spAutoFit/>
          </a:bodyPr>
          <a:lstStyle/>
          <a:p>
            <a:r>
              <a:rPr lang="en-US" altLang="zh-CN" sz="1600" b="1">
                <a:solidFill>
                  <a:schemeClr val="accent2"/>
                </a:solidFill>
                <a:ea typeface="Roboto" panose="02000000000000000000" pitchFamily="2" charset="0"/>
              </a:rPr>
              <a:t>OVERNIGHT INTEREST RATE</a:t>
            </a:r>
          </a:p>
        </p:txBody>
      </p:sp>
      <p:sp>
        <p:nvSpPr>
          <p:cNvPr id="90" name="文本框 89">
            <a:extLst>
              <a:ext uri="{FF2B5EF4-FFF2-40B4-BE49-F238E27FC236}">
                <a16:creationId xmlns:a16="http://schemas.microsoft.com/office/drawing/2014/main" id="{D66AB1CD-6A5C-B115-04B9-697E831C05E1}"/>
              </a:ext>
            </a:extLst>
          </p:cNvPr>
          <p:cNvSpPr txBox="1"/>
          <p:nvPr/>
        </p:nvSpPr>
        <p:spPr>
          <a:xfrm>
            <a:off x="8788107" y="5019416"/>
            <a:ext cx="3249992" cy="338554"/>
          </a:xfrm>
          <a:prstGeom prst="rect">
            <a:avLst/>
          </a:prstGeom>
          <a:noFill/>
        </p:spPr>
        <p:txBody>
          <a:bodyPr wrap="none" rtlCol="0">
            <a:spAutoFit/>
          </a:bodyPr>
          <a:lstStyle/>
          <a:p>
            <a:r>
              <a:rPr lang="en-US" altLang="zh-CN" sz="1600" b="1">
                <a:solidFill>
                  <a:schemeClr val="accent2"/>
                </a:solidFill>
                <a:ea typeface="Roboto" panose="02000000000000000000" pitchFamily="2" charset="0"/>
              </a:rPr>
              <a:t>CHANGE IN ANNUAL EMPLOYMENT </a:t>
            </a:r>
          </a:p>
        </p:txBody>
      </p:sp>
      <p:sp>
        <p:nvSpPr>
          <p:cNvPr id="91" name="文本框 90">
            <a:extLst>
              <a:ext uri="{FF2B5EF4-FFF2-40B4-BE49-F238E27FC236}">
                <a16:creationId xmlns:a16="http://schemas.microsoft.com/office/drawing/2014/main" id="{6F1D869B-A056-8CE9-D06A-A32F38B63928}"/>
              </a:ext>
            </a:extLst>
          </p:cNvPr>
          <p:cNvSpPr txBox="1"/>
          <p:nvPr/>
        </p:nvSpPr>
        <p:spPr>
          <a:xfrm>
            <a:off x="359016" y="5613080"/>
            <a:ext cx="3560464" cy="523220"/>
          </a:xfrm>
          <a:prstGeom prst="rect">
            <a:avLst/>
          </a:prstGeom>
          <a:noFill/>
        </p:spPr>
        <p:txBody>
          <a:bodyPr wrap="square">
            <a:spAutoFit/>
          </a:bodyPr>
          <a:lstStyle/>
          <a:p>
            <a:pPr algn="ctr"/>
            <a:r>
              <a:rPr lang="en-US" altLang="zh-CN" sz="1400">
                <a:solidFill>
                  <a:schemeClr val="tx1"/>
                </a:solidFill>
                <a:ea typeface="Roboto Light" panose="02000000000000000000" pitchFamily="2" charset="0"/>
              </a:rPr>
              <a:t>Monthly data of </a:t>
            </a:r>
            <a:r>
              <a:rPr lang="en-CA" altLang="zh-CN" sz="1400">
                <a:solidFill>
                  <a:schemeClr val="tx1"/>
                </a:solidFill>
                <a:ea typeface="Roboto Light" panose="02000000000000000000" pitchFamily="2" charset="0"/>
              </a:rPr>
              <a:t>real production output of manufacturing, mining, and utilities</a:t>
            </a:r>
            <a:r>
              <a:rPr lang="en-US" altLang="zh-CN" sz="1400">
                <a:solidFill>
                  <a:schemeClr val="tx1"/>
                </a:solidFill>
                <a:ea typeface="Roboto Light" panose="02000000000000000000" pitchFamily="2" charset="0"/>
              </a:rPr>
              <a:t> </a:t>
            </a:r>
          </a:p>
        </p:txBody>
      </p:sp>
      <p:sp>
        <p:nvSpPr>
          <p:cNvPr id="92" name="文本框 91">
            <a:extLst>
              <a:ext uri="{FF2B5EF4-FFF2-40B4-BE49-F238E27FC236}">
                <a16:creationId xmlns:a16="http://schemas.microsoft.com/office/drawing/2014/main" id="{7CA6EE61-36B4-49B5-DC2F-4123BE30F58F}"/>
              </a:ext>
            </a:extLst>
          </p:cNvPr>
          <p:cNvSpPr txBox="1"/>
          <p:nvPr/>
        </p:nvSpPr>
        <p:spPr>
          <a:xfrm>
            <a:off x="4553352" y="5613080"/>
            <a:ext cx="2672463" cy="307777"/>
          </a:xfrm>
          <a:prstGeom prst="rect">
            <a:avLst/>
          </a:prstGeom>
          <a:noFill/>
        </p:spPr>
        <p:txBody>
          <a:bodyPr wrap="square">
            <a:spAutoFit/>
          </a:bodyPr>
          <a:lstStyle/>
          <a:p>
            <a:r>
              <a:rPr lang="en-CA" altLang="zh-CN" sz="1400">
                <a:solidFill>
                  <a:schemeClr val="tx1"/>
                </a:solidFill>
                <a:ea typeface="Roboto Light" panose="02000000000000000000" pitchFamily="2" charset="0"/>
              </a:rPr>
              <a:t>Monthly Policy Interest rate</a:t>
            </a:r>
            <a:endParaRPr lang="en-US" altLang="zh-CN" sz="1400">
              <a:solidFill>
                <a:schemeClr val="tx1"/>
              </a:solidFill>
              <a:ea typeface="Roboto Light" panose="02000000000000000000" pitchFamily="2" charset="0"/>
            </a:endParaRPr>
          </a:p>
        </p:txBody>
      </p:sp>
      <p:sp>
        <p:nvSpPr>
          <p:cNvPr id="93" name="文本框 92">
            <a:extLst>
              <a:ext uri="{FF2B5EF4-FFF2-40B4-BE49-F238E27FC236}">
                <a16:creationId xmlns:a16="http://schemas.microsoft.com/office/drawing/2014/main" id="{1BC87B02-F250-6D42-43E9-AD0029E39B63}"/>
              </a:ext>
            </a:extLst>
          </p:cNvPr>
          <p:cNvSpPr txBox="1"/>
          <p:nvPr/>
        </p:nvSpPr>
        <p:spPr>
          <a:xfrm>
            <a:off x="8364964" y="5629168"/>
            <a:ext cx="3151512" cy="523220"/>
          </a:xfrm>
          <a:prstGeom prst="rect">
            <a:avLst/>
          </a:prstGeom>
          <a:noFill/>
        </p:spPr>
        <p:txBody>
          <a:bodyPr wrap="square">
            <a:spAutoFit/>
          </a:bodyPr>
          <a:lstStyle/>
          <a:p>
            <a:pPr algn="ctr"/>
            <a:r>
              <a:rPr lang="en-CA" altLang="zh-CN" sz="1400">
                <a:solidFill>
                  <a:schemeClr val="tx1"/>
                </a:solidFill>
                <a:ea typeface="Roboto Light" panose="02000000000000000000" pitchFamily="2" charset="0"/>
              </a:rPr>
              <a:t>Changes in number of people employed from previous year</a:t>
            </a:r>
            <a:endParaRPr lang="en-US" altLang="zh-CN" sz="1400">
              <a:solidFill>
                <a:schemeClr val="tx1"/>
              </a:solidFill>
              <a:ea typeface="Roboto Light" panose="02000000000000000000" pitchFamily="2" charset="0"/>
            </a:endParaRPr>
          </a:p>
        </p:txBody>
      </p:sp>
      <p:cxnSp>
        <p:nvCxnSpPr>
          <p:cNvPr id="27" name="直接连接符 26">
            <a:extLst>
              <a:ext uri="{FF2B5EF4-FFF2-40B4-BE49-F238E27FC236}">
                <a16:creationId xmlns:a16="http://schemas.microsoft.com/office/drawing/2014/main" id="{7C71B6D3-EB62-8515-2025-6A03B546C4AB}"/>
              </a:ext>
            </a:extLst>
          </p:cNvPr>
          <p:cNvCxnSpPr>
            <a:cxnSpLocks/>
          </p:cNvCxnSpPr>
          <p:nvPr/>
        </p:nvCxnSpPr>
        <p:spPr>
          <a:xfrm>
            <a:off x="523782" y="2920641"/>
            <a:ext cx="11131585" cy="136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DFA55E1-5213-0496-4F94-B6E0CCC8B00B}"/>
              </a:ext>
            </a:extLst>
          </p:cNvPr>
          <p:cNvCxnSpPr>
            <a:cxnSpLocks/>
          </p:cNvCxnSpPr>
          <p:nvPr/>
        </p:nvCxnSpPr>
        <p:spPr>
          <a:xfrm>
            <a:off x="536011" y="4580879"/>
            <a:ext cx="11131585" cy="136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8A83D29-C10D-1E66-7FD8-76236F8987A0}"/>
              </a:ext>
            </a:extLst>
          </p:cNvPr>
          <p:cNvCxnSpPr>
            <a:cxnSpLocks/>
          </p:cNvCxnSpPr>
          <p:nvPr/>
        </p:nvCxnSpPr>
        <p:spPr>
          <a:xfrm>
            <a:off x="3801115" y="1451429"/>
            <a:ext cx="0" cy="468811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07589EB6-8BA7-CB60-481F-A2F8B628BE9E}"/>
              </a:ext>
            </a:extLst>
          </p:cNvPr>
          <p:cNvCxnSpPr>
            <a:cxnSpLocks/>
          </p:cNvCxnSpPr>
          <p:nvPr/>
        </p:nvCxnSpPr>
        <p:spPr>
          <a:xfrm>
            <a:off x="7844157" y="1451429"/>
            <a:ext cx="0" cy="4688114"/>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38" name="Graphic 37" descr="Bar chart with solid fill">
            <a:extLst>
              <a:ext uri="{FF2B5EF4-FFF2-40B4-BE49-F238E27FC236}">
                <a16:creationId xmlns:a16="http://schemas.microsoft.com/office/drawing/2014/main" id="{DFCA4293-0CA7-F043-8890-306226225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9205" y="3157584"/>
            <a:ext cx="730788" cy="736175"/>
          </a:xfrm>
          <a:prstGeom prst="rect">
            <a:avLst/>
          </a:prstGeom>
        </p:spPr>
      </p:pic>
      <p:pic>
        <p:nvPicPr>
          <p:cNvPr id="39" name="Graphic 38" descr="Bar graph with downward trend with solid fill">
            <a:extLst>
              <a:ext uri="{FF2B5EF4-FFF2-40B4-BE49-F238E27FC236}">
                <a16:creationId xmlns:a16="http://schemas.microsoft.com/office/drawing/2014/main" id="{26F03256-D8AD-8545-88D3-B78A53DABF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041" y="1493486"/>
            <a:ext cx="648970" cy="761133"/>
          </a:xfrm>
          <a:prstGeom prst="rect">
            <a:avLst/>
          </a:prstGeom>
        </p:spPr>
      </p:pic>
      <p:pic>
        <p:nvPicPr>
          <p:cNvPr id="40" name="Graphic 39" descr="Downward trend graph with solid fill">
            <a:extLst>
              <a:ext uri="{FF2B5EF4-FFF2-40B4-BE49-F238E27FC236}">
                <a16:creationId xmlns:a16="http://schemas.microsoft.com/office/drawing/2014/main" id="{A30C5CAD-6A65-B84F-8567-AC25A620EC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4375" y="3081213"/>
            <a:ext cx="661679" cy="690710"/>
          </a:xfrm>
          <a:prstGeom prst="rect">
            <a:avLst/>
          </a:prstGeom>
        </p:spPr>
      </p:pic>
      <p:pic>
        <p:nvPicPr>
          <p:cNvPr id="41" name="Graphic 40" descr="Exponential Graph with solid fill">
            <a:extLst>
              <a:ext uri="{FF2B5EF4-FFF2-40B4-BE49-F238E27FC236}">
                <a16:creationId xmlns:a16="http://schemas.microsoft.com/office/drawing/2014/main" id="{A98FCA5A-4B1F-5D47-8407-3518986DD8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88894" y="4828418"/>
            <a:ext cx="662668" cy="649260"/>
          </a:xfrm>
          <a:prstGeom prst="rect">
            <a:avLst/>
          </a:prstGeom>
        </p:spPr>
      </p:pic>
      <p:pic>
        <p:nvPicPr>
          <p:cNvPr id="42" name="Graphic 41" descr="Money with solid fill">
            <a:extLst>
              <a:ext uri="{FF2B5EF4-FFF2-40B4-BE49-F238E27FC236}">
                <a16:creationId xmlns:a16="http://schemas.microsoft.com/office/drawing/2014/main" id="{2D70878D-E74B-8845-B78B-EDEC376B2B7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267020" y="1495127"/>
            <a:ext cx="603393" cy="696539"/>
          </a:xfrm>
          <a:prstGeom prst="rect">
            <a:avLst/>
          </a:prstGeom>
        </p:spPr>
      </p:pic>
      <p:pic>
        <p:nvPicPr>
          <p:cNvPr id="43" name="Graphic 42" descr="Contract with solid fill">
            <a:extLst>
              <a:ext uri="{FF2B5EF4-FFF2-40B4-BE49-F238E27FC236}">
                <a16:creationId xmlns:a16="http://schemas.microsoft.com/office/drawing/2014/main" id="{A79863AB-CC88-9D48-A141-7EB9454B63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73876" y="1432342"/>
            <a:ext cx="680850" cy="756291"/>
          </a:xfrm>
          <a:prstGeom prst="rect">
            <a:avLst/>
          </a:prstGeom>
        </p:spPr>
      </p:pic>
      <p:pic>
        <p:nvPicPr>
          <p:cNvPr id="44" name="Graphic 43" descr="Group of people with solid fill">
            <a:extLst>
              <a:ext uri="{FF2B5EF4-FFF2-40B4-BE49-F238E27FC236}">
                <a16:creationId xmlns:a16="http://schemas.microsoft.com/office/drawing/2014/main" id="{6DEF395F-560C-AE41-81E2-1BF978C20CF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4037" y="3158840"/>
            <a:ext cx="693859" cy="588624"/>
          </a:xfrm>
          <a:prstGeom prst="rect">
            <a:avLst/>
          </a:prstGeom>
        </p:spPr>
      </p:pic>
      <p:pic>
        <p:nvPicPr>
          <p:cNvPr id="45" name="Graphic 44" descr="Power Plant with solid fill">
            <a:extLst>
              <a:ext uri="{FF2B5EF4-FFF2-40B4-BE49-F238E27FC236}">
                <a16:creationId xmlns:a16="http://schemas.microsoft.com/office/drawing/2014/main" id="{C9902F4C-2624-E142-BE11-4DE62EA7C8B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3160" y="4823940"/>
            <a:ext cx="661502" cy="625442"/>
          </a:xfrm>
          <a:prstGeom prst="rect">
            <a:avLst/>
          </a:prstGeom>
        </p:spPr>
      </p:pic>
      <p:grpSp>
        <p:nvGrpSpPr>
          <p:cNvPr id="11" name="Graphic 45" descr="Users with solid fill">
            <a:extLst>
              <a:ext uri="{FF2B5EF4-FFF2-40B4-BE49-F238E27FC236}">
                <a16:creationId xmlns:a16="http://schemas.microsoft.com/office/drawing/2014/main" id="{806D076F-B2D1-0A69-CE38-9CC8D2E3C662}"/>
              </a:ext>
            </a:extLst>
          </p:cNvPr>
          <p:cNvGrpSpPr/>
          <p:nvPr/>
        </p:nvGrpSpPr>
        <p:grpSpPr>
          <a:xfrm>
            <a:off x="8186990" y="4964401"/>
            <a:ext cx="607669" cy="449347"/>
            <a:chOff x="9590699" y="4858033"/>
            <a:chExt cx="453230" cy="333513"/>
          </a:xfrm>
          <a:solidFill>
            <a:schemeClr val="accent3"/>
          </a:solidFill>
        </p:grpSpPr>
        <p:sp>
          <p:nvSpPr>
            <p:cNvPr id="12" name="任意多边形: 形状 11">
              <a:extLst>
                <a:ext uri="{FF2B5EF4-FFF2-40B4-BE49-F238E27FC236}">
                  <a16:creationId xmlns:a16="http://schemas.microsoft.com/office/drawing/2014/main" id="{BC252893-B306-9219-97FC-76E2C72248B7}"/>
                </a:ext>
              </a:extLst>
            </p:cNvPr>
            <p:cNvSpPr/>
            <p:nvPr/>
          </p:nvSpPr>
          <p:spPr>
            <a:xfrm>
              <a:off x="9639260" y="4858033"/>
              <a:ext cx="97120" cy="114565"/>
            </a:xfrm>
            <a:custGeom>
              <a:avLst/>
              <a:gdLst>
                <a:gd name="connsiteX0" fmla="*/ 97121 w 97120"/>
                <a:gd name="connsiteY0" fmla="*/ 57283 h 114565"/>
                <a:gd name="connsiteX1" fmla="*/ 48560 w 97120"/>
                <a:gd name="connsiteY1" fmla="*/ 114566 h 114565"/>
                <a:gd name="connsiteX2" fmla="*/ 0 w 97120"/>
                <a:gd name="connsiteY2" fmla="*/ 57283 h 114565"/>
                <a:gd name="connsiteX3" fmla="*/ 48560 w 97120"/>
                <a:gd name="connsiteY3" fmla="*/ 0 h 114565"/>
                <a:gd name="connsiteX4" fmla="*/ 97121 w 97120"/>
                <a:gd name="connsiteY4" fmla="*/ 57283 h 11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20" h="114565">
                  <a:moveTo>
                    <a:pt x="97121" y="57283"/>
                  </a:moveTo>
                  <a:cubicBezTo>
                    <a:pt x="97121" y="88919"/>
                    <a:pt x="75380" y="114566"/>
                    <a:pt x="48560" y="114566"/>
                  </a:cubicBezTo>
                  <a:cubicBezTo>
                    <a:pt x="21741" y="114566"/>
                    <a:pt x="0" y="88919"/>
                    <a:pt x="0" y="57283"/>
                  </a:cubicBezTo>
                  <a:cubicBezTo>
                    <a:pt x="0" y="25646"/>
                    <a:pt x="21741" y="0"/>
                    <a:pt x="48560" y="0"/>
                  </a:cubicBezTo>
                  <a:cubicBezTo>
                    <a:pt x="75380" y="0"/>
                    <a:pt x="97121" y="25646"/>
                    <a:pt x="97121" y="57283"/>
                  </a:cubicBezTo>
                  <a:close/>
                </a:path>
              </a:pathLst>
            </a:custGeom>
            <a:grpFill/>
            <a:ln w="5358" cap="flat">
              <a:noFill/>
              <a:prstDash val="solid"/>
              <a:miter/>
            </a:ln>
          </p:spPr>
          <p:txBody>
            <a:bodyPr rtlCol="0" anchor="ctr"/>
            <a:lstStyle/>
            <a:p>
              <a:endParaRPr lang="zh-CN" altLang="en-US" sz="2000"/>
            </a:p>
          </p:txBody>
        </p:sp>
        <p:sp>
          <p:nvSpPr>
            <p:cNvPr id="13" name="任意多边形: 形状 12">
              <a:extLst>
                <a:ext uri="{FF2B5EF4-FFF2-40B4-BE49-F238E27FC236}">
                  <a16:creationId xmlns:a16="http://schemas.microsoft.com/office/drawing/2014/main" id="{3E1CEB39-BF10-31B5-E76C-A0962809A850}"/>
                </a:ext>
              </a:extLst>
            </p:cNvPr>
            <p:cNvSpPr/>
            <p:nvPr/>
          </p:nvSpPr>
          <p:spPr>
            <a:xfrm>
              <a:off x="9898249" y="4858033"/>
              <a:ext cx="97120" cy="114565"/>
            </a:xfrm>
            <a:custGeom>
              <a:avLst/>
              <a:gdLst>
                <a:gd name="connsiteX0" fmla="*/ 97121 w 97120"/>
                <a:gd name="connsiteY0" fmla="*/ 57283 h 114565"/>
                <a:gd name="connsiteX1" fmla="*/ 48560 w 97120"/>
                <a:gd name="connsiteY1" fmla="*/ 114566 h 114565"/>
                <a:gd name="connsiteX2" fmla="*/ 0 w 97120"/>
                <a:gd name="connsiteY2" fmla="*/ 57283 h 114565"/>
                <a:gd name="connsiteX3" fmla="*/ 48560 w 97120"/>
                <a:gd name="connsiteY3" fmla="*/ 0 h 114565"/>
                <a:gd name="connsiteX4" fmla="*/ 97121 w 97120"/>
                <a:gd name="connsiteY4" fmla="*/ 57283 h 11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20" h="114565">
                  <a:moveTo>
                    <a:pt x="97121" y="57283"/>
                  </a:moveTo>
                  <a:cubicBezTo>
                    <a:pt x="97121" y="88919"/>
                    <a:pt x="75380" y="114566"/>
                    <a:pt x="48560" y="114566"/>
                  </a:cubicBezTo>
                  <a:cubicBezTo>
                    <a:pt x="21741" y="114566"/>
                    <a:pt x="0" y="88919"/>
                    <a:pt x="0" y="57283"/>
                  </a:cubicBezTo>
                  <a:cubicBezTo>
                    <a:pt x="0" y="25646"/>
                    <a:pt x="21741" y="0"/>
                    <a:pt x="48560" y="0"/>
                  </a:cubicBezTo>
                  <a:cubicBezTo>
                    <a:pt x="75380" y="0"/>
                    <a:pt x="97121" y="25646"/>
                    <a:pt x="97121" y="57283"/>
                  </a:cubicBezTo>
                  <a:close/>
                </a:path>
              </a:pathLst>
            </a:custGeom>
            <a:grpFill/>
            <a:ln w="5358" cap="flat">
              <a:noFill/>
              <a:prstDash val="solid"/>
              <a:miter/>
            </a:ln>
          </p:spPr>
          <p:txBody>
            <a:bodyPr rtlCol="0" anchor="ctr"/>
            <a:lstStyle/>
            <a:p>
              <a:endParaRPr lang="zh-CN" altLang="en-US" sz="2000"/>
            </a:p>
          </p:txBody>
        </p:sp>
        <p:sp>
          <p:nvSpPr>
            <p:cNvPr id="14" name="任意多边形: 形状 13">
              <a:extLst>
                <a:ext uri="{FF2B5EF4-FFF2-40B4-BE49-F238E27FC236}">
                  <a16:creationId xmlns:a16="http://schemas.microsoft.com/office/drawing/2014/main" id="{E11D0441-9E5E-F3D2-8FF3-B0939D96B81C}"/>
                </a:ext>
              </a:extLst>
            </p:cNvPr>
            <p:cNvSpPr/>
            <p:nvPr/>
          </p:nvSpPr>
          <p:spPr>
            <a:xfrm>
              <a:off x="9720194" y="5076981"/>
              <a:ext cx="194241" cy="114565"/>
            </a:xfrm>
            <a:custGeom>
              <a:avLst/>
              <a:gdLst>
                <a:gd name="connsiteX0" fmla="*/ 194242 w 194241"/>
                <a:gd name="connsiteY0" fmla="*/ 114566 h 114565"/>
                <a:gd name="connsiteX1" fmla="*/ 194242 w 194241"/>
                <a:gd name="connsiteY1" fmla="*/ 57283 h 114565"/>
                <a:gd name="connsiteX2" fmla="*/ 184530 w 194241"/>
                <a:gd name="connsiteY2" fmla="*/ 34370 h 114565"/>
                <a:gd name="connsiteX3" fmla="*/ 137048 w 194241"/>
                <a:gd name="connsiteY3" fmla="*/ 7638 h 114565"/>
                <a:gd name="connsiteX4" fmla="*/ 97121 w 194241"/>
                <a:gd name="connsiteY4" fmla="*/ 0 h 114565"/>
                <a:gd name="connsiteX5" fmla="*/ 57193 w 194241"/>
                <a:gd name="connsiteY5" fmla="*/ 7638 h 114565"/>
                <a:gd name="connsiteX6" fmla="*/ 9712 w 194241"/>
                <a:gd name="connsiteY6" fmla="*/ 34370 h 114565"/>
                <a:gd name="connsiteX7" fmla="*/ 0 w 194241"/>
                <a:gd name="connsiteY7" fmla="*/ 57283 h 114565"/>
                <a:gd name="connsiteX8" fmla="*/ 0 w 194241"/>
                <a:gd name="connsiteY8" fmla="*/ 114566 h 114565"/>
                <a:gd name="connsiteX9" fmla="*/ 194242 w 194241"/>
                <a:gd name="connsiteY9" fmla="*/ 114566 h 11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241" h="114565">
                  <a:moveTo>
                    <a:pt x="194242" y="114566"/>
                  </a:moveTo>
                  <a:lnTo>
                    <a:pt x="194242" y="57283"/>
                  </a:lnTo>
                  <a:cubicBezTo>
                    <a:pt x="194242" y="48372"/>
                    <a:pt x="191004" y="39462"/>
                    <a:pt x="184530" y="34370"/>
                  </a:cubicBezTo>
                  <a:cubicBezTo>
                    <a:pt x="171580" y="21640"/>
                    <a:pt x="154314" y="12730"/>
                    <a:pt x="137048" y="7638"/>
                  </a:cubicBezTo>
                  <a:cubicBezTo>
                    <a:pt x="125178" y="3819"/>
                    <a:pt x="111149" y="0"/>
                    <a:pt x="97121" y="0"/>
                  </a:cubicBezTo>
                  <a:cubicBezTo>
                    <a:pt x="84171" y="0"/>
                    <a:pt x="70143" y="2546"/>
                    <a:pt x="57193" y="7638"/>
                  </a:cubicBezTo>
                  <a:cubicBezTo>
                    <a:pt x="39927" y="12730"/>
                    <a:pt x="23741" y="22913"/>
                    <a:pt x="9712" y="34370"/>
                  </a:cubicBezTo>
                  <a:cubicBezTo>
                    <a:pt x="3237" y="40735"/>
                    <a:pt x="0" y="48372"/>
                    <a:pt x="0" y="57283"/>
                  </a:cubicBezTo>
                  <a:lnTo>
                    <a:pt x="0" y="114566"/>
                  </a:lnTo>
                  <a:lnTo>
                    <a:pt x="194242" y="114566"/>
                  </a:lnTo>
                  <a:close/>
                </a:path>
              </a:pathLst>
            </a:custGeom>
            <a:grpFill/>
            <a:ln w="5358" cap="flat">
              <a:noFill/>
              <a:prstDash val="solid"/>
              <a:miter/>
            </a:ln>
          </p:spPr>
          <p:txBody>
            <a:bodyPr rtlCol="0" anchor="ctr"/>
            <a:lstStyle/>
            <a:p>
              <a:endParaRPr lang="zh-CN" altLang="en-US" sz="2000"/>
            </a:p>
          </p:txBody>
        </p:sp>
        <p:sp>
          <p:nvSpPr>
            <p:cNvPr id="15" name="任意多边形: 形状 14">
              <a:extLst>
                <a:ext uri="{FF2B5EF4-FFF2-40B4-BE49-F238E27FC236}">
                  <a16:creationId xmlns:a16="http://schemas.microsoft.com/office/drawing/2014/main" id="{F22710D4-D4A2-1536-3BD3-94C2213B5DFD}"/>
                </a:ext>
              </a:extLst>
            </p:cNvPr>
            <p:cNvSpPr/>
            <p:nvPr/>
          </p:nvSpPr>
          <p:spPr>
            <a:xfrm>
              <a:off x="9768754" y="4947139"/>
              <a:ext cx="97120" cy="114565"/>
            </a:xfrm>
            <a:custGeom>
              <a:avLst/>
              <a:gdLst>
                <a:gd name="connsiteX0" fmla="*/ 97121 w 97120"/>
                <a:gd name="connsiteY0" fmla="*/ 57283 h 114565"/>
                <a:gd name="connsiteX1" fmla="*/ 48560 w 97120"/>
                <a:gd name="connsiteY1" fmla="*/ 114566 h 114565"/>
                <a:gd name="connsiteX2" fmla="*/ 0 w 97120"/>
                <a:gd name="connsiteY2" fmla="*/ 57283 h 114565"/>
                <a:gd name="connsiteX3" fmla="*/ 48560 w 97120"/>
                <a:gd name="connsiteY3" fmla="*/ 0 h 114565"/>
                <a:gd name="connsiteX4" fmla="*/ 97121 w 97120"/>
                <a:gd name="connsiteY4" fmla="*/ 57283 h 11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20" h="114565">
                  <a:moveTo>
                    <a:pt x="97121" y="57283"/>
                  </a:moveTo>
                  <a:cubicBezTo>
                    <a:pt x="97121" y="88919"/>
                    <a:pt x="75380" y="114566"/>
                    <a:pt x="48560" y="114566"/>
                  </a:cubicBezTo>
                  <a:cubicBezTo>
                    <a:pt x="21741" y="114566"/>
                    <a:pt x="0" y="88919"/>
                    <a:pt x="0" y="57283"/>
                  </a:cubicBezTo>
                  <a:cubicBezTo>
                    <a:pt x="0" y="25646"/>
                    <a:pt x="21741" y="0"/>
                    <a:pt x="48560" y="0"/>
                  </a:cubicBezTo>
                  <a:cubicBezTo>
                    <a:pt x="75380" y="0"/>
                    <a:pt x="97121" y="25646"/>
                    <a:pt x="97121" y="57283"/>
                  </a:cubicBezTo>
                  <a:close/>
                </a:path>
              </a:pathLst>
            </a:custGeom>
            <a:grpFill/>
            <a:ln w="5358" cap="flat">
              <a:noFill/>
              <a:prstDash val="solid"/>
              <a:miter/>
            </a:ln>
          </p:spPr>
          <p:txBody>
            <a:bodyPr rtlCol="0" anchor="ctr"/>
            <a:lstStyle/>
            <a:p>
              <a:endParaRPr lang="zh-CN" altLang="en-US" sz="2000"/>
            </a:p>
          </p:txBody>
        </p:sp>
        <p:sp>
          <p:nvSpPr>
            <p:cNvPr id="16" name="任意多边形: 形状 15">
              <a:extLst>
                <a:ext uri="{FF2B5EF4-FFF2-40B4-BE49-F238E27FC236}">
                  <a16:creationId xmlns:a16="http://schemas.microsoft.com/office/drawing/2014/main" id="{618F9C06-2FA5-B000-C6DF-9C630FB40AD9}"/>
                </a:ext>
              </a:extLst>
            </p:cNvPr>
            <p:cNvSpPr/>
            <p:nvPr/>
          </p:nvSpPr>
          <p:spPr>
            <a:xfrm>
              <a:off x="9868033" y="4987874"/>
              <a:ext cx="175896" cy="114565"/>
            </a:xfrm>
            <a:custGeom>
              <a:avLst/>
              <a:gdLst>
                <a:gd name="connsiteX0" fmla="*/ 166185 w 175896"/>
                <a:gd name="connsiteY0" fmla="*/ 34370 h 114565"/>
                <a:gd name="connsiteX1" fmla="*/ 118703 w 175896"/>
                <a:gd name="connsiteY1" fmla="*/ 7638 h 114565"/>
                <a:gd name="connsiteX2" fmla="*/ 78776 w 175896"/>
                <a:gd name="connsiteY2" fmla="*/ 0 h 114565"/>
                <a:gd name="connsiteX3" fmla="*/ 38848 w 175896"/>
                <a:gd name="connsiteY3" fmla="*/ 7638 h 114565"/>
                <a:gd name="connsiteX4" fmla="*/ 19424 w 175896"/>
                <a:gd name="connsiteY4" fmla="*/ 16548 h 114565"/>
                <a:gd name="connsiteX5" fmla="*/ 19424 w 175896"/>
                <a:gd name="connsiteY5" fmla="*/ 17821 h 114565"/>
                <a:gd name="connsiteX6" fmla="*/ 0 w 175896"/>
                <a:gd name="connsiteY6" fmla="*/ 73831 h 114565"/>
                <a:gd name="connsiteX7" fmla="*/ 49640 w 175896"/>
                <a:gd name="connsiteY7" fmla="*/ 103109 h 114565"/>
                <a:gd name="connsiteX8" fmla="*/ 58273 w 175896"/>
                <a:gd name="connsiteY8" fmla="*/ 114566 h 114565"/>
                <a:gd name="connsiteX9" fmla="*/ 175897 w 175896"/>
                <a:gd name="connsiteY9" fmla="*/ 114566 h 114565"/>
                <a:gd name="connsiteX10" fmla="*/ 175897 w 175896"/>
                <a:gd name="connsiteY10" fmla="*/ 57283 h 114565"/>
                <a:gd name="connsiteX11" fmla="*/ 166185 w 175896"/>
                <a:gd name="connsiteY11" fmla="*/ 34370 h 11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896" h="114565">
                  <a:moveTo>
                    <a:pt x="166185" y="34370"/>
                  </a:moveTo>
                  <a:cubicBezTo>
                    <a:pt x="153235" y="21640"/>
                    <a:pt x="135969" y="12730"/>
                    <a:pt x="118703" y="7638"/>
                  </a:cubicBezTo>
                  <a:cubicBezTo>
                    <a:pt x="106833" y="3819"/>
                    <a:pt x="92804" y="0"/>
                    <a:pt x="78776" y="0"/>
                  </a:cubicBezTo>
                  <a:cubicBezTo>
                    <a:pt x="65826" y="0"/>
                    <a:pt x="51798" y="2546"/>
                    <a:pt x="38848" y="7638"/>
                  </a:cubicBezTo>
                  <a:cubicBezTo>
                    <a:pt x="32374" y="10184"/>
                    <a:pt x="25899" y="12730"/>
                    <a:pt x="19424" y="16548"/>
                  </a:cubicBezTo>
                  <a:lnTo>
                    <a:pt x="19424" y="17821"/>
                  </a:lnTo>
                  <a:cubicBezTo>
                    <a:pt x="19424" y="39462"/>
                    <a:pt x="11870" y="59829"/>
                    <a:pt x="0" y="73831"/>
                  </a:cubicBezTo>
                  <a:cubicBezTo>
                    <a:pt x="20503" y="81469"/>
                    <a:pt x="36690" y="91653"/>
                    <a:pt x="49640" y="103109"/>
                  </a:cubicBezTo>
                  <a:cubicBezTo>
                    <a:pt x="52877" y="106928"/>
                    <a:pt x="56114" y="109474"/>
                    <a:pt x="58273" y="114566"/>
                  </a:cubicBezTo>
                  <a:lnTo>
                    <a:pt x="175897" y="114566"/>
                  </a:lnTo>
                  <a:lnTo>
                    <a:pt x="175897" y="57283"/>
                  </a:lnTo>
                  <a:cubicBezTo>
                    <a:pt x="175897" y="48372"/>
                    <a:pt x="172659" y="39462"/>
                    <a:pt x="166185" y="34370"/>
                  </a:cubicBezTo>
                  <a:close/>
                </a:path>
              </a:pathLst>
            </a:custGeom>
            <a:grpFill/>
            <a:ln w="5358" cap="flat">
              <a:noFill/>
              <a:prstDash val="solid"/>
              <a:miter/>
            </a:ln>
          </p:spPr>
          <p:txBody>
            <a:bodyPr rtlCol="0" anchor="ctr"/>
            <a:lstStyle/>
            <a:p>
              <a:endParaRPr lang="zh-CN" altLang="en-US" sz="2000"/>
            </a:p>
          </p:txBody>
        </p:sp>
        <p:sp>
          <p:nvSpPr>
            <p:cNvPr id="17" name="任意多边形: 形状 16">
              <a:extLst>
                <a:ext uri="{FF2B5EF4-FFF2-40B4-BE49-F238E27FC236}">
                  <a16:creationId xmlns:a16="http://schemas.microsoft.com/office/drawing/2014/main" id="{D0BE11AC-17B7-84F7-A31A-DB32A9937919}"/>
                </a:ext>
              </a:extLst>
            </p:cNvPr>
            <p:cNvSpPr/>
            <p:nvPr/>
          </p:nvSpPr>
          <p:spPr>
            <a:xfrm>
              <a:off x="9590699" y="4987874"/>
              <a:ext cx="175896" cy="114565"/>
            </a:xfrm>
            <a:custGeom>
              <a:avLst/>
              <a:gdLst>
                <a:gd name="connsiteX0" fmla="*/ 126257 w 175896"/>
                <a:gd name="connsiteY0" fmla="*/ 103109 h 114565"/>
                <a:gd name="connsiteX1" fmla="*/ 126257 w 175896"/>
                <a:gd name="connsiteY1" fmla="*/ 103109 h 114565"/>
                <a:gd name="connsiteX2" fmla="*/ 175897 w 175896"/>
                <a:gd name="connsiteY2" fmla="*/ 73831 h 114565"/>
                <a:gd name="connsiteX3" fmla="*/ 156473 w 175896"/>
                <a:gd name="connsiteY3" fmla="*/ 17821 h 114565"/>
                <a:gd name="connsiteX4" fmla="*/ 156473 w 175896"/>
                <a:gd name="connsiteY4" fmla="*/ 15275 h 114565"/>
                <a:gd name="connsiteX5" fmla="*/ 137048 w 175896"/>
                <a:gd name="connsiteY5" fmla="*/ 7638 h 114565"/>
                <a:gd name="connsiteX6" fmla="*/ 97121 w 175896"/>
                <a:gd name="connsiteY6" fmla="*/ 0 h 114565"/>
                <a:gd name="connsiteX7" fmla="*/ 57193 w 175896"/>
                <a:gd name="connsiteY7" fmla="*/ 7638 h 114565"/>
                <a:gd name="connsiteX8" fmla="*/ 9712 w 175896"/>
                <a:gd name="connsiteY8" fmla="*/ 34370 h 114565"/>
                <a:gd name="connsiteX9" fmla="*/ 0 w 175896"/>
                <a:gd name="connsiteY9" fmla="*/ 57283 h 114565"/>
                <a:gd name="connsiteX10" fmla="*/ 0 w 175896"/>
                <a:gd name="connsiteY10" fmla="*/ 114566 h 114565"/>
                <a:gd name="connsiteX11" fmla="*/ 116545 w 175896"/>
                <a:gd name="connsiteY11" fmla="*/ 114566 h 114565"/>
                <a:gd name="connsiteX12" fmla="*/ 126257 w 175896"/>
                <a:gd name="connsiteY12" fmla="*/ 103109 h 11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96" h="114565">
                  <a:moveTo>
                    <a:pt x="126257" y="103109"/>
                  </a:moveTo>
                  <a:lnTo>
                    <a:pt x="126257" y="103109"/>
                  </a:lnTo>
                  <a:cubicBezTo>
                    <a:pt x="141365" y="90380"/>
                    <a:pt x="158631" y="80196"/>
                    <a:pt x="175897" y="73831"/>
                  </a:cubicBezTo>
                  <a:cubicBezTo>
                    <a:pt x="164026" y="58556"/>
                    <a:pt x="156473" y="39462"/>
                    <a:pt x="156473" y="17821"/>
                  </a:cubicBezTo>
                  <a:cubicBezTo>
                    <a:pt x="156473" y="16548"/>
                    <a:pt x="156473" y="16548"/>
                    <a:pt x="156473" y="15275"/>
                  </a:cubicBezTo>
                  <a:cubicBezTo>
                    <a:pt x="149998" y="12730"/>
                    <a:pt x="143523" y="8911"/>
                    <a:pt x="137048" y="7638"/>
                  </a:cubicBezTo>
                  <a:cubicBezTo>
                    <a:pt x="125178" y="3819"/>
                    <a:pt x="111149" y="0"/>
                    <a:pt x="97121" y="0"/>
                  </a:cubicBezTo>
                  <a:cubicBezTo>
                    <a:pt x="84171" y="0"/>
                    <a:pt x="70143" y="2546"/>
                    <a:pt x="57193" y="7638"/>
                  </a:cubicBezTo>
                  <a:cubicBezTo>
                    <a:pt x="39927" y="14003"/>
                    <a:pt x="23741" y="22913"/>
                    <a:pt x="9712" y="34370"/>
                  </a:cubicBezTo>
                  <a:cubicBezTo>
                    <a:pt x="3237" y="39462"/>
                    <a:pt x="0" y="48372"/>
                    <a:pt x="0" y="57283"/>
                  </a:cubicBezTo>
                  <a:lnTo>
                    <a:pt x="0" y="114566"/>
                  </a:lnTo>
                  <a:lnTo>
                    <a:pt x="116545" y="114566"/>
                  </a:lnTo>
                  <a:cubicBezTo>
                    <a:pt x="119782" y="109474"/>
                    <a:pt x="121941" y="106928"/>
                    <a:pt x="126257" y="103109"/>
                  </a:cubicBezTo>
                  <a:close/>
                </a:path>
              </a:pathLst>
            </a:custGeom>
            <a:grpFill/>
            <a:ln w="5358" cap="flat">
              <a:noFill/>
              <a:prstDash val="solid"/>
              <a:miter/>
            </a:ln>
          </p:spPr>
          <p:txBody>
            <a:bodyPr rtlCol="0" anchor="ctr"/>
            <a:lstStyle/>
            <a:p>
              <a:endParaRPr lang="zh-CN" altLang="en-US" sz="2000"/>
            </a:p>
          </p:txBody>
        </p:sp>
      </p:grpSp>
    </p:spTree>
    <p:extLst>
      <p:ext uri="{BB962C8B-B14F-4D97-AF65-F5344CB8AC3E}">
        <p14:creationId xmlns:p14="http://schemas.microsoft.com/office/powerpoint/2010/main" val="413599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BACA235-4FA5-A345-8F73-32C9EE8AECBB}"/>
              </a:ext>
            </a:extLst>
          </p:cNvPr>
          <p:cNvSpPr/>
          <p:nvPr/>
        </p:nvSpPr>
        <p:spPr>
          <a:xfrm>
            <a:off x="728133" y="2214055"/>
            <a:ext cx="1099397" cy="1087945"/>
          </a:xfrm>
          <a:custGeom>
            <a:avLst/>
            <a:gdLst>
              <a:gd name="connsiteX0" fmla="*/ 0 w 1625600"/>
              <a:gd name="connsiteY0" fmla="*/ 0 h 1608667"/>
              <a:gd name="connsiteX1" fmla="*/ 0 w 1625600"/>
              <a:gd name="connsiteY1" fmla="*/ 1608667 h 1608667"/>
              <a:gd name="connsiteX2" fmla="*/ 1625600 w 1625600"/>
              <a:gd name="connsiteY2" fmla="*/ 1608667 h 1608667"/>
            </a:gdLst>
            <a:ahLst/>
            <a:cxnLst>
              <a:cxn ang="0">
                <a:pos x="connsiteX0" y="connsiteY0"/>
              </a:cxn>
              <a:cxn ang="0">
                <a:pos x="connsiteX1" y="connsiteY1"/>
              </a:cxn>
              <a:cxn ang="0">
                <a:pos x="connsiteX2" y="connsiteY2"/>
              </a:cxn>
            </a:cxnLst>
            <a:rect l="l" t="t" r="r" b="b"/>
            <a:pathLst>
              <a:path w="1625600" h="1608667">
                <a:moveTo>
                  <a:pt x="0" y="0"/>
                </a:moveTo>
                <a:lnTo>
                  <a:pt x="0" y="1608667"/>
                </a:lnTo>
                <a:lnTo>
                  <a:pt x="1625600" y="1608667"/>
                </a:ln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A9511F-8964-034D-9985-1A76C1F15684}"/>
              </a:ext>
            </a:extLst>
          </p:cNvPr>
          <p:cNvSpPr/>
          <p:nvPr/>
        </p:nvSpPr>
        <p:spPr>
          <a:xfrm>
            <a:off x="900913" y="1705816"/>
            <a:ext cx="1453896" cy="145389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Roboto Light" panose="02000000000000000000" pitchFamily="2" charset="0"/>
            </a:endParaRPr>
          </a:p>
        </p:txBody>
      </p:sp>
      <p:sp>
        <p:nvSpPr>
          <p:cNvPr id="18" name="Rectangle 17">
            <a:extLst>
              <a:ext uri="{FF2B5EF4-FFF2-40B4-BE49-F238E27FC236}">
                <a16:creationId xmlns:a16="http://schemas.microsoft.com/office/drawing/2014/main" id="{C3E210BD-F9E9-B94A-8250-391B2E4DB56C}"/>
              </a:ext>
            </a:extLst>
          </p:cNvPr>
          <p:cNvSpPr/>
          <p:nvPr/>
        </p:nvSpPr>
        <p:spPr>
          <a:xfrm>
            <a:off x="2326772" y="3322149"/>
            <a:ext cx="1453896" cy="14538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Roboto Light" panose="02000000000000000000" pitchFamily="2" charset="0"/>
            </a:endParaRPr>
          </a:p>
        </p:txBody>
      </p:sp>
      <p:sp>
        <p:nvSpPr>
          <p:cNvPr id="19" name="Rectangle 18">
            <a:extLst>
              <a:ext uri="{FF2B5EF4-FFF2-40B4-BE49-F238E27FC236}">
                <a16:creationId xmlns:a16="http://schemas.microsoft.com/office/drawing/2014/main" id="{F51EBDF4-0DEC-034A-8913-0D05308ED42B}"/>
              </a:ext>
            </a:extLst>
          </p:cNvPr>
          <p:cNvSpPr/>
          <p:nvPr/>
        </p:nvSpPr>
        <p:spPr>
          <a:xfrm>
            <a:off x="3812592" y="4914948"/>
            <a:ext cx="1453896" cy="1453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Roboto Light" panose="02000000000000000000" pitchFamily="2" charset="0"/>
            </a:endParaRPr>
          </a:p>
        </p:txBody>
      </p:sp>
      <p:grpSp>
        <p:nvGrpSpPr>
          <p:cNvPr id="3" name="Group 2">
            <a:extLst>
              <a:ext uri="{FF2B5EF4-FFF2-40B4-BE49-F238E27FC236}">
                <a16:creationId xmlns:a16="http://schemas.microsoft.com/office/drawing/2014/main" id="{49140DBD-3EC0-5D44-A26C-9F6CCFD5620C}"/>
              </a:ext>
            </a:extLst>
          </p:cNvPr>
          <p:cNvGrpSpPr/>
          <p:nvPr/>
        </p:nvGrpSpPr>
        <p:grpSpPr>
          <a:xfrm>
            <a:off x="2595408" y="1553553"/>
            <a:ext cx="8700931" cy="1071870"/>
            <a:chOff x="801764" y="2221961"/>
            <a:chExt cx="3193778" cy="1207039"/>
          </a:xfrm>
        </p:grpSpPr>
        <p:sp>
          <p:nvSpPr>
            <p:cNvPr id="4" name="Rectangle 3">
              <a:extLst>
                <a:ext uri="{FF2B5EF4-FFF2-40B4-BE49-F238E27FC236}">
                  <a16:creationId xmlns:a16="http://schemas.microsoft.com/office/drawing/2014/main" id="{C938D361-71DE-B544-9D50-26BD7C0D7739}"/>
                </a:ext>
              </a:extLst>
            </p:cNvPr>
            <p:cNvSpPr/>
            <p:nvPr/>
          </p:nvSpPr>
          <p:spPr>
            <a:xfrm>
              <a:off x="801765" y="2221961"/>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a:solidFill>
                    <a:schemeClr val="accent6">
                      <a:lumMod val="75000"/>
                    </a:schemeClr>
                  </a:solidFill>
                  <a:ea typeface="Roboto" panose="02000000000000000000" pitchFamily="2" charset="0"/>
                </a:rPr>
                <a:t>Random Tree Forest  </a:t>
              </a:r>
            </a:p>
          </p:txBody>
        </p:sp>
        <p:sp>
          <p:nvSpPr>
            <p:cNvPr id="5" name="Rectangle 4">
              <a:extLst>
                <a:ext uri="{FF2B5EF4-FFF2-40B4-BE49-F238E27FC236}">
                  <a16:creationId xmlns:a16="http://schemas.microsoft.com/office/drawing/2014/main" id="{79FCA42F-A9DF-054B-B1D7-49AF039A5271}"/>
                </a:ext>
              </a:extLst>
            </p:cNvPr>
            <p:cNvSpPr/>
            <p:nvPr/>
          </p:nvSpPr>
          <p:spPr>
            <a:xfrm>
              <a:off x="801764" y="2712308"/>
              <a:ext cx="3193778" cy="71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Clr>
                  <a:schemeClr val="tx1"/>
                </a:buClr>
                <a:buFont typeface="Arial" panose="020B0604020202020204" pitchFamily="34" charset="0"/>
                <a:buChar char="•"/>
              </a:pPr>
              <a:r>
                <a:rPr lang="en-CA" sz="1600">
                  <a:solidFill>
                    <a:schemeClr val="tx1"/>
                  </a:solidFill>
                  <a:ea typeface="Roboto Light" panose="02000000000000000000" pitchFamily="2" charset="0"/>
                </a:rPr>
                <a:t>ML algorithm for classification regression</a:t>
              </a:r>
            </a:p>
            <a:p>
              <a:pPr marL="285750" lvl="0" indent="-285750">
                <a:buClrTx/>
                <a:buFont typeface="Arial" panose="020B0604020202020204" pitchFamily="34" charset="0"/>
                <a:buChar char="•"/>
              </a:pPr>
              <a:r>
                <a:rPr lang="en-CA" sz="1600">
                  <a:solidFill>
                    <a:schemeClr val="tx1"/>
                  </a:solidFill>
                  <a:ea typeface="Roboto Light" panose="02000000000000000000" pitchFamily="2" charset="0"/>
                </a:rPr>
                <a:t>SMOTE: Oversampling minority technique for class imbalance</a:t>
              </a:r>
            </a:p>
            <a:p>
              <a:pPr marL="285750" lvl="0" indent="-285750">
                <a:buClrTx/>
                <a:buFont typeface="Arial" panose="020B0604020202020204" pitchFamily="34" charset="0"/>
                <a:buChar char="•"/>
              </a:pPr>
              <a:r>
                <a:rPr lang="en-CA" sz="1600">
                  <a:solidFill>
                    <a:schemeClr val="tx1"/>
                  </a:solidFill>
                  <a:ea typeface="Roboto Light" panose="02000000000000000000" pitchFamily="2" charset="0"/>
                </a:rPr>
                <a:t>Random Tree Forest and SMOTE was chosen because it had best training and testing results </a:t>
              </a:r>
            </a:p>
          </p:txBody>
        </p:sp>
      </p:grpSp>
      <p:grpSp>
        <p:nvGrpSpPr>
          <p:cNvPr id="6" name="Group 5">
            <a:extLst>
              <a:ext uri="{FF2B5EF4-FFF2-40B4-BE49-F238E27FC236}">
                <a16:creationId xmlns:a16="http://schemas.microsoft.com/office/drawing/2014/main" id="{6021DB72-F566-534E-AB9C-C2AC068CC244}"/>
              </a:ext>
            </a:extLst>
          </p:cNvPr>
          <p:cNvGrpSpPr/>
          <p:nvPr/>
        </p:nvGrpSpPr>
        <p:grpSpPr>
          <a:xfrm>
            <a:off x="5587929" y="5049779"/>
            <a:ext cx="5671688" cy="1071870"/>
            <a:chOff x="801764" y="2221961"/>
            <a:chExt cx="2574247" cy="1207039"/>
          </a:xfrm>
        </p:grpSpPr>
        <p:sp>
          <p:nvSpPr>
            <p:cNvPr id="7" name="Rectangle 6">
              <a:extLst>
                <a:ext uri="{FF2B5EF4-FFF2-40B4-BE49-F238E27FC236}">
                  <a16:creationId xmlns:a16="http://schemas.microsoft.com/office/drawing/2014/main" id="{70D4EBF5-BED8-4742-9AD0-051608B3ED07}"/>
                </a:ext>
              </a:extLst>
            </p:cNvPr>
            <p:cNvSpPr/>
            <p:nvPr/>
          </p:nvSpPr>
          <p:spPr>
            <a:xfrm>
              <a:off x="801765" y="2221961"/>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a:solidFill>
                    <a:schemeClr val="accent3"/>
                  </a:solidFill>
                  <a:ea typeface="Roboto" panose="02000000000000000000" pitchFamily="2" charset="0"/>
                </a:rPr>
                <a:t>Forecasting Recession </a:t>
              </a:r>
            </a:p>
          </p:txBody>
        </p:sp>
        <p:sp>
          <p:nvSpPr>
            <p:cNvPr id="8" name="Rectangle 7">
              <a:extLst>
                <a:ext uri="{FF2B5EF4-FFF2-40B4-BE49-F238E27FC236}">
                  <a16:creationId xmlns:a16="http://schemas.microsoft.com/office/drawing/2014/main" id="{1ECC4DDA-5721-D140-9F3E-64FB80341141}"/>
                </a:ext>
              </a:extLst>
            </p:cNvPr>
            <p:cNvSpPr/>
            <p:nvPr/>
          </p:nvSpPr>
          <p:spPr>
            <a:xfrm>
              <a:off x="801764" y="2712308"/>
              <a:ext cx="2574246" cy="71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chemeClr val="tx1"/>
                </a:buClr>
              </a:pPr>
              <a:r>
                <a:rPr lang="en-CA" sz="1600">
                  <a:solidFill>
                    <a:schemeClr val="tx1"/>
                  </a:solidFill>
                  <a:ea typeface="Open Sans" panose="020B0606030504020204" pitchFamily="34" charset="0"/>
                  <a:cs typeface="Open Sans" panose="020B0606030504020204" pitchFamily="34" charset="0"/>
                </a:rPr>
                <a:t>Using the output of </a:t>
              </a:r>
              <a:r>
                <a:rPr lang="en-CA" sz="1600" b="1" u="sng">
                  <a:solidFill>
                    <a:schemeClr val="tx1"/>
                  </a:solidFill>
                  <a:ea typeface="Open Sans" panose="020B0606030504020204" pitchFamily="34" charset="0"/>
                  <a:cs typeface="Open Sans" panose="020B0606030504020204" pitchFamily="34" charset="0"/>
                </a:rPr>
                <a:t>SARIMA</a:t>
              </a:r>
              <a:r>
                <a:rPr lang="en-CA" sz="1600">
                  <a:solidFill>
                    <a:schemeClr val="tx1"/>
                  </a:solidFill>
                  <a:ea typeface="Open Sans" panose="020B0606030504020204" pitchFamily="34" charset="0"/>
                  <a:cs typeface="Open Sans" panose="020B0606030504020204" pitchFamily="34" charset="0"/>
                </a:rPr>
                <a:t> (future values of independent variables) and </a:t>
              </a:r>
              <a:r>
                <a:rPr lang="en-CA" sz="1600" b="1" u="sng">
                  <a:solidFill>
                    <a:schemeClr val="tx1"/>
                  </a:solidFill>
                  <a:ea typeface="Open Sans" panose="020B0606030504020204" pitchFamily="34" charset="0"/>
                  <a:cs typeface="Open Sans" panose="020B0606030504020204" pitchFamily="34" charset="0"/>
                </a:rPr>
                <a:t>Random Tree Forest</a:t>
              </a:r>
              <a:endParaRPr lang="en-US" sz="1600">
                <a:solidFill>
                  <a:schemeClr val="tx1"/>
                </a:solidFill>
                <a:ea typeface="Roboto Light" panose="02000000000000000000" pitchFamily="2" charset="0"/>
              </a:endParaRPr>
            </a:p>
          </p:txBody>
        </p:sp>
      </p:grpSp>
      <p:sp>
        <p:nvSpPr>
          <p:cNvPr id="9" name="Freeform 8">
            <a:extLst>
              <a:ext uri="{FF2B5EF4-FFF2-40B4-BE49-F238E27FC236}">
                <a16:creationId xmlns:a16="http://schemas.microsoft.com/office/drawing/2014/main" id="{F7A54FDA-49B1-1B46-91C1-0DF67347CB05}"/>
              </a:ext>
            </a:extLst>
          </p:cNvPr>
          <p:cNvSpPr/>
          <p:nvPr/>
        </p:nvSpPr>
        <p:spPr>
          <a:xfrm>
            <a:off x="1220237" y="1968163"/>
            <a:ext cx="817190" cy="816835"/>
          </a:xfrm>
          <a:custGeom>
            <a:avLst/>
            <a:gdLst>
              <a:gd name="connsiteX0" fmla="*/ 165136 w 330344"/>
              <a:gd name="connsiteY0" fmla="*/ 115586 h 330200"/>
              <a:gd name="connsiteX1" fmla="*/ 184335 w 330344"/>
              <a:gd name="connsiteY1" fmla="*/ 119462 h 330200"/>
              <a:gd name="connsiteX2" fmla="*/ 214586 w 330344"/>
              <a:gd name="connsiteY2" fmla="*/ 165101 h 330200"/>
              <a:gd name="connsiteX3" fmla="*/ 165056 w 330344"/>
              <a:gd name="connsiteY3" fmla="*/ 214631 h 330200"/>
              <a:gd name="connsiteX4" fmla="*/ 115525 w 330344"/>
              <a:gd name="connsiteY4" fmla="*/ 165101 h 330200"/>
              <a:gd name="connsiteX5" fmla="*/ 117412 w 330344"/>
              <a:gd name="connsiteY5" fmla="*/ 152459 h 330200"/>
              <a:gd name="connsiteX6" fmla="*/ 132224 w 330344"/>
              <a:gd name="connsiteY6" fmla="*/ 167365 h 330200"/>
              <a:gd name="connsiteX7" fmla="*/ 162609 w 330344"/>
              <a:gd name="connsiteY7" fmla="*/ 197750 h 330200"/>
              <a:gd name="connsiteX8" fmla="*/ 197893 w 330344"/>
              <a:gd name="connsiteY8" fmla="*/ 167365 h 330200"/>
              <a:gd name="connsiteX9" fmla="*/ 167509 w 330344"/>
              <a:gd name="connsiteY9" fmla="*/ 132080 h 330200"/>
              <a:gd name="connsiteX10" fmla="*/ 152602 w 330344"/>
              <a:gd name="connsiteY10" fmla="*/ 117457 h 330200"/>
              <a:gd name="connsiteX11" fmla="*/ 165056 w 330344"/>
              <a:gd name="connsiteY11" fmla="*/ 115570 h 330200"/>
              <a:gd name="connsiteX12" fmla="*/ 165245 w 330344"/>
              <a:gd name="connsiteY12" fmla="*/ 115570 h 330200"/>
              <a:gd name="connsiteX13" fmla="*/ 165136 w 330344"/>
              <a:gd name="connsiteY13" fmla="*/ 115586 h 330200"/>
              <a:gd name="connsiteX14" fmla="*/ 165244 w 330344"/>
              <a:gd name="connsiteY14" fmla="*/ 57738 h 330200"/>
              <a:gd name="connsiteX15" fmla="*/ 198274 w 330344"/>
              <a:gd name="connsiteY15" fmla="*/ 62916 h 330200"/>
              <a:gd name="connsiteX16" fmla="*/ 267438 w 330344"/>
              <a:gd name="connsiteY16" fmla="*/ 197931 h 330200"/>
              <a:gd name="connsiteX17" fmla="*/ 132423 w 330344"/>
              <a:gd name="connsiteY17" fmla="*/ 267095 h 330200"/>
              <a:gd name="connsiteX18" fmla="*/ 63259 w 330344"/>
              <a:gd name="connsiteY18" fmla="*/ 132080 h 330200"/>
              <a:gd name="connsiteX19" fmla="*/ 66184 w 330344"/>
              <a:gd name="connsiteY19" fmla="*/ 132080 h 330200"/>
              <a:gd name="connsiteX20" fmla="*/ 80713 w 330344"/>
              <a:gd name="connsiteY20" fmla="*/ 132080 h 330200"/>
              <a:gd name="connsiteX21" fmla="*/ 80713 w 330344"/>
              <a:gd name="connsiteY21" fmla="*/ 198130 h 330200"/>
              <a:gd name="connsiteX22" fmla="*/ 198273 w 330344"/>
              <a:gd name="connsiteY22" fmla="*/ 249641 h 330200"/>
              <a:gd name="connsiteX23" fmla="*/ 249785 w 330344"/>
              <a:gd name="connsiteY23" fmla="*/ 132080 h 330200"/>
              <a:gd name="connsiteX24" fmla="*/ 132224 w 330344"/>
              <a:gd name="connsiteY24" fmla="*/ 80569 h 330200"/>
              <a:gd name="connsiteX25" fmla="*/ 132224 w 330344"/>
              <a:gd name="connsiteY25" fmla="*/ 66040 h 330200"/>
              <a:gd name="connsiteX26" fmla="*/ 132224 w 330344"/>
              <a:gd name="connsiteY26" fmla="*/ 63116 h 330200"/>
              <a:gd name="connsiteX27" fmla="*/ 165244 w 330344"/>
              <a:gd name="connsiteY27" fmla="*/ 57738 h 330200"/>
              <a:gd name="connsiteX28" fmla="*/ 49674 w 330344"/>
              <a:gd name="connsiteY28" fmla="*/ 16510 h 330200"/>
              <a:gd name="connsiteX29" fmla="*/ 49674 w 330344"/>
              <a:gd name="connsiteY29" fmla="*/ 49530 h 330200"/>
              <a:gd name="connsiteX30" fmla="*/ 16654 w 330344"/>
              <a:gd name="connsiteY30" fmla="*/ 49530 h 330200"/>
              <a:gd name="connsiteX31" fmla="*/ 66184 w 330344"/>
              <a:gd name="connsiteY31" fmla="*/ 99060 h 330200"/>
              <a:gd name="connsiteX32" fmla="*/ 99204 w 330344"/>
              <a:gd name="connsiteY32" fmla="*/ 99060 h 330200"/>
              <a:gd name="connsiteX33" fmla="*/ 99204 w 330344"/>
              <a:gd name="connsiteY33" fmla="*/ 66040 h 330200"/>
              <a:gd name="connsiteX34" fmla="*/ 165244 w 330344"/>
              <a:gd name="connsiteY34" fmla="*/ 0 h 330200"/>
              <a:gd name="connsiteX35" fmla="*/ 330344 w 330344"/>
              <a:gd name="connsiteY35" fmla="*/ 165100 h 330200"/>
              <a:gd name="connsiteX36" fmla="*/ 165244 w 330344"/>
              <a:gd name="connsiteY36" fmla="*/ 330200 h 330200"/>
              <a:gd name="connsiteX37" fmla="*/ 144 w 330344"/>
              <a:gd name="connsiteY37" fmla="*/ 165100 h 330200"/>
              <a:gd name="connsiteX38" fmla="*/ 15805 w 330344"/>
              <a:gd name="connsiteY38" fmla="*/ 95381 h 330200"/>
              <a:gd name="connsiteX39" fmla="*/ 28447 w 330344"/>
              <a:gd name="connsiteY39" fmla="*/ 107740 h 330200"/>
              <a:gd name="connsiteX40" fmla="*/ 28447 w 330344"/>
              <a:gd name="connsiteY40" fmla="*/ 222848 h 330200"/>
              <a:gd name="connsiteX41" fmla="*/ 222992 w 330344"/>
              <a:gd name="connsiteY41" fmla="*/ 302285 h 330200"/>
              <a:gd name="connsiteX42" fmla="*/ 302429 w 330344"/>
              <a:gd name="connsiteY42" fmla="*/ 107740 h 330200"/>
              <a:gd name="connsiteX43" fmla="*/ 107884 w 330344"/>
              <a:gd name="connsiteY43" fmla="*/ 28303 h 330200"/>
              <a:gd name="connsiteX44" fmla="*/ 95525 w 330344"/>
              <a:gd name="connsiteY44" fmla="*/ 15661 h 330200"/>
              <a:gd name="connsiteX45" fmla="*/ 165244 w 330344"/>
              <a:gd name="connsiteY45" fmla="*/ 0 h 330200"/>
              <a:gd name="connsiteX46" fmla="*/ 49674 w 330344"/>
              <a:gd name="connsiteY46" fmla="*/ 0 h 330200"/>
              <a:gd name="connsiteX47" fmla="*/ 61372 w 330344"/>
              <a:gd name="connsiteY47" fmla="*/ 4812 h 330200"/>
              <a:gd name="connsiteX48" fmla="*/ 110525 w 330344"/>
              <a:gd name="connsiteY48" fmla="*/ 54342 h 330200"/>
              <a:gd name="connsiteX49" fmla="*/ 115336 w 330344"/>
              <a:gd name="connsiteY49" fmla="*/ 66040 h 330200"/>
              <a:gd name="connsiteX50" fmla="*/ 115336 w 330344"/>
              <a:gd name="connsiteY50" fmla="*/ 99060 h 330200"/>
              <a:gd name="connsiteX51" fmla="*/ 114487 w 330344"/>
              <a:gd name="connsiteY51" fmla="*/ 103117 h 330200"/>
              <a:gd name="connsiteX52" fmla="*/ 171093 w 330344"/>
              <a:gd name="connsiteY52" fmla="*/ 159251 h 330200"/>
              <a:gd name="connsiteX53" fmla="*/ 171093 w 330344"/>
              <a:gd name="connsiteY53" fmla="*/ 159628 h 330200"/>
              <a:gd name="connsiteX54" fmla="*/ 171093 w 330344"/>
              <a:gd name="connsiteY54" fmla="*/ 170328 h 330200"/>
              <a:gd name="connsiteX55" fmla="*/ 159394 w 330344"/>
              <a:gd name="connsiteY55" fmla="*/ 171327 h 330200"/>
              <a:gd name="connsiteX56" fmla="*/ 103260 w 330344"/>
              <a:gd name="connsiteY56" fmla="*/ 114721 h 330200"/>
              <a:gd name="connsiteX57" fmla="*/ 99204 w 330344"/>
              <a:gd name="connsiteY57" fmla="*/ 115570 h 330200"/>
              <a:gd name="connsiteX58" fmla="*/ 66184 w 330344"/>
              <a:gd name="connsiteY58" fmla="*/ 115570 h 330200"/>
              <a:gd name="connsiteX59" fmla="*/ 54485 w 330344"/>
              <a:gd name="connsiteY59" fmla="*/ 110853 h 330200"/>
              <a:gd name="connsiteX60" fmla="*/ 4955 w 330344"/>
              <a:gd name="connsiteY60" fmla="*/ 61323 h 330200"/>
              <a:gd name="connsiteX61" fmla="*/ 0 w 330344"/>
              <a:gd name="connsiteY61" fmla="*/ 49385 h 330200"/>
              <a:gd name="connsiteX62" fmla="*/ 16654 w 330344"/>
              <a:gd name="connsiteY62" fmla="*/ 33020 h 330200"/>
              <a:gd name="connsiteX63" fmla="*/ 33164 w 330344"/>
              <a:gd name="connsiteY63" fmla="*/ 33020 h 330200"/>
              <a:gd name="connsiteX64" fmla="*/ 33164 w 330344"/>
              <a:gd name="connsiteY64" fmla="*/ 16510 h 330200"/>
              <a:gd name="connsiteX65" fmla="*/ 43353 w 330344"/>
              <a:gd name="connsiteY65" fmla="*/ 1227 h 330200"/>
              <a:gd name="connsiteX66" fmla="*/ 49674 w 330344"/>
              <a:gd name="connsiteY66"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0344" h="330200">
                <a:moveTo>
                  <a:pt x="165136" y="115586"/>
                </a:moveTo>
                <a:lnTo>
                  <a:pt x="184335" y="119462"/>
                </a:lnTo>
                <a:cubicBezTo>
                  <a:pt x="202113" y="126982"/>
                  <a:pt x="214586" y="144584"/>
                  <a:pt x="214586" y="165101"/>
                </a:cubicBezTo>
                <a:cubicBezTo>
                  <a:pt x="214586" y="192456"/>
                  <a:pt x="192411" y="214631"/>
                  <a:pt x="165056" y="214631"/>
                </a:cubicBezTo>
                <a:cubicBezTo>
                  <a:pt x="137700" y="214631"/>
                  <a:pt x="115525" y="192456"/>
                  <a:pt x="115525" y="165101"/>
                </a:cubicBezTo>
                <a:cubicBezTo>
                  <a:pt x="115569" y="160820"/>
                  <a:pt x="116204" y="156566"/>
                  <a:pt x="117412" y="152459"/>
                </a:cubicBezTo>
                <a:lnTo>
                  <a:pt x="132224" y="167365"/>
                </a:lnTo>
                <a:cubicBezTo>
                  <a:pt x="133436" y="183617"/>
                  <a:pt x="146356" y="196537"/>
                  <a:pt x="162609" y="197750"/>
                </a:cubicBezTo>
                <a:cubicBezTo>
                  <a:pt x="180743" y="199103"/>
                  <a:pt x="196540" y="185499"/>
                  <a:pt x="197893" y="167365"/>
                </a:cubicBezTo>
                <a:cubicBezTo>
                  <a:pt x="199246" y="149230"/>
                  <a:pt x="185643" y="133433"/>
                  <a:pt x="167509" y="132080"/>
                </a:cubicBezTo>
                <a:lnTo>
                  <a:pt x="152602" y="117457"/>
                </a:lnTo>
                <a:close/>
                <a:moveTo>
                  <a:pt x="165056" y="115570"/>
                </a:moveTo>
                <a:lnTo>
                  <a:pt x="165245" y="115570"/>
                </a:lnTo>
                <a:lnTo>
                  <a:pt x="165136" y="115586"/>
                </a:lnTo>
                <a:close/>
                <a:moveTo>
                  <a:pt x="165244" y="57738"/>
                </a:moveTo>
                <a:cubicBezTo>
                  <a:pt x="176457" y="57727"/>
                  <a:pt x="187602" y="59474"/>
                  <a:pt x="198274" y="62916"/>
                </a:cubicBezTo>
                <a:cubicBezTo>
                  <a:pt x="254657" y="81101"/>
                  <a:pt x="285623" y="141549"/>
                  <a:pt x="267438" y="197931"/>
                </a:cubicBezTo>
                <a:cubicBezTo>
                  <a:pt x="249254" y="254314"/>
                  <a:pt x="188806" y="285280"/>
                  <a:pt x="132423" y="267095"/>
                </a:cubicBezTo>
                <a:cubicBezTo>
                  <a:pt x="76041" y="248911"/>
                  <a:pt x="45075" y="188463"/>
                  <a:pt x="63259" y="132080"/>
                </a:cubicBezTo>
                <a:cubicBezTo>
                  <a:pt x="64233" y="132131"/>
                  <a:pt x="65210" y="132131"/>
                  <a:pt x="66184" y="132080"/>
                </a:cubicBezTo>
                <a:lnTo>
                  <a:pt x="80713" y="132080"/>
                </a:lnTo>
                <a:cubicBezTo>
                  <a:pt x="72417" y="153315"/>
                  <a:pt x="72417" y="176895"/>
                  <a:pt x="80713" y="198130"/>
                </a:cubicBezTo>
                <a:cubicBezTo>
                  <a:pt x="98952" y="244818"/>
                  <a:pt x="151585" y="267880"/>
                  <a:pt x="198273" y="249641"/>
                </a:cubicBezTo>
                <a:cubicBezTo>
                  <a:pt x="244961" y="231402"/>
                  <a:pt x="268024" y="178768"/>
                  <a:pt x="249785" y="132080"/>
                </a:cubicBezTo>
                <a:cubicBezTo>
                  <a:pt x="231546" y="85392"/>
                  <a:pt x="178912" y="62330"/>
                  <a:pt x="132224" y="80569"/>
                </a:cubicBezTo>
                <a:lnTo>
                  <a:pt x="132224" y="66040"/>
                </a:lnTo>
                <a:cubicBezTo>
                  <a:pt x="132274" y="65066"/>
                  <a:pt x="132274" y="64090"/>
                  <a:pt x="132224" y="63116"/>
                </a:cubicBezTo>
                <a:cubicBezTo>
                  <a:pt x="142884" y="59619"/>
                  <a:pt x="154025" y="57805"/>
                  <a:pt x="165244" y="57738"/>
                </a:cubicBezTo>
                <a:close/>
                <a:moveTo>
                  <a:pt x="49674" y="16510"/>
                </a:moveTo>
                <a:lnTo>
                  <a:pt x="49674" y="49530"/>
                </a:lnTo>
                <a:lnTo>
                  <a:pt x="16654" y="49530"/>
                </a:lnTo>
                <a:lnTo>
                  <a:pt x="66184" y="99060"/>
                </a:lnTo>
                <a:lnTo>
                  <a:pt x="99204" y="99060"/>
                </a:lnTo>
                <a:lnTo>
                  <a:pt x="99204" y="66040"/>
                </a:lnTo>
                <a:close/>
                <a:moveTo>
                  <a:pt x="165244" y="0"/>
                </a:moveTo>
                <a:cubicBezTo>
                  <a:pt x="256426" y="0"/>
                  <a:pt x="330344" y="73918"/>
                  <a:pt x="330344" y="165100"/>
                </a:cubicBezTo>
                <a:cubicBezTo>
                  <a:pt x="330344" y="256282"/>
                  <a:pt x="256426" y="330200"/>
                  <a:pt x="165244" y="330200"/>
                </a:cubicBezTo>
                <a:cubicBezTo>
                  <a:pt x="74062" y="330200"/>
                  <a:pt x="144" y="256282"/>
                  <a:pt x="144" y="165100"/>
                </a:cubicBezTo>
                <a:cubicBezTo>
                  <a:pt x="125" y="140986"/>
                  <a:pt x="5475" y="117170"/>
                  <a:pt x="15805" y="95381"/>
                </a:cubicBezTo>
                <a:lnTo>
                  <a:pt x="28447" y="107740"/>
                </a:lnTo>
                <a:cubicBezTo>
                  <a:pt x="12981" y="144551"/>
                  <a:pt x="12981" y="186037"/>
                  <a:pt x="28447" y="222848"/>
                </a:cubicBezTo>
                <a:cubicBezTo>
                  <a:pt x="60233" y="298506"/>
                  <a:pt x="147334" y="334071"/>
                  <a:pt x="222992" y="302285"/>
                </a:cubicBezTo>
                <a:cubicBezTo>
                  <a:pt x="298650" y="270498"/>
                  <a:pt x="334215" y="183398"/>
                  <a:pt x="302429" y="107740"/>
                </a:cubicBezTo>
                <a:cubicBezTo>
                  <a:pt x="270642" y="32082"/>
                  <a:pt x="183542" y="-3483"/>
                  <a:pt x="107884" y="28303"/>
                </a:cubicBezTo>
                <a:lnTo>
                  <a:pt x="95525" y="15661"/>
                </a:lnTo>
                <a:cubicBezTo>
                  <a:pt x="117314" y="5331"/>
                  <a:pt x="141130" y="-19"/>
                  <a:pt x="165244" y="0"/>
                </a:cubicBezTo>
                <a:close/>
                <a:moveTo>
                  <a:pt x="49674" y="0"/>
                </a:moveTo>
                <a:cubicBezTo>
                  <a:pt x="54053" y="8"/>
                  <a:pt x="58254" y="1736"/>
                  <a:pt x="61372" y="4812"/>
                </a:cubicBezTo>
                <a:lnTo>
                  <a:pt x="110525" y="54342"/>
                </a:lnTo>
                <a:cubicBezTo>
                  <a:pt x="113609" y="57454"/>
                  <a:pt x="115339" y="61659"/>
                  <a:pt x="115336" y="66040"/>
                </a:cubicBezTo>
                <a:lnTo>
                  <a:pt x="115336" y="99060"/>
                </a:lnTo>
                <a:cubicBezTo>
                  <a:pt x="115245" y="100446"/>
                  <a:pt x="114959" y="101811"/>
                  <a:pt x="114487" y="103117"/>
                </a:cubicBezTo>
                <a:lnTo>
                  <a:pt x="171093" y="159251"/>
                </a:lnTo>
                <a:lnTo>
                  <a:pt x="171093" y="159628"/>
                </a:lnTo>
                <a:cubicBezTo>
                  <a:pt x="173698" y="162719"/>
                  <a:pt x="173698" y="167237"/>
                  <a:pt x="171093" y="170328"/>
                </a:cubicBezTo>
                <a:cubicBezTo>
                  <a:pt x="168138" y="173835"/>
                  <a:pt x="162900" y="174282"/>
                  <a:pt x="159394" y="171327"/>
                </a:cubicBezTo>
                <a:lnTo>
                  <a:pt x="103260" y="114721"/>
                </a:lnTo>
                <a:cubicBezTo>
                  <a:pt x="101955" y="115193"/>
                  <a:pt x="100589" y="115479"/>
                  <a:pt x="99204" y="115570"/>
                </a:cubicBezTo>
                <a:lnTo>
                  <a:pt x="66184" y="115570"/>
                </a:lnTo>
                <a:cubicBezTo>
                  <a:pt x="61815" y="115598"/>
                  <a:pt x="57612" y="113903"/>
                  <a:pt x="54485" y="110853"/>
                </a:cubicBezTo>
                <a:lnTo>
                  <a:pt x="4955" y="61323"/>
                </a:lnTo>
                <a:cubicBezTo>
                  <a:pt x="1749" y="58183"/>
                  <a:pt x="-40" y="53873"/>
                  <a:pt x="0" y="49385"/>
                </a:cubicBezTo>
                <a:cubicBezTo>
                  <a:pt x="79" y="40267"/>
                  <a:pt x="7536" y="32940"/>
                  <a:pt x="16654" y="33020"/>
                </a:cubicBezTo>
                <a:lnTo>
                  <a:pt x="33164" y="33020"/>
                </a:lnTo>
                <a:lnTo>
                  <a:pt x="33164" y="16510"/>
                </a:lnTo>
                <a:cubicBezTo>
                  <a:pt x="33176" y="9830"/>
                  <a:pt x="37191" y="3808"/>
                  <a:pt x="43353" y="1227"/>
                </a:cubicBezTo>
                <a:cubicBezTo>
                  <a:pt x="45358" y="405"/>
                  <a:pt x="47506" y="-12"/>
                  <a:pt x="49674" y="0"/>
                </a:cubicBezTo>
                <a:close/>
              </a:path>
            </a:pathLst>
          </a:custGeom>
          <a:solidFill>
            <a:schemeClr val="bg2"/>
          </a:solidFill>
          <a:ln w="9253"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83E9B0F-5715-E04B-A42E-AE30CC447709}"/>
              </a:ext>
            </a:extLst>
          </p:cNvPr>
          <p:cNvSpPr/>
          <p:nvPr/>
        </p:nvSpPr>
        <p:spPr>
          <a:xfrm>
            <a:off x="4132090" y="5198431"/>
            <a:ext cx="816842" cy="816956"/>
          </a:xfrm>
          <a:custGeom>
            <a:avLst/>
            <a:gdLst>
              <a:gd name="connsiteX0" fmla="*/ 99060 w 330201"/>
              <a:gd name="connsiteY0" fmla="*/ 313690 h 330247"/>
              <a:gd name="connsiteX1" fmla="*/ 231140 w 330201"/>
              <a:gd name="connsiteY1" fmla="*/ 313690 h 330247"/>
              <a:gd name="connsiteX2" fmla="*/ 232907 w 330201"/>
              <a:gd name="connsiteY2" fmla="*/ 313690 h 330247"/>
              <a:gd name="connsiteX3" fmla="*/ 240278 w 330201"/>
              <a:gd name="connsiteY3" fmla="*/ 322829 h 330247"/>
              <a:gd name="connsiteX4" fmla="*/ 231140 w 330201"/>
              <a:gd name="connsiteY4" fmla="*/ 330200 h 330247"/>
              <a:gd name="connsiteX5" fmla="*/ 99060 w 330201"/>
              <a:gd name="connsiteY5" fmla="*/ 330200 h 330247"/>
              <a:gd name="connsiteX6" fmla="*/ 97292 w 330201"/>
              <a:gd name="connsiteY6" fmla="*/ 330200 h 330247"/>
              <a:gd name="connsiteX7" fmla="*/ 89921 w 330201"/>
              <a:gd name="connsiteY7" fmla="*/ 321061 h 330247"/>
              <a:gd name="connsiteX8" fmla="*/ 99060 w 330201"/>
              <a:gd name="connsiteY8" fmla="*/ 313690 h 330247"/>
              <a:gd name="connsiteX9" fmla="*/ 280671 w 330201"/>
              <a:gd name="connsiteY9" fmla="*/ 101701 h 330247"/>
              <a:gd name="connsiteX10" fmla="*/ 247650 w 330201"/>
              <a:gd name="connsiteY10" fmla="*/ 198121 h 330247"/>
              <a:gd name="connsiteX11" fmla="*/ 280671 w 330201"/>
              <a:gd name="connsiteY11" fmla="*/ 214631 h 330247"/>
              <a:gd name="connsiteX12" fmla="*/ 313691 w 330201"/>
              <a:gd name="connsiteY12" fmla="*/ 198121 h 330247"/>
              <a:gd name="connsiteX13" fmla="*/ 280671 w 330201"/>
              <a:gd name="connsiteY13" fmla="*/ 101701 h 330247"/>
              <a:gd name="connsiteX14" fmla="*/ 49530 w 330201"/>
              <a:gd name="connsiteY14" fmla="*/ 101701 h 330247"/>
              <a:gd name="connsiteX15" fmla="*/ 16510 w 330201"/>
              <a:gd name="connsiteY15" fmla="*/ 198121 h 330247"/>
              <a:gd name="connsiteX16" fmla="*/ 49530 w 330201"/>
              <a:gd name="connsiteY16" fmla="*/ 214631 h 330247"/>
              <a:gd name="connsiteX17" fmla="*/ 82551 w 330201"/>
              <a:gd name="connsiteY17" fmla="*/ 198121 h 330247"/>
              <a:gd name="connsiteX18" fmla="*/ 49530 w 330201"/>
              <a:gd name="connsiteY18" fmla="*/ 101701 h 330247"/>
              <a:gd name="connsiteX19" fmla="*/ 280671 w 330201"/>
              <a:gd name="connsiteY19" fmla="*/ 74342 h 330247"/>
              <a:gd name="connsiteX20" fmla="*/ 330201 w 330201"/>
              <a:gd name="connsiteY20" fmla="*/ 198121 h 330247"/>
              <a:gd name="connsiteX21" fmla="*/ 280671 w 330201"/>
              <a:gd name="connsiteY21" fmla="*/ 231141 h 330247"/>
              <a:gd name="connsiteX22" fmla="*/ 231140 w 330201"/>
              <a:gd name="connsiteY22" fmla="*/ 198121 h 330247"/>
              <a:gd name="connsiteX23" fmla="*/ 280671 w 330201"/>
              <a:gd name="connsiteY23" fmla="*/ 74342 h 330247"/>
              <a:gd name="connsiteX24" fmla="*/ 49530 w 330201"/>
              <a:gd name="connsiteY24" fmla="*/ 74342 h 330247"/>
              <a:gd name="connsiteX25" fmla="*/ 99061 w 330201"/>
              <a:gd name="connsiteY25" fmla="*/ 198121 h 330247"/>
              <a:gd name="connsiteX26" fmla="*/ 49530 w 330201"/>
              <a:gd name="connsiteY26" fmla="*/ 231141 h 330247"/>
              <a:gd name="connsiteX27" fmla="*/ 0 w 330201"/>
              <a:gd name="connsiteY27" fmla="*/ 198121 h 330247"/>
              <a:gd name="connsiteX28" fmla="*/ 49530 w 330201"/>
              <a:gd name="connsiteY28" fmla="*/ 74342 h 330247"/>
              <a:gd name="connsiteX29" fmla="*/ 165477 w 330201"/>
              <a:gd name="connsiteY29" fmla="*/ 0 h 330247"/>
              <a:gd name="connsiteX30" fmla="*/ 173779 w 330201"/>
              <a:gd name="connsiteY30" fmla="*/ 8302 h 330247"/>
              <a:gd name="connsiteX31" fmla="*/ 173779 w 330201"/>
              <a:gd name="connsiteY31" fmla="*/ 26605 h 330247"/>
              <a:gd name="connsiteX32" fmla="*/ 249254 w 330201"/>
              <a:gd name="connsiteY32" fmla="*/ 41794 h 330247"/>
              <a:gd name="connsiteX33" fmla="*/ 280670 w 330201"/>
              <a:gd name="connsiteY33" fmla="*/ 41794 h 330247"/>
              <a:gd name="connsiteX34" fmla="*/ 288878 w 330201"/>
              <a:gd name="connsiteY34" fmla="*/ 50002 h 330247"/>
              <a:gd name="connsiteX35" fmla="*/ 280670 w 330201"/>
              <a:gd name="connsiteY35" fmla="*/ 58210 h 330247"/>
              <a:gd name="connsiteX36" fmla="*/ 247650 w 330201"/>
              <a:gd name="connsiteY36" fmla="*/ 58210 h 330247"/>
              <a:gd name="connsiteX37" fmla="*/ 173402 w 330201"/>
              <a:gd name="connsiteY37" fmla="*/ 43586 h 330247"/>
              <a:gd name="connsiteX38" fmla="*/ 173402 w 330201"/>
              <a:gd name="connsiteY38" fmla="*/ 288879 h 330247"/>
              <a:gd name="connsiteX39" fmla="*/ 165100 w 330201"/>
              <a:gd name="connsiteY39" fmla="*/ 297181 h 330247"/>
              <a:gd name="connsiteX40" fmla="*/ 156798 w 330201"/>
              <a:gd name="connsiteY40" fmla="*/ 288879 h 330247"/>
              <a:gd name="connsiteX41" fmla="*/ 156798 w 330201"/>
              <a:gd name="connsiteY41" fmla="*/ 43209 h 330247"/>
              <a:gd name="connsiteX42" fmla="*/ 84154 w 330201"/>
              <a:gd name="connsiteY42" fmla="*/ 57738 h 330247"/>
              <a:gd name="connsiteX43" fmla="*/ 49530 w 330201"/>
              <a:gd name="connsiteY43" fmla="*/ 57738 h 330247"/>
              <a:gd name="connsiteX44" fmla="*/ 41322 w 330201"/>
              <a:gd name="connsiteY44" fmla="*/ 49530 h 330247"/>
              <a:gd name="connsiteX45" fmla="*/ 49530 w 330201"/>
              <a:gd name="connsiteY45" fmla="*/ 41322 h 330247"/>
              <a:gd name="connsiteX46" fmla="*/ 82550 w 330201"/>
              <a:gd name="connsiteY46" fmla="*/ 41322 h 330247"/>
              <a:gd name="connsiteX47" fmla="*/ 157175 w 330201"/>
              <a:gd name="connsiteY47" fmla="*/ 26227 h 330247"/>
              <a:gd name="connsiteX48" fmla="*/ 157175 w 330201"/>
              <a:gd name="connsiteY48" fmla="*/ 8302 h 330247"/>
              <a:gd name="connsiteX49" fmla="*/ 165477 w 330201"/>
              <a:gd name="connsiteY49" fmla="*/ 0 h 33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0201" h="330247">
                <a:moveTo>
                  <a:pt x="99060" y="313690"/>
                </a:moveTo>
                <a:lnTo>
                  <a:pt x="231140" y="313690"/>
                </a:lnTo>
                <a:cubicBezTo>
                  <a:pt x="231727" y="313627"/>
                  <a:pt x="232320" y="313627"/>
                  <a:pt x="232907" y="313690"/>
                </a:cubicBezTo>
                <a:cubicBezTo>
                  <a:pt x="237466" y="314178"/>
                  <a:pt x="240766" y="318269"/>
                  <a:pt x="240278" y="322829"/>
                </a:cubicBezTo>
                <a:cubicBezTo>
                  <a:pt x="239790" y="327388"/>
                  <a:pt x="235699" y="330688"/>
                  <a:pt x="231140" y="330200"/>
                </a:cubicBezTo>
                <a:lnTo>
                  <a:pt x="99060" y="330200"/>
                </a:lnTo>
                <a:cubicBezTo>
                  <a:pt x="98472" y="330263"/>
                  <a:pt x="97880" y="330263"/>
                  <a:pt x="97292" y="330200"/>
                </a:cubicBezTo>
                <a:cubicBezTo>
                  <a:pt x="92733" y="329712"/>
                  <a:pt x="89433" y="325620"/>
                  <a:pt x="89921" y="321061"/>
                </a:cubicBezTo>
                <a:cubicBezTo>
                  <a:pt x="90409" y="316502"/>
                  <a:pt x="94501" y="313202"/>
                  <a:pt x="99060" y="313690"/>
                </a:cubicBezTo>
                <a:close/>
                <a:moveTo>
                  <a:pt x="280671" y="101701"/>
                </a:moveTo>
                <a:cubicBezTo>
                  <a:pt x="266520" y="129061"/>
                  <a:pt x="247650" y="186422"/>
                  <a:pt x="247650" y="198121"/>
                </a:cubicBezTo>
                <a:cubicBezTo>
                  <a:pt x="247650" y="205197"/>
                  <a:pt x="260481" y="214631"/>
                  <a:pt x="280671" y="214631"/>
                </a:cubicBezTo>
                <a:cubicBezTo>
                  <a:pt x="300860" y="214631"/>
                  <a:pt x="313691" y="204819"/>
                  <a:pt x="313691" y="198121"/>
                </a:cubicBezTo>
                <a:cubicBezTo>
                  <a:pt x="313597" y="186611"/>
                  <a:pt x="294539" y="129061"/>
                  <a:pt x="280671" y="101701"/>
                </a:cubicBezTo>
                <a:close/>
                <a:moveTo>
                  <a:pt x="49530" y="101701"/>
                </a:moveTo>
                <a:cubicBezTo>
                  <a:pt x="35379" y="129061"/>
                  <a:pt x="16510" y="186422"/>
                  <a:pt x="16510" y="198121"/>
                </a:cubicBezTo>
                <a:cubicBezTo>
                  <a:pt x="16510" y="205197"/>
                  <a:pt x="29341" y="214631"/>
                  <a:pt x="49530" y="214631"/>
                </a:cubicBezTo>
                <a:cubicBezTo>
                  <a:pt x="69720" y="214631"/>
                  <a:pt x="82551" y="204819"/>
                  <a:pt x="82551" y="198121"/>
                </a:cubicBezTo>
                <a:cubicBezTo>
                  <a:pt x="82457" y="186611"/>
                  <a:pt x="63399" y="129061"/>
                  <a:pt x="49530" y="101701"/>
                </a:cubicBezTo>
                <a:close/>
                <a:moveTo>
                  <a:pt x="280671" y="74342"/>
                </a:moveTo>
                <a:cubicBezTo>
                  <a:pt x="297181" y="82550"/>
                  <a:pt x="330201" y="179913"/>
                  <a:pt x="330201" y="198121"/>
                </a:cubicBezTo>
                <a:cubicBezTo>
                  <a:pt x="330201" y="216329"/>
                  <a:pt x="308030" y="231141"/>
                  <a:pt x="280671" y="231141"/>
                </a:cubicBezTo>
                <a:cubicBezTo>
                  <a:pt x="253311" y="231141"/>
                  <a:pt x="231140" y="216329"/>
                  <a:pt x="231140" y="198121"/>
                </a:cubicBezTo>
                <a:cubicBezTo>
                  <a:pt x="231140" y="179913"/>
                  <a:pt x="264160" y="82550"/>
                  <a:pt x="280671" y="74342"/>
                </a:cubicBezTo>
                <a:close/>
                <a:moveTo>
                  <a:pt x="49530" y="74342"/>
                </a:moveTo>
                <a:cubicBezTo>
                  <a:pt x="66041" y="82550"/>
                  <a:pt x="99061" y="179913"/>
                  <a:pt x="99061" y="198121"/>
                </a:cubicBezTo>
                <a:cubicBezTo>
                  <a:pt x="99061" y="216329"/>
                  <a:pt x="76890" y="231141"/>
                  <a:pt x="49530" y="231141"/>
                </a:cubicBezTo>
                <a:cubicBezTo>
                  <a:pt x="22171" y="231141"/>
                  <a:pt x="0" y="216329"/>
                  <a:pt x="0" y="198121"/>
                </a:cubicBezTo>
                <a:cubicBezTo>
                  <a:pt x="0" y="179913"/>
                  <a:pt x="33020" y="82550"/>
                  <a:pt x="49530" y="74342"/>
                </a:cubicBezTo>
                <a:close/>
                <a:moveTo>
                  <a:pt x="165477" y="0"/>
                </a:moveTo>
                <a:cubicBezTo>
                  <a:pt x="170062" y="0"/>
                  <a:pt x="173779" y="3717"/>
                  <a:pt x="173779" y="8302"/>
                </a:cubicBezTo>
                <a:lnTo>
                  <a:pt x="173779" y="26605"/>
                </a:lnTo>
                <a:lnTo>
                  <a:pt x="249254" y="41794"/>
                </a:lnTo>
                <a:lnTo>
                  <a:pt x="280670" y="41794"/>
                </a:lnTo>
                <a:cubicBezTo>
                  <a:pt x="285203" y="41794"/>
                  <a:pt x="288878" y="45469"/>
                  <a:pt x="288878" y="50002"/>
                </a:cubicBezTo>
                <a:cubicBezTo>
                  <a:pt x="288878" y="54535"/>
                  <a:pt x="285203" y="58210"/>
                  <a:pt x="280670" y="58210"/>
                </a:cubicBezTo>
                <a:lnTo>
                  <a:pt x="247650" y="58210"/>
                </a:lnTo>
                <a:lnTo>
                  <a:pt x="173402" y="43586"/>
                </a:lnTo>
                <a:lnTo>
                  <a:pt x="173402" y="288879"/>
                </a:lnTo>
                <a:cubicBezTo>
                  <a:pt x="173402" y="293464"/>
                  <a:pt x="169685" y="297181"/>
                  <a:pt x="165100" y="297181"/>
                </a:cubicBezTo>
                <a:cubicBezTo>
                  <a:pt x="160515" y="297181"/>
                  <a:pt x="156798" y="293464"/>
                  <a:pt x="156798" y="288879"/>
                </a:cubicBezTo>
                <a:lnTo>
                  <a:pt x="156798" y="43209"/>
                </a:lnTo>
                <a:lnTo>
                  <a:pt x="84154" y="57738"/>
                </a:lnTo>
                <a:lnTo>
                  <a:pt x="49530" y="57738"/>
                </a:lnTo>
                <a:cubicBezTo>
                  <a:pt x="44997" y="57738"/>
                  <a:pt x="41322" y="54063"/>
                  <a:pt x="41322" y="49530"/>
                </a:cubicBezTo>
                <a:cubicBezTo>
                  <a:pt x="41322" y="44997"/>
                  <a:pt x="44997" y="41322"/>
                  <a:pt x="49530" y="41322"/>
                </a:cubicBezTo>
                <a:lnTo>
                  <a:pt x="82550" y="41322"/>
                </a:lnTo>
                <a:lnTo>
                  <a:pt x="157175" y="26227"/>
                </a:lnTo>
                <a:lnTo>
                  <a:pt x="157175" y="8302"/>
                </a:lnTo>
                <a:cubicBezTo>
                  <a:pt x="157175" y="3717"/>
                  <a:pt x="160892" y="0"/>
                  <a:pt x="165477" y="0"/>
                </a:cubicBezTo>
                <a:close/>
              </a:path>
            </a:pathLst>
          </a:custGeom>
          <a:solidFill>
            <a:schemeClr val="bg2"/>
          </a:solidFill>
          <a:ln w="9253"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B7A7B6A-B322-5C4F-8B49-DF8B9A9BA97C}"/>
              </a:ext>
            </a:extLst>
          </p:cNvPr>
          <p:cNvGrpSpPr/>
          <p:nvPr/>
        </p:nvGrpSpPr>
        <p:grpSpPr>
          <a:xfrm>
            <a:off x="4023483" y="3402277"/>
            <a:ext cx="5781782" cy="1071870"/>
            <a:chOff x="3448882" y="2221961"/>
            <a:chExt cx="2832068" cy="1207039"/>
          </a:xfrm>
        </p:grpSpPr>
        <p:sp>
          <p:nvSpPr>
            <p:cNvPr id="15" name="Rectangle 14">
              <a:extLst>
                <a:ext uri="{FF2B5EF4-FFF2-40B4-BE49-F238E27FC236}">
                  <a16:creationId xmlns:a16="http://schemas.microsoft.com/office/drawing/2014/main" id="{7AA07DB3-FA86-D949-8A9F-AC05383C477C}"/>
                </a:ext>
              </a:extLst>
            </p:cNvPr>
            <p:cNvSpPr/>
            <p:nvPr/>
          </p:nvSpPr>
          <p:spPr>
            <a:xfrm>
              <a:off x="3448882" y="2221961"/>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a:solidFill>
                    <a:schemeClr val="accent2"/>
                  </a:solidFill>
                  <a:ea typeface="Roboto" panose="02000000000000000000" pitchFamily="2" charset="0"/>
                </a:rPr>
                <a:t>SARIMA </a:t>
              </a:r>
            </a:p>
          </p:txBody>
        </p:sp>
        <p:sp>
          <p:nvSpPr>
            <p:cNvPr id="16" name="Rectangle 15">
              <a:extLst>
                <a:ext uri="{FF2B5EF4-FFF2-40B4-BE49-F238E27FC236}">
                  <a16:creationId xmlns:a16="http://schemas.microsoft.com/office/drawing/2014/main" id="{24780CAD-5300-004C-A00C-4315767A258C}"/>
                </a:ext>
              </a:extLst>
            </p:cNvPr>
            <p:cNvSpPr/>
            <p:nvPr/>
          </p:nvSpPr>
          <p:spPr>
            <a:xfrm>
              <a:off x="3448882" y="2712308"/>
              <a:ext cx="2832068" cy="71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altLang="zh-CN" sz="1600">
                  <a:solidFill>
                    <a:schemeClr val="tx1"/>
                  </a:solidFill>
                  <a:ea typeface="Roboto Light" panose="02000000000000000000" pitchFamily="2" charset="0"/>
                </a:rPr>
                <a:t>Forecasting</a:t>
              </a:r>
              <a:r>
                <a:rPr lang="zh-CN" altLang="en-US" sz="1600">
                  <a:solidFill>
                    <a:schemeClr val="tx1"/>
                  </a:solidFill>
                  <a:ea typeface="Roboto Light" panose="02000000000000000000" pitchFamily="2" charset="0"/>
                </a:rPr>
                <a:t> </a:t>
              </a:r>
              <a:r>
                <a:rPr lang="en-CA" sz="1600">
                  <a:solidFill>
                    <a:schemeClr val="tx1"/>
                  </a:solidFill>
                  <a:ea typeface="Roboto Light" panose="02000000000000000000" pitchFamily="2" charset="0"/>
                </a:rPr>
                <a:t>model</a:t>
              </a:r>
            </a:p>
            <a:p>
              <a:pPr marL="285750" indent="-285750">
                <a:buFont typeface="Arial" panose="020B0604020202020204" pitchFamily="34" charset="0"/>
                <a:buChar char="•"/>
              </a:pPr>
              <a:r>
                <a:rPr lang="en-CA" sz="1600">
                  <a:solidFill>
                    <a:schemeClr val="tx1"/>
                  </a:solidFill>
                  <a:ea typeface="Roboto Light" panose="02000000000000000000" pitchFamily="2" charset="0"/>
                </a:rPr>
                <a:t>To get future values of independent variables</a:t>
              </a:r>
            </a:p>
            <a:p>
              <a:pPr marL="285750" indent="-285750">
                <a:buFont typeface="Arial" panose="020B0604020202020204" pitchFamily="34" charset="0"/>
                <a:buChar char="•"/>
              </a:pPr>
              <a:r>
                <a:rPr lang="en-CA" sz="1600">
                  <a:solidFill>
                    <a:schemeClr val="tx1"/>
                  </a:solidFill>
                  <a:ea typeface="Roboto Light" panose="02000000000000000000" pitchFamily="2" charset="0"/>
                </a:rPr>
                <a:t>SARIMA is ideal for seasonal and trend data </a:t>
              </a:r>
            </a:p>
            <a:p>
              <a:pPr marL="285750" indent="-285750">
                <a:buFont typeface="Arial" panose="020B0604020202020204" pitchFamily="34" charset="0"/>
                <a:buChar char="•"/>
              </a:pPr>
              <a:endParaRPr lang="en-US" sz="1600">
                <a:solidFill>
                  <a:schemeClr val="tx1"/>
                </a:solidFill>
                <a:ea typeface="Roboto Light" panose="02000000000000000000" pitchFamily="2" charset="0"/>
              </a:endParaRPr>
            </a:p>
          </p:txBody>
        </p:sp>
      </p:grpSp>
      <p:sp>
        <p:nvSpPr>
          <p:cNvPr id="17" name="Freeform 16">
            <a:extLst>
              <a:ext uri="{FF2B5EF4-FFF2-40B4-BE49-F238E27FC236}">
                <a16:creationId xmlns:a16="http://schemas.microsoft.com/office/drawing/2014/main" id="{59B63985-205E-3E4E-A3C8-A9DAFBEFEB75}"/>
              </a:ext>
            </a:extLst>
          </p:cNvPr>
          <p:cNvSpPr/>
          <p:nvPr/>
        </p:nvSpPr>
        <p:spPr>
          <a:xfrm>
            <a:off x="2649042" y="3650213"/>
            <a:ext cx="811297" cy="685400"/>
          </a:xfrm>
          <a:custGeom>
            <a:avLst/>
            <a:gdLst>
              <a:gd name="connsiteX0" fmla="*/ 82668 w 327961"/>
              <a:gd name="connsiteY0" fmla="*/ 179283 h 277068"/>
              <a:gd name="connsiteX1" fmla="*/ 118331 w 327961"/>
              <a:gd name="connsiteY1" fmla="*/ 260774 h 277068"/>
              <a:gd name="connsiteX2" fmla="*/ 151351 w 327961"/>
              <a:gd name="connsiteY2" fmla="*/ 244476 h 277068"/>
              <a:gd name="connsiteX3" fmla="*/ 122765 w 327961"/>
              <a:gd name="connsiteY3" fmla="*/ 179283 h 277068"/>
              <a:gd name="connsiteX4" fmla="*/ 261921 w 327961"/>
              <a:gd name="connsiteY4" fmla="*/ 89501 h 277068"/>
              <a:gd name="connsiteX5" fmla="*/ 261921 w 327961"/>
              <a:gd name="connsiteY5" fmla="*/ 154696 h 277068"/>
              <a:gd name="connsiteX6" fmla="*/ 270571 w 327961"/>
              <a:gd name="connsiteY6" fmla="*/ 146156 h 277068"/>
              <a:gd name="connsiteX7" fmla="*/ 261921 w 327961"/>
              <a:gd name="connsiteY7" fmla="*/ 89501 h 277068"/>
              <a:gd name="connsiteX8" fmla="*/ 55498 w 327961"/>
              <a:gd name="connsiteY8" fmla="*/ 81492 h 277068"/>
              <a:gd name="connsiteX9" fmla="*/ 16197 w 327961"/>
              <a:gd name="connsiteY9" fmla="*/ 120290 h 277068"/>
              <a:gd name="connsiteX10" fmla="*/ 55498 w 327961"/>
              <a:gd name="connsiteY10" fmla="*/ 162984 h 277068"/>
              <a:gd name="connsiteX11" fmla="*/ 63800 w 327961"/>
              <a:gd name="connsiteY11" fmla="*/ 162984 h 277068"/>
              <a:gd name="connsiteX12" fmla="*/ 63800 w 327961"/>
              <a:gd name="connsiteY12" fmla="*/ 81492 h 277068"/>
              <a:gd name="connsiteX13" fmla="*/ 280788 w 327961"/>
              <a:gd name="connsiteY13" fmla="*/ 45356 h 277068"/>
              <a:gd name="connsiteX14" fmla="*/ 327961 w 327961"/>
              <a:gd name="connsiteY14" fmla="*/ 122191 h 277068"/>
              <a:gd name="connsiteX15" fmla="*/ 280788 w 327961"/>
              <a:gd name="connsiteY15" fmla="*/ 199119 h 277068"/>
              <a:gd name="connsiteX16" fmla="*/ 271354 w 327961"/>
              <a:gd name="connsiteY16" fmla="*/ 185522 h 277068"/>
              <a:gd name="connsiteX17" fmla="*/ 311168 w 327961"/>
              <a:gd name="connsiteY17" fmla="*/ 122191 h 277068"/>
              <a:gd name="connsiteX18" fmla="*/ 271354 w 327961"/>
              <a:gd name="connsiteY18" fmla="*/ 58953 h 277068"/>
              <a:gd name="connsiteX19" fmla="*/ 245411 w 327961"/>
              <a:gd name="connsiteY19" fmla="*/ 16298 h 277068"/>
              <a:gd name="connsiteX20" fmla="*/ 162861 w 327961"/>
              <a:gd name="connsiteY20" fmla="*/ 81492 h 277068"/>
              <a:gd name="connsiteX21" fmla="*/ 80310 w 327961"/>
              <a:gd name="connsiteY21" fmla="*/ 81492 h 277068"/>
              <a:gd name="connsiteX22" fmla="*/ 80310 w 327961"/>
              <a:gd name="connsiteY22" fmla="*/ 162984 h 277068"/>
              <a:gd name="connsiteX23" fmla="*/ 163144 w 327961"/>
              <a:gd name="connsiteY23" fmla="*/ 162984 h 277068"/>
              <a:gd name="connsiteX24" fmla="*/ 245694 w 327961"/>
              <a:gd name="connsiteY24" fmla="*/ 228178 h 277068"/>
              <a:gd name="connsiteX25" fmla="*/ 245411 w 327961"/>
              <a:gd name="connsiteY25" fmla="*/ 0 h 277068"/>
              <a:gd name="connsiteX26" fmla="*/ 252487 w 327961"/>
              <a:gd name="connsiteY26" fmla="*/ 1583 h 277068"/>
              <a:gd name="connsiteX27" fmla="*/ 261921 w 327961"/>
              <a:gd name="connsiteY27" fmla="*/ 16298 h 277068"/>
              <a:gd name="connsiteX28" fmla="*/ 261921 w 327961"/>
              <a:gd name="connsiteY28" fmla="*/ 70968 h 277068"/>
              <a:gd name="connsiteX29" fmla="*/ 294941 w 327961"/>
              <a:gd name="connsiteY29" fmla="*/ 122192 h 277068"/>
              <a:gd name="connsiteX30" fmla="*/ 262015 w 327961"/>
              <a:gd name="connsiteY30" fmla="*/ 173508 h 277068"/>
              <a:gd name="connsiteX31" fmla="*/ 262015 w 327961"/>
              <a:gd name="connsiteY31" fmla="*/ 228178 h 277068"/>
              <a:gd name="connsiteX32" fmla="*/ 252581 w 327961"/>
              <a:gd name="connsiteY32" fmla="*/ 242893 h 277068"/>
              <a:gd name="connsiteX33" fmla="*/ 245411 w 327961"/>
              <a:gd name="connsiteY33" fmla="*/ 244476 h 277068"/>
              <a:gd name="connsiteX34" fmla="*/ 235128 w 327961"/>
              <a:gd name="connsiteY34" fmla="*/ 240937 h 277068"/>
              <a:gd name="connsiteX35" fmla="*/ 157106 w 327961"/>
              <a:gd name="connsiteY35" fmla="*/ 179283 h 277068"/>
              <a:gd name="connsiteX36" fmla="*/ 140973 w 327961"/>
              <a:gd name="connsiteY36" fmla="*/ 179283 h 277068"/>
              <a:gd name="connsiteX37" fmla="*/ 166446 w 327961"/>
              <a:gd name="connsiteY37" fmla="*/ 238050 h 277068"/>
              <a:gd name="connsiteX38" fmla="*/ 158710 w 327961"/>
              <a:gd name="connsiteY38" fmla="*/ 259098 h 277068"/>
              <a:gd name="connsiteX39" fmla="*/ 125690 w 327961"/>
              <a:gd name="connsiteY39" fmla="*/ 275396 h 277068"/>
              <a:gd name="connsiteX40" fmla="*/ 112576 w 327961"/>
              <a:gd name="connsiteY40" fmla="*/ 276048 h 277068"/>
              <a:gd name="connsiteX41" fmla="*/ 103141 w 327961"/>
              <a:gd name="connsiteY41" fmla="*/ 267201 h 277068"/>
              <a:gd name="connsiteX42" fmla="*/ 64932 w 327961"/>
              <a:gd name="connsiteY42" fmla="*/ 179283 h 277068"/>
              <a:gd name="connsiteX43" fmla="*/ 55498 w 327961"/>
              <a:gd name="connsiteY43" fmla="*/ 179283 h 277068"/>
              <a:gd name="connsiteX44" fmla="*/ 48 w 327961"/>
              <a:gd name="connsiteY44" fmla="*/ 124544 h 277068"/>
              <a:gd name="connsiteX45" fmla="*/ 55498 w 327961"/>
              <a:gd name="connsiteY45" fmla="*/ 65193 h 277068"/>
              <a:gd name="connsiteX46" fmla="*/ 157106 w 327961"/>
              <a:gd name="connsiteY46" fmla="*/ 65193 h 277068"/>
              <a:gd name="connsiteX47" fmla="*/ 235128 w 327961"/>
              <a:gd name="connsiteY47" fmla="*/ 3539 h 277068"/>
              <a:gd name="connsiteX48" fmla="*/ 245411 w 327961"/>
              <a:gd name="connsiteY48" fmla="*/ 0 h 2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7961" h="277068">
                <a:moveTo>
                  <a:pt x="82668" y="179283"/>
                </a:moveTo>
                <a:lnTo>
                  <a:pt x="118331" y="260774"/>
                </a:lnTo>
                <a:lnTo>
                  <a:pt x="151351" y="244476"/>
                </a:lnTo>
                <a:lnTo>
                  <a:pt x="122765" y="179283"/>
                </a:lnTo>
                <a:close/>
                <a:moveTo>
                  <a:pt x="261921" y="89501"/>
                </a:moveTo>
                <a:lnTo>
                  <a:pt x="261921" y="154696"/>
                </a:lnTo>
                <a:cubicBezTo>
                  <a:pt x="265220" y="152292"/>
                  <a:pt x="268136" y="149413"/>
                  <a:pt x="270571" y="146156"/>
                </a:cubicBezTo>
                <a:cubicBezTo>
                  <a:pt x="284030" y="128154"/>
                  <a:pt x="280157" y="102789"/>
                  <a:pt x="261921" y="89501"/>
                </a:cubicBezTo>
                <a:close/>
                <a:moveTo>
                  <a:pt x="55498" y="81492"/>
                </a:moveTo>
                <a:cubicBezTo>
                  <a:pt x="34228" y="82496"/>
                  <a:pt x="17214" y="99292"/>
                  <a:pt x="16197" y="120290"/>
                </a:cubicBezTo>
                <a:cubicBezTo>
                  <a:pt x="15106" y="142793"/>
                  <a:pt x="32702" y="161908"/>
                  <a:pt x="55498" y="162984"/>
                </a:cubicBezTo>
                <a:lnTo>
                  <a:pt x="63800" y="162984"/>
                </a:lnTo>
                <a:lnTo>
                  <a:pt x="63800" y="81492"/>
                </a:lnTo>
                <a:close/>
                <a:moveTo>
                  <a:pt x="280788" y="45356"/>
                </a:moveTo>
                <a:cubicBezTo>
                  <a:pt x="309382" y="60713"/>
                  <a:pt x="327400" y="90062"/>
                  <a:pt x="327961" y="122191"/>
                </a:cubicBezTo>
                <a:cubicBezTo>
                  <a:pt x="327414" y="154347"/>
                  <a:pt x="309397" y="183731"/>
                  <a:pt x="280788" y="199119"/>
                </a:cubicBezTo>
                <a:lnTo>
                  <a:pt x="271354" y="185522"/>
                </a:lnTo>
                <a:cubicBezTo>
                  <a:pt x="295407" y="173238"/>
                  <a:pt x="310694" y="148920"/>
                  <a:pt x="311168" y="122191"/>
                </a:cubicBezTo>
                <a:cubicBezTo>
                  <a:pt x="310660" y="95496"/>
                  <a:pt x="295377" y="71222"/>
                  <a:pt x="271354" y="58953"/>
                </a:cubicBezTo>
                <a:close/>
                <a:moveTo>
                  <a:pt x="245411" y="16298"/>
                </a:moveTo>
                <a:lnTo>
                  <a:pt x="162861" y="81492"/>
                </a:lnTo>
                <a:lnTo>
                  <a:pt x="80310" y="81492"/>
                </a:lnTo>
                <a:lnTo>
                  <a:pt x="80310" y="162984"/>
                </a:lnTo>
                <a:lnTo>
                  <a:pt x="163144" y="162984"/>
                </a:lnTo>
                <a:lnTo>
                  <a:pt x="245694" y="228178"/>
                </a:lnTo>
                <a:close/>
                <a:moveTo>
                  <a:pt x="245411" y="0"/>
                </a:moveTo>
                <a:cubicBezTo>
                  <a:pt x="247856" y="27"/>
                  <a:pt x="250268" y="567"/>
                  <a:pt x="252487" y="1583"/>
                </a:cubicBezTo>
                <a:cubicBezTo>
                  <a:pt x="258229" y="4297"/>
                  <a:pt x="261894" y="10014"/>
                  <a:pt x="261921" y="16298"/>
                </a:cubicBezTo>
                <a:lnTo>
                  <a:pt x="261921" y="70968"/>
                </a:lnTo>
                <a:cubicBezTo>
                  <a:pt x="282022" y="80317"/>
                  <a:pt x="294875" y="100256"/>
                  <a:pt x="294941" y="122192"/>
                </a:cubicBezTo>
                <a:cubicBezTo>
                  <a:pt x="294905" y="144133"/>
                  <a:pt x="282094" y="164100"/>
                  <a:pt x="262015" y="173508"/>
                </a:cubicBezTo>
                <a:lnTo>
                  <a:pt x="262015" y="228178"/>
                </a:lnTo>
                <a:cubicBezTo>
                  <a:pt x="261988" y="234463"/>
                  <a:pt x="258323" y="240179"/>
                  <a:pt x="252581" y="242893"/>
                </a:cubicBezTo>
                <a:cubicBezTo>
                  <a:pt x="250334" y="243922"/>
                  <a:pt x="247888" y="244462"/>
                  <a:pt x="245411" y="244476"/>
                </a:cubicBezTo>
                <a:cubicBezTo>
                  <a:pt x="241675" y="244486"/>
                  <a:pt x="238048" y="243237"/>
                  <a:pt x="235128" y="240937"/>
                </a:cubicBezTo>
                <a:lnTo>
                  <a:pt x="157106" y="179283"/>
                </a:lnTo>
                <a:lnTo>
                  <a:pt x="140973" y="179283"/>
                </a:lnTo>
                <a:lnTo>
                  <a:pt x="166446" y="238050"/>
                </a:lnTo>
                <a:cubicBezTo>
                  <a:pt x="169930" y="245981"/>
                  <a:pt x="166535" y="255218"/>
                  <a:pt x="158710" y="259098"/>
                </a:cubicBezTo>
                <a:lnTo>
                  <a:pt x="125690" y="275396"/>
                </a:lnTo>
                <a:cubicBezTo>
                  <a:pt x="121592" y="277372"/>
                  <a:pt x="116854" y="277608"/>
                  <a:pt x="112576" y="276048"/>
                </a:cubicBezTo>
                <a:cubicBezTo>
                  <a:pt x="108324" y="274518"/>
                  <a:pt x="104907" y="271313"/>
                  <a:pt x="103141" y="267201"/>
                </a:cubicBezTo>
                <a:lnTo>
                  <a:pt x="64932" y="179283"/>
                </a:lnTo>
                <a:lnTo>
                  <a:pt x="55498" y="179283"/>
                </a:lnTo>
                <a:cubicBezTo>
                  <a:pt x="25392" y="178082"/>
                  <a:pt x="1265" y="154264"/>
                  <a:pt x="48" y="124544"/>
                </a:cubicBezTo>
                <a:cubicBezTo>
                  <a:pt x="-1242" y="93038"/>
                  <a:pt x="23584" y="66467"/>
                  <a:pt x="55498" y="65193"/>
                </a:cubicBezTo>
                <a:lnTo>
                  <a:pt x="157106" y="65193"/>
                </a:lnTo>
                <a:lnTo>
                  <a:pt x="235128" y="3539"/>
                </a:lnTo>
                <a:cubicBezTo>
                  <a:pt x="238048" y="1239"/>
                  <a:pt x="241675" y="-10"/>
                  <a:pt x="245411" y="0"/>
                </a:cubicBezTo>
                <a:close/>
              </a:path>
            </a:pathLst>
          </a:custGeom>
          <a:solidFill>
            <a:schemeClr val="bg2"/>
          </a:solidFill>
          <a:ln w="925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4C1B141-897B-A64A-BF9B-B435572E7B54}"/>
              </a:ext>
            </a:extLst>
          </p:cNvPr>
          <p:cNvSpPr/>
          <p:nvPr/>
        </p:nvSpPr>
        <p:spPr>
          <a:xfrm>
            <a:off x="2157364" y="3837711"/>
            <a:ext cx="1099397" cy="1087945"/>
          </a:xfrm>
          <a:custGeom>
            <a:avLst/>
            <a:gdLst>
              <a:gd name="connsiteX0" fmla="*/ 0 w 1625600"/>
              <a:gd name="connsiteY0" fmla="*/ 0 h 1608667"/>
              <a:gd name="connsiteX1" fmla="*/ 0 w 1625600"/>
              <a:gd name="connsiteY1" fmla="*/ 1608667 h 1608667"/>
              <a:gd name="connsiteX2" fmla="*/ 1625600 w 1625600"/>
              <a:gd name="connsiteY2" fmla="*/ 1608667 h 1608667"/>
            </a:gdLst>
            <a:ahLst/>
            <a:cxnLst>
              <a:cxn ang="0">
                <a:pos x="connsiteX0" y="connsiteY0"/>
              </a:cxn>
              <a:cxn ang="0">
                <a:pos x="connsiteX1" y="connsiteY1"/>
              </a:cxn>
              <a:cxn ang="0">
                <a:pos x="connsiteX2" y="connsiteY2"/>
              </a:cxn>
            </a:cxnLst>
            <a:rect l="l" t="t" r="r" b="b"/>
            <a:pathLst>
              <a:path w="1625600" h="1608667">
                <a:moveTo>
                  <a:pt x="0" y="0"/>
                </a:moveTo>
                <a:lnTo>
                  <a:pt x="0" y="1608667"/>
                </a:lnTo>
                <a:lnTo>
                  <a:pt x="1625600" y="1608667"/>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142410ED-47B1-7448-B620-02A4C0F1B110}"/>
              </a:ext>
            </a:extLst>
          </p:cNvPr>
          <p:cNvSpPr/>
          <p:nvPr/>
        </p:nvSpPr>
        <p:spPr>
          <a:xfrm>
            <a:off x="3620461" y="5427501"/>
            <a:ext cx="1099397" cy="1087945"/>
          </a:xfrm>
          <a:custGeom>
            <a:avLst/>
            <a:gdLst>
              <a:gd name="connsiteX0" fmla="*/ 0 w 1625600"/>
              <a:gd name="connsiteY0" fmla="*/ 0 h 1608667"/>
              <a:gd name="connsiteX1" fmla="*/ 0 w 1625600"/>
              <a:gd name="connsiteY1" fmla="*/ 1608667 h 1608667"/>
              <a:gd name="connsiteX2" fmla="*/ 1625600 w 1625600"/>
              <a:gd name="connsiteY2" fmla="*/ 1608667 h 1608667"/>
            </a:gdLst>
            <a:ahLst/>
            <a:cxnLst>
              <a:cxn ang="0">
                <a:pos x="connsiteX0" y="connsiteY0"/>
              </a:cxn>
              <a:cxn ang="0">
                <a:pos x="connsiteX1" y="connsiteY1"/>
              </a:cxn>
              <a:cxn ang="0">
                <a:pos x="connsiteX2" y="connsiteY2"/>
              </a:cxn>
            </a:cxnLst>
            <a:rect l="l" t="t" r="r" b="b"/>
            <a:pathLst>
              <a:path w="1625600" h="1608667">
                <a:moveTo>
                  <a:pt x="0" y="0"/>
                </a:moveTo>
                <a:lnTo>
                  <a:pt x="0" y="1608667"/>
                </a:lnTo>
                <a:lnTo>
                  <a:pt x="1625600" y="1608667"/>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86CBB46-E461-DA4E-AD4B-C026B8765D7D}"/>
              </a:ext>
            </a:extLst>
          </p:cNvPr>
          <p:cNvSpPr txBox="1"/>
          <p:nvPr/>
        </p:nvSpPr>
        <p:spPr>
          <a:xfrm>
            <a:off x="521019" y="532180"/>
            <a:ext cx="1848583" cy="707886"/>
          </a:xfrm>
          <a:prstGeom prst="rect">
            <a:avLst/>
          </a:prstGeom>
          <a:noFill/>
        </p:spPr>
        <p:txBody>
          <a:bodyPr wrap="none" lIns="91440" tIns="45720" rIns="91440" bIns="45720" rtlCol="0" anchor="t">
            <a:spAutoFit/>
          </a:bodyPr>
          <a:lstStyle/>
          <a:p>
            <a:r>
              <a:rPr lang="en-US" altLang="zh-CN" sz="4000" b="1">
                <a:solidFill>
                  <a:schemeClr val="accent1"/>
                </a:solidFill>
                <a:latin typeface="+mj-lt"/>
                <a:ea typeface="等线"/>
              </a:rPr>
              <a:t>MODEL</a:t>
            </a:r>
            <a:r>
              <a:rPr lang="zh-CN" altLang="en-US" sz="4000" b="1">
                <a:solidFill>
                  <a:schemeClr val="accent1"/>
                </a:solidFill>
                <a:latin typeface="+mj-lt"/>
                <a:ea typeface="等线"/>
              </a:rPr>
              <a:t> </a:t>
            </a:r>
            <a:endParaRPr lang="en-US" sz="4000" b="1">
              <a:solidFill>
                <a:schemeClr val="accent1"/>
              </a:solidFill>
              <a:latin typeface="+mj-lt"/>
              <a:ea typeface="等线"/>
            </a:endParaRPr>
          </a:p>
        </p:txBody>
      </p:sp>
    </p:spTree>
    <p:extLst>
      <p:ext uri="{BB962C8B-B14F-4D97-AF65-F5344CB8AC3E}">
        <p14:creationId xmlns:p14="http://schemas.microsoft.com/office/powerpoint/2010/main" val="2244549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5F5323-82C7-3320-064B-3C7767288A35}"/>
              </a:ext>
            </a:extLst>
          </p:cNvPr>
          <p:cNvPicPr>
            <a:picLocks/>
          </p:cNvPicPr>
          <p:nvPr/>
        </p:nvPicPr>
        <p:blipFill rotWithShape="1">
          <a:blip r:embed="rId2"/>
          <a:srcRect l="2011" t="7404" b="7404"/>
          <a:stretch/>
        </p:blipFill>
        <p:spPr>
          <a:xfrm>
            <a:off x="588413" y="1549655"/>
            <a:ext cx="11053292" cy="3064242"/>
          </a:xfrm>
          <a:prstGeom prst="rect">
            <a:avLst/>
          </a:prstGeom>
        </p:spPr>
      </p:pic>
      <p:sp>
        <p:nvSpPr>
          <p:cNvPr id="18" name="Rectangle 17">
            <a:extLst>
              <a:ext uri="{FF2B5EF4-FFF2-40B4-BE49-F238E27FC236}">
                <a16:creationId xmlns:a16="http://schemas.microsoft.com/office/drawing/2014/main" id="{1C8F62BD-8909-5E54-15B1-E1BE5923FC91}"/>
              </a:ext>
            </a:extLst>
          </p:cNvPr>
          <p:cNvSpPr/>
          <p:nvPr/>
        </p:nvSpPr>
        <p:spPr>
          <a:xfrm>
            <a:off x="7922066" y="1302286"/>
            <a:ext cx="4151092" cy="369332"/>
          </a:xfrm>
          <a:prstGeom prst="rect">
            <a:avLst/>
          </a:prstGeom>
          <a:noFill/>
          <a:ln>
            <a:noFill/>
          </a:ln>
        </p:spPr>
        <p:txBody>
          <a:bodyPr wrap="square" lIns="91440" tIns="45720" rIns="91440" bIns="45720" anchor="b">
            <a:spAutoFit/>
          </a:bodyPr>
          <a:lstStyle/>
          <a:p>
            <a:pPr>
              <a:defRPr/>
            </a:pPr>
            <a:r>
              <a:rPr lang="en-US" b="1"/>
              <a:t>Probability &gt; 0.5    </a:t>
            </a:r>
            <a:r>
              <a:rPr lang="en-US" b="1">
                <a:sym typeface="Wingdings" panose="05000000000000000000" pitchFamily="2" charset="2"/>
              </a:rPr>
              <a:t>    </a:t>
            </a:r>
            <a:r>
              <a:rPr lang="en-US" b="1">
                <a:solidFill>
                  <a:schemeClr val="accent2"/>
                </a:solidFill>
                <a:sym typeface="Wingdings" panose="05000000000000000000" pitchFamily="2" charset="2"/>
              </a:rPr>
              <a:t>Recession</a:t>
            </a:r>
            <a:endParaRPr lang="en-US" b="1">
              <a:solidFill>
                <a:schemeClr val="accent2"/>
              </a:solidFill>
              <a:cs typeface="Calibri"/>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4911BA8C-2D38-5E31-6829-174569CA09B7}"/>
                  </a:ext>
                </a:extLst>
              </p:cNvPr>
              <p:cNvSpPr/>
              <p:nvPr/>
            </p:nvSpPr>
            <p:spPr>
              <a:xfrm>
                <a:off x="7274196" y="4677748"/>
                <a:ext cx="4842306" cy="369332"/>
              </a:xfrm>
              <a:prstGeom prst="rect">
                <a:avLst/>
              </a:prstGeom>
              <a:noFill/>
              <a:ln>
                <a:noFill/>
              </a:ln>
            </p:spPr>
            <p:txBody>
              <a:bodyPr wrap="square" anchor="b">
                <a:spAutoFit/>
              </a:bodyPr>
              <a:lstStyle/>
              <a:p>
                <a:pPr>
                  <a:defRPr/>
                </a:pPr>
                <a:r>
                  <a:rPr lang="en-US" b="1">
                    <a:solidFill>
                      <a:schemeClr val="tx1"/>
                    </a:solidFill>
                  </a:rPr>
                  <a:t>Probability </a:t>
                </a:r>
                <a14:m>
                  <m:oMath xmlns:m="http://schemas.openxmlformats.org/officeDocument/2006/math">
                    <m:r>
                      <a:rPr lang="en-US" b="1">
                        <a:solidFill>
                          <a:schemeClr val="tx1"/>
                        </a:solidFill>
                        <a:latin typeface="Cambria Math" panose="02040503050406030204" pitchFamily="18" charset="0"/>
                      </a:rPr>
                      <m:t>≤</m:t>
                    </m:r>
                  </m:oMath>
                </a14:m>
                <a:r>
                  <a:rPr lang="en-US" b="1">
                    <a:solidFill>
                      <a:schemeClr val="tx1"/>
                    </a:solidFill>
                  </a:rPr>
                  <a:t> 0.5    </a:t>
                </a:r>
                <a:r>
                  <a:rPr lang="en-US" b="1">
                    <a:solidFill>
                      <a:schemeClr val="tx1"/>
                    </a:solidFill>
                    <a:sym typeface="Wingdings" panose="05000000000000000000" pitchFamily="2" charset="2"/>
                  </a:rPr>
                  <a:t>    </a:t>
                </a:r>
                <a:r>
                  <a:rPr lang="en-US" b="1">
                    <a:solidFill>
                      <a:schemeClr val="accent2"/>
                    </a:solidFill>
                    <a:sym typeface="Wingdings" panose="05000000000000000000" pitchFamily="2" charset="2"/>
                  </a:rPr>
                  <a:t>Expansion</a:t>
                </a:r>
                <a:r>
                  <a:rPr lang="en-US" b="1">
                    <a:solidFill>
                      <a:srgbClr val="FFFFFF"/>
                    </a:solidFill>
                    <a:highlight>
                      <a:srgbClr val="FFFF00"/>
                    </a:highlight>
                    <a:sym typeface="Wingdings" panose="05000000000000000000" pitchFamily="2" charset="2"/>
                  </a:rPr>
                  <a:t> </a:t>
                </a:r>
                <a:endParaRPr lang="en-US" b="1">
                  <a:solidFill>
                    <a:srgbClr val="FFFFFF"/>
                  </a:solidFill>
                  <a:highlight>
                    <a:srgbClr val="FFFF00"/>
                  </a:highlight>
                </a:endParaRPr>
              </a:p>
            </p:txBody>
          </p:sp>
        </mc:Choice>
        <mc:Fallback xmlns="">
          <p:sp>
            <p:nvSpPr>
              <p:cNvPr id="19" name="Rectangle 18">
                <a:extLst>
                  <a:ext uri="{FF2B5EF4-FFF2-40B4-BE49-F238E27FC236}">
                    <a16:creationId xmlns:a16="http://schemas.microsoft.com/office/drawing/2014/main" id="{4911BA8C-2D38-5E31-6829-174569CA09B7}"/>
                  </a:ext>
                </a:extLst>
              </p:cNvPr>
              <p:cNvSpPr>
                <a:spLocks noRot="1" noChangeAspect="1" noMove="1" noResize="1" noEditPoints="1" noAdjustHandles="1" noChangeArrowheads="1" noChangeShapeType="1" noTextEdit="1"/>
              </p:cNvSpPr>
              <p:nvPr/>
            </p:nvSpPr>
            <p:spPr>
              <a:xfrm>
                <a:off x="7274196" y="4677748"/>
                <a:ext cx="4842306" cy="369332"/>
              </a:xfrm>
              <a:prstGeom prst="rect">
                <a:avLst/>
              </a:prstGeom>
              <a:blipFill>
                <a:blip r:embed="rId3"/>
                <a:stretch>
                  <a:fillRect l="-1006" t="-9836" b="-26230"/>
                </a:stretch>
              </a:blipFill>
              <a:ln>
                <a:noFill/>
              </a:ln>
            </p:spPr>
            <p:txBody>
              <a:bodyPr/>
              <a:lstStyle/>
              <a:p>
                <a:r>
                  <a:rPr lang="en-US">
                    <a:noFill/>
                  </a:rPr>
                  <a:t> </a:t>
                </a:r>
              </a:p>
            </p:txBody>
          </p:sp>
        </mc:Fallback>
      </mc:AlternateContent>
      <p:graphicFrame>
        <p:nvGraphicFramePr>
          <p:cNvPr id="23" name="Table 23">
            <a:extLst>
              <a:ext uri="{FF2B5EF4-FFF2-40B4-BE49-F238E27FC236}">
                <a16:creationId xmlns:a16="http://schemas.microsoft.com/office/drawing/2014/main" id="{0C430DA3-337E-FDB6-8C6F-305119B9C861}"/>
              </a:ext>
            </a:extLst>
          </p:cNvPr>
          <p:cNvGraphicFramePr>
            <a:graphicFrameLocks noGrp="1"/>
          </p:cNvGraphicFramePr>
          <p:nvPr/>
        </p:nvGraphicFramePr>
        <p:xfrm>
          <a:off x="839788" y="4781123"/>
          <a:ext cx="5125545" cy="1554480"/>
        </p:xfrm>
        <a:graphic>
          <a:graphicData uri="http://schemas.openxmlformats.org/drawingml/2006/table">
            <a:tbl>
              <a:tblPr firstRow="1" bandRow="1">
                <a:tableStyleId>{8799B23B-EC83-4686-B30A-512413B5E67A}</a:tableStyleId>
              </a:tblPr>
              <a:tblGrid>
                <a:gridCol w="2552334">
                  <a:extLst>
                    <a:ext uri="{9D8B030D-6E8A-4147-A177-3AD203B41FA5}">
                      <a16:colId xmlns:a16="http://schemas.microsoft.com/office/drawing/2014/main" val="3782068665"/>
                    </a:ext>
                  </a:extLst>
                </a:gridCol>
                <a:gridCol w="2573211">
                  <a:extLst>
                    <a:ext uri="{9D8B030D-6E8A-4147-A177-3AD203B41FA5}">
                      <a16:colId xmlns:a16="http://schemas.microsoft.com/office/drawing/2014/main" val="2337634597"/>
                    </a:ext>
                  </a:extLst>
                </a:gridCol>
              </a:tblGrid>
              <a:tr h="141767">
                <a:tc>
                  <a:txBody>
                    <a:bodyPr/>
                    <a:lstStyle/>
                    <a:p>
                      <a:pPr algn="ctr"/>
                      <a:r>
                        <a:rPr lang="en-CA" sz="1600">
                          <a:solidFill>
                            <a:schemeClr val="accent3"/>
                          </a:solidFill>
                        </a:rPr>
                        <a:t>Metrics </a:t>
                      </a:r>
                      <a:endParaRPr lang="en-CA" sz="1600">
                        <a:solidFill>
                          <a:schemeClr val="accent3"/>
                        </a:solidFill>
                        <a:latin typeface="+mn-lt"/>
                      </a:endParaRPr>
                    </a:p>
                  </a:txBody>
                  <a:tcPr/>
                </a:tc>
                <a:tc>
                  <a:txBody>
                    <a:bodyPr/>
                    <a:lstStyle/>
                    <a:p>
                      <a:pPr algn="ctr"/>
                      <a:r>
                        <a:rPr lang="en-CA" sz="1600">
                          <a:solidFill>
                            <a:schemeClr val="accent3"/>
                          </a:solidFill>
                        </a:rPr>
                        <a:t>Values</a:t>
                      </a:r>
                      <a:endParaRPr lang="en-CA" sz="1600">
                        <a:solidFill>
                          <a:schemeClr val="accent3"/>
                        </a:solidFill>
                        <a:latin typeface="+mn-lt"/>
                      </a:endParaRPr>
                    </a:p>
                  </a:txBody>
                  <a:tcPr/>
                </a:tc>
                <a:extLst>
                  <a:ext uri="{0D108BD9-81ED-4DB2-BD59-A6C34878D82A}">
                    <a16:rowId xmlns:a16="http://schemas.microsoft.com/office/drawing/2014/main" val="2153754094"/>
                  </a:ext>
                </a:extLst>
              </a:tr>
              <a:tr h="282255">
                <a:tc>
                  <a:txBody>
                    <a:bodyPr/>
                    <a:lstStyle/>
                    <a:p>
                      <a:pPr algn="ctr" rtl="0" fontAlgn="base"/>
                      <a:r>
                        <a:rPr lang="en-CA" sz="1400" b="0" u="none" strike="noStrike">
                          <a:solidFill>
                            <a:schemeClr val="tx1"/>
                          </a:solidFill>
                          <a:effectLst/>
                        </a:rPr>
                        <a:t>AUC</a:t>
                      </a:r>
                      <a:r>
                        <a:rPr lang="en-CA" sz="1400" b="0">
                          <a:solidFill>
                            <a:schemeClr val="tx1"/>
                          </a:solidFill>
                          <a:effectLst/>
                        </a:rPr>
                        <a:t>​</a:t>
                      </a:r>
                      <a:endParaRPr lang="en-CA" sz="1400" b="0" i="0">
                        <a:solidFill>
                          <a:schemeClr val="tx1"/>
                        </a:solidFill>
                        <a:effectLst/>
                        <a:latin typeface="+mn-lt"/>
                      </a:endParaRPr>
                    </a:p>
                  </a:txBody>
                  <a:tcPr anchor="b"/>
                </a:tc>
                <a:tc>
                  <a:txBody>
                    <a:bodyPr/>
                    <a:lstStyle/>
                    <a:p>
                      <a:pPr algn="ctr" rtl="0" fontAlgn="base"/>
                      <a:r>
                        <a:rPr lang="en-CA" sz="1400" b="0" u="none" strike="noStrike">
                          <a:solidFill>
                            <a:schemeClr val="tx1"/>
                          </a:solidFill>
                          <a:effectLst/>
                        </a:rPr>
                        <a:t>90 %</a:t>
                      </a:r>
                      <a:r>
                        <a:rPr lang="en-CA" sz="1400" b="0">
                          <a:solidFill>
                            <a:schemeClr val="tx1"/>
                          </a:solidFill>
                          <a:effectLst/>
                        </a:rPr>
                        <a:t>​</a:t>
                      </a:r>
                      <a:endParaRPr lang="en-CA" sz="1400" b="0" i="0">
                        <a:solidFill>
                          <a:schemeClr val="tx1"/>
                        </a:solidFill>
                        <a:effectLst/>
                        <a:latin typeface="+mn-lt"/>
                      </a:endParaRPr>
                    </a:p>
                  </a:txBody>
                  <a:tcPr anchor="b"/>
                </a:tc>
                <a:extLst>
                  <a:ext uri="{0D108BD9-81ED-4DB2-BD59-A6C34878D82A}">
                    <a16:rowId xmlns:a16="http://schemas.microsoft.com/office/drawing/2014/main" val="396085034"/>
                  </a:ext>
                </a:extLst>
              </a:tr>
              <a:tr h="282255">
                <a:tc>
                  <a:txBody>
                    <a:bodyPr/>
                    <a:lstStyle/>
                    <a:p>
                      <a:pPr algn="ctr" rtl="0" fontAlgn="base"/>
                      <a:r>
                        <a:rPr lang="en-CA" sz="1400" b="0" u="none" strike="noStrike">
                          <a:solidFill>
                            <a:schemeClr val="tx1"/>
                          </a:solidFill>
                          <a:effectLst/>
                        </a:rPr>
                        <a:t>Recall</a:t>
                      </a:r>
                      <a:r>
                        <a:rPr lang="en-CA" sz="1400" b="0">
                          <a:solidFill>
                            <a:schemeClr val="tx1"/>
                          </a:solidFill>
                          <a:effectLst/>
                        </a:rPr>
                        <a:t>​</a:t>
                      </a:r>
                      <a:endParaRPr lang="en-CA" sz="1400" b="0" i="0">
                        <a:solidFill>
                          <a:schemeClr val="tx1"/>
                        </a:solidFill>
                        <a:effectLst/>
                        <a:latin typeface="+mn-lt"/>
                      </a:endParaRPr>
                    </a:p>
                  </a:txBody>
                  <a:tcPr anchor="b"/>
                </a:tc>
                <a:tc>
                  <a:txBody>
                    <a:bodyPr/>
                    <a:lstStyle/>
                    <a:p>
                      <a:pPr algn="ctr" rtl="0" fontAlgn="base"/>
                      <a:r>
                        <a:rPr lang="en-CA" sz="1400" b="0" u="none" strike="noStrike">
                          <a:solidFill>
                            <a:schemeClr val="tx1"/>
                          </a:solidFill>
                          <a:effectLst/>
                        </a:rPr>
                        <a:t>91 %</a:t>
                      </a:r>
                      <a:r>
                        <a:rPr lang="en-CA" sz="1400" b="0">
                          <a:solidFill>
                            <a:schemeClr val="tx1"/>
                          </a:solidFill>
                          <a:effectLst/>
                        </a:rPr>
                        <a:t>​</a:t>
                      </a:r>
                      <a:endParaRPr lang="en-CA" sz="1400" b="0" i="0">
                        <a:solidFill>
                          <a:schemeClr val="tx1"/>
                        </a:solidFill>
                        <a:effectLst/>
                        <a:latin typeface="+mn-lt"/>
                      </a:endParaRPr>
                    </a:p>
                  </a:txBody>
                  <a:tcPr anchor="b"/>
                </a:tc>
                <a:extLst>
                  <a:ext uri="{0D108BD9-81ED-4DB2-BD59-A6C34878D82A}">
                    <a16:rowId xmlns:a16="http://schemas.microsoft.com/office/drawing/2014/main" val="3942209616"/>
                  </a:ext>
                </a:extLst>
              </a:tr>
              <a:tr h="282255">
                <a:tc>
                  <a:txBody>
                    <a:bodyPr/>
                    <a:lstStyle/>
                    <a:p>
                      <a:pPr algn="ctr" rtl="0" fontAlgn="base"/>
                      <a:r>
                        <a:rPr lang="en-CA" sz="1400" b="0" u="none" strike="noStrike">
                          <a:solidFill>
                            <a:schemeClr val="tx1"/>
                          </a:solidFill>
                          <a:effectLst/>
                        </a:rPr>
                        <a:t>Precision</a:t>
                      </a:r>
                      <a:r>
                        <a:rPr lang="en-CA" sz="1400" b="0">
                          <a:solidFill>
                            <a:schemeClr val="tx1"/>
                          </a:solidFill>
                          <a:effectLst/>
                        </a:rPr>
                        <a:t>​</a:t>
                      </a:r>
                      <a:endParaRPr lang="en-CA" sz="1400" b="0" i="0">
                        <a:solidFill>
                          <a:schemeClr val="tx1"/>
                        </a:solidFill>
                        <a:effectLst/>
                        <a:latin typeface="+mn-lt"/>
                      </a:endParaRPr>
                    </a:p>
                  </a:txBody>
                  <a:tcPr anchor="b"/>
                </a:tc>
                <a:tc>
                  <a:txBody>
                    <a:bodyPr/>
                    <a:lstStyle/>
                    <a:p>
                      <a:pPr algn="ctr" rtl="0" fontAlgn="base"/>
                      <a:r>
                        <a:rPr lang="en-CA" sz="1400" b="0" u="none" strike="noStrike">
                          <a:solidFill>
                            <a:schemeClr val="tx1"/>
                          </a:solidFill>
                          <a:effectLst/>
                        </a:rPr>
                        <a:t>80 %</a:t>
                      </a:r>
                      <a:r>
                        <a:rPr lang="en-CA" sz="1400" b="0">
                          <a:solidFill>
                            <a:schemeClr val="tx1"/>
                          </a:solidFill>
                          <a:effectLst/>
                        </a:rPr>
                        <a:t>​</a:t>
                      </a:r>
                      <a:endParaRPr lang="en-CA" sz="1400" b="0" i="0">
                        <a:solidFill>
                          <a:schemeClr val="tx1"/>
                        </a:solidFill>
                        <a:effectLst/>
                        <a:latin typeface="+mn-lt"/>
                      </a:endParaRPr>
                    </a:p>
                  </a:txBody>
                  <a:tcPr anchor="b"/>
                </a:tc>
                <a:extLst>
                  <a:ext uri="{0D108BD9-81ED-4DB2-BD59-A6C34878D82A}">
                    <a16:rowId xmlns:a16="http://schemas.microsoft.com/office/drawing/2014/main" val="2705761221"/>
                  </a:ext>
                </a:extLst>
              </a:tr>
              <a:tr h="282255">
                <a:tc>
                  <a:txBody>
                    <a:bodyPr/>
                    <a:lstStyle/>
                    <a:p>
                      <a:pPr algn="ctr" rtl="0" fontAlgn="base"/>
                      <a:r>
                        <a:rPr lang="en-CA" sz="1400" b="0" u="none" strike="noStrike">
                          <a:solidFill>
                            <a:schemeClr val="tx1"/>
                          </a:solidFill>
                          <a:effectLst/>
                        </a:rPr>
                        <a:t>F1-Score</a:t>
                      </a:r>
                      <a:r>
                        <a:rPr lang="en-CA" sz="1400" b="0">
                          <a:solidFill>
                            <a:schemeClr val="tx1"/>
                          </a:solidFill>
                          <a:effectLst/>
                        </a:rPr>
                        <a:t>​</a:t>
                      </a:r>
                      <a:endParaRPr lang="en-CA" sz="1400" b="0" i="0">
                        <a:solidFill>
                          <a:schemeClr val="tx1"/>
                        </a:solidFill>
                        <a:effectLst/>
                        <a:latin typeface="+mn-lt"/>
                      </a:endParaRPr>
                    </a:p>
                  </a:txBody>
                  <a:tcPr anchor="b"/>
                </a:tc>
                <a:tc>
                  <a:txBody>
                    <a:bodyPr/>
                    <a:lstStyle/>
                    <a:p>
                      <a:pPr algn="ctr" rtl="0" fontAlgn="base"/>
                      <a:r>
                        <a:rPr lang="en-CA" sz="1400" b="0" u="none" strike="noStrike">
                          <a:solidFill>
                            <a:schemeClr val="tx1"/>
                          </a:solidFill>
                          <a:effectLst/>
                        </a:rPr>
                        <a:t>85 %</a:t>
                      </a:r>
                      <a:r>
                        <a:rPr lang="en-CA" sz="1400" b="0">
                          <a:solidFill>
                            <a:schemeClr val="tx1"/>
                          </a:solidFill>
                          <a:effectLst/>
                        </a:rPr>
                        <a:t>​</a:t>
                      </a:r>
                      <a:endParaRPr lang="en-CA" sz="1400" b="0" i="0">
                        <a:solidFill>
                          <a:schemeClr val="tx1"/>
                        </a:solidFill>
                        <a:effectLst/>
                        <a:latin typeface="+mn-lt"/>
                      </a:endParaRPr>
                    </a:p>
                  </a:txBody>
                  <a:tcPr anchor="b"/>
                </a:tc>
                <a:extLst>
                  <a:ext uri="{0D108BD9-81ED-4DB2-BD59-A6C34878D82A}">
                    <a16:rowId xmlns:a16="http://schemas.microsoft.com/office/drawing/2014/main" val="3523518016"/>
                  </a:ext>
                </a:extLst>
              </a:tr>
            </a:tbl>
          </a:graphicData>
        </a:graphic>
      </p:graphicFrame>
      <p:sp>
        <p:nvSpPr>
          <p:cNvPr id="10" name="TextBox 9">
            <a:extLst>
              <a:ext uri="{FF2B5EF4-FFF2-40B4-BE49-F238E27FC236}">
                <a16:creationId xmlns:a16="http://schemas.microsoft.com/office/drawing/2014/main" id="{94F9E49F-425F-3E46-812F-D3113D9CA671}"/>
              </a:ext>
            </a:extLst>
          </p:cNvPr>
          <p:cNvSpPr txBox="1"/>
          <p:nvPr/>
        </p:nvSpPr>
        <p:spPr>
          <a:xfrm>
            <a:off x="521019" y="532180"/>
            <a:ext cx="5335628" cy="707886"/>
          </a:xfrm>
          <a:prstGeom prst="rect">
            <a:avLst/>
          </a:prstGeom>
          <a:noFill/>
        </p:spPr>
        <p:txBody>
          <a:bodyPr wrap="none" lIns="91440" tIns="45720" rIns="91440" bIns="45720" rtlCol="0" anchor="t">
            <a:spAutoFit/>
          </a:bodyPr>
          <a:lstStyle/>
          <a:p>
            <a:r>
              <a:rPr lang="en-US" altLang="zh-CN" sz="4000" b="1">
                <a:solidFill>
                  <a:schemeClr val="accent1"/>
                </a:solidFill>
                <a:latin typeface="+mj-lt"/>
                <a:ea typeface="等线"/>
              </a:rPr>
              <a:t>EVALUATION</a:t>
            </a:r>
            <a:r>
              <a:rPr lang="zh-CN" altLang="en-US" sz="4000" b="1">
                <a:solidFill>
                  <a:schemeClr val="accent1"/>
                </a:solidFill>
                <a:latin typeface="+mj-lt"/>
                <a:ea typeface="等线"/>
              </a:rPr>
              <a:t> </a:t>
            </a:r>
            <a:r>
              <a:rPr lang="en-US" altLang="zh-CN" sz="4000" b="1">
                <a:solidFill>
                  <a:schemeClr val="accent1"/>
                </a:solidFill>
                <a:latin typeface="+mj-lt"/>
                <a:ea typeface="等线"/>
              </a:rPr>
              <a:t>OF</a:t>
            </a:r>
            <a:r>
              <a:rPr lang="zh-CN" altLang="en-US" sz="4000" b="1">
                <a:solidFill>
                  <a:schemeClr val="accent1"/>
                </a:solidFill>
                <a:latin typeface="+mj-lt"/>
                <a:ea typeface="等线"/>
              </a:rPr>
              <a:t> </a:t>
            </a:r>
            <a:r>
              <a:rPr lang="en-US" altLang="zh-CN" sz="4000" b="1">
                <a:solidFill>
                  <a:schemeClr val="accent1"/>
                </a:solidFill>
                <a:latin typeface="+mj-lt"/>
                <a:ea typeface="等线"/>
              </a:rPr>
              <a:t>RESULTS</a:t>
            </a:r>
            <a:endParaRPr lang="en-US" sz="4000" b="1">
              <a:solidFill>
                <a:schemeClr val="accent1"/>
              </a:solidFill>
              <a:latin typeface="+mj-lt"/>
              <a:ea typeface="等线"/>
              <a:cs typeface="Calibri Light"/>
            </a:endParaRPr>
          </a:p>
        </p:txBody>
      </p:sp>
      <p:cxnSp>
        <p:nvCxnSpPr>
          <p:cNvPr id="4" name="直接箭头连接符 3">
            <a:extLst>
              <a:ext uri="{FF2B5EF4-FFF2-40B4-BE49-F238E27FC236}">
                <a16:creationId xmlns:a16="http://schemas.microsoft.com/office/drawing/2014/main" id="{2CFF15B9-E17C-44A6-ECD0-FAAF05A78A3B}"/>
              </a:ext>
            </a:extLst>
          </p:cNvPr>
          <p:cNvCxnSpPr>
            <a:cxnSpLocks/>
          </p:cNvCxnSpPr>
          <p:nvPr/>
        </p:nvCxnSpPr>
        <p:spPr>
          <a:xfrm flipH="1">
            <a:off x="7417712" y="1593526"/>
            <a:ext cx="504354" cy="468159"/>
          </a:xfrm>
          <a:prstGeom prst="straightConnector1">
            <a:avLst/>
          </a:prstGeom>
          <a:ln w="381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6" name="直接箭头连接符 5">
            <a:extLst>
              <a:ext uri="{FF2B5EF4-FFF2-40B4-BE49-F238E27FC236}">
                <a16:creationId xmlns:a16="http://schemas.microsoft.com/office/drawing/2014/main" id="{5F05B05A-0E11-B5E6-E037-34B8DFA12376}"/>
              </a:ext>
            </a:extLst>
          </p:cNvPr>
          <p:cNvCxnSpPr>
            <a:cxnSpLocks/>
          </p:cNvCxnSpPr>
          <p:nvPr/>
        </p:nvCxnSpPr>
        <p:spPr>
          <a:xfrm flipH="1" flipV="1">
            <a:off x="6790343" y="4289069"/>
            <a:ext cx="483853" cy="49205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9772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wFfimFVNRQqxOGXBnqvH1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RpRmf3ORku1__9Df781N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sH6a2vgTySNfTiRX9pGy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8OarRebKTXuA0Qj6SGRS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wFfimFVNRQqxOGXBnqvH1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heme/theme1.xml><?xml version="1.0" encoding="utf-8"?>
<a:theme xmlns:a="http://schemas.openxmlformats.org/drawingml/2006/main" name="Office Theme">
  <a:themeElements>
    <a:clrScheme name="Custom 44">
      <a:dk1>
        <a:srgbClr val="000000"/>
      </a:dk1>
      <a:lt1>
        <a:srgbClr val="FFFFFF"/>
      </a:lt1>
      <a:dk2>
        <a:srgbClr val="000000"/>
      </a:dk2>
      <a:lt2>
        <a:srgbClr val="FEFFFE"/>
      </a:lt2>
      <a:accent1>
        <a:srgbClr val="86BC24"/>
      </a:accent1>
      <a:accent2>
        <a:srgbClr val="00A057"/>
      </a:accent2>
      <a:accent3>
        <a:srgbClr val="0062AC"/>
      </a:accent3>
      <a:accent4>
        <a:srgbClr val="000000"/>
      </a:accent4>
      <a:accent5>
        <a:srgbClr val="FFFFFF"/>
      </a:accent5>
      <a:accent6>
        <a:srgbClr val="D0D0CE"/>
      </a:accent6>
      <a:hlink>
        <a:srgbClr val="0097A9"/>
      </a:hlink>
      <a:folHlink>
        <a:srgbClr val="01216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7BE39F28332C45BEF4B82B45AA7E75" ma:contentTypeVersion="6" ma:contentTypeDescription="Create a new document." ma:contentTypeScope="" ma:versionID="22b338ba4108287d5b0d0f16fda931fb">
  <xsd:schema xmlns:xsd="http://www.w3.org/2001/XMLSchema" xmlns:xs="http://www.w3.org/2001/XMLSchema" xmlns:p="http://schemas.microsoft.com/office/2006/metadata/properties" xmlns:ns2="c0dd0bf2-2ea6-44e8-8446-39fea3e98107" xmlns:ns3="51cb4736-e18f-4c07-95d8-3d5b380c908f" targetNamespace="http://schemas.microsoft.com/office/2006/metadata/properties" ma:root="true" ma:fieldsID="0e0c395b07723853b9ebaba7810a597e" ns2:_="" ns3:_="">
    <xsd:import namespace="c0dd0bf2-2ea6-44e8-8446-39fea3e98107"/>
    <xsd:import namespace="51cb4736-e18f-4c07-95d8-3d5b380c908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dd0bf2-2ea6-44e8-8446-39fea3e981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1cb4736-e18f-4c07-95d8-3d5b380c908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3F9D30E-6162-463B-84A8-C31EA761A278}">
  <ds:schemaRefs>
    <ds:schemaRef ds:uri="51cb4736-e18f-4c07-95d8-3d5b380c908f"/>
    <ds:schemaRef ds:uri="c0dd0bf2-2ea6-44e8-8446-39fea3e981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3E77D4A-1654-439B-8B90-CF57C9EFE04F}">
  <ds:schemaRefs>
    <ds:schemaRef ds:uri="http://schemas.microsoft.com/sharepoint/v3/contenttype/forms"/>
  </ds:schemaRefs>
</ds:datastoreItem>
</file>

<file path=customXml/itemProps3.xml><?xml version="1.0" encoding="utf-8"?>
<ds:datastoreItem xmlns:ds="http://schemas.openxmlformats.org/officeDocument/2006/customXml" ds:itemID="{948C79FF-8F6C-4ACE-A777-E81D11811CD2}">
  <ds:schemaRefs>
    <ds:schemaRef ds:uri="51cb4736-e18f-4c07-95d8-3d5b380c908f"/>
    <ds:schemaRef ds:uri="c0dd0bf2-2ea6-44e8-8446-39fea3e981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703</TotalTime>
  <Words>3914</Words>
  <Application>Microsoft Macintosh PowerPoint</Application>
  <PresentationFormat>Widescreen</PresentationFormat>
  <Paragraphs>1092</Paragraphs>
  <Slides>42</Slides>
  <Notes>29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8" baseType="lpstr">
      <vt:lpstr>Chronicle Display Black</vt:lpstr>
      <vt:lpstr>Calibri</vt:lpstr>
      <vt:lpstr>Wingdings</vt:lpstr>
      <vt:lpstr>Chivo Light</vt:lpstr>
      <vt:lpstr>Arial,Sans-Serif</vt:lpstr>
      <vt:lpstr>Arial</vt:lpstr>
      <vt:lpstr>Century Gothic</vt:lpstr>
      <vt:lpstr>Verdana</vt:lpstr>
      <vt:lpstr>Oswald Medium</vt:lpstr>
      <vt:lpstr>Oswald SemiBold</vt:lpstr>
      <vt:lpstr>Open Sans</vt:lpstr>
      <vt:lpstr>Calibri Light</vt:lpstr>
      <vt:lpstr>Cambria Math</vt:lpstr>
      <vt:lpstr>Roboto Light</vt:lpstr>
      <vt:lpstr>Office Theme</vt:lpstr>
      <vt:lpstr>think-cell Slide</vt:lpstr>
      <vt:lpstr>PowerPoint Presentation</vt:lpstr>
      <vt:lpstr>PowerPoint Presentation</vt:lpstr>
      <vt:lpstr>PowerPoint Presentation</vt:lpstr>
      <vt:lpstr>PowerPoint Presentation</vt:lpstr>
      <vt:lpstr>USE CASE 1: Recession </vt:lpstr>
      <vt:lpstr>PowerPoint Presentation</vt:lpstr>
      <vt:lpstr>PowerPoint Presentation</vt:lpstr>
      <vt:lpstr>PowerPoint Presentation</vt:lpstr>
      <vt:lpstr>PowerPoint Presentation</vt:lpstr>
      <vt:lpstr>PowerPoint Presentation</vt:lpstr>
      <vt:lpstr>USE CASE 2: CPI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3: HOUSING PRICE </vt:lpstr>
      <vt:lpstr>PowerPoint Presentation</vt:lpstr>
      <vt:lpstr>PowerPoint Presentation</vt:lpstr>
      <vt:lpstr>PowerPoint Presentation</vt:lpstr>
      <vt:lpstr>PowerPoint Presentation</vt:lpstr>
      <vt:lpstr>PowerPoint Presentation</vt:lpstr>
      <vt:lpstr>PowerPoint Presentation</vt:lpstr>
      <vt:lpstr> USE CASE 4:  Oil Price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1 Results: Class Imbalance and Models</vt:lpstr>
      <vt:lpstr>Case 1Results: Class Imbalance and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 Johnston</dc:creator>
  <cp:lastModifiedBy>Kasturi Dhotre</cp:lastModifiedBy>
  <cp:revision>5</cp:revision>
  <dcterms:created xsi:type="dcterms:W3CDTF">2020-01-31T01:07:39Z</dcterms:created>
  <dcterms:modified xsi:type="dcterms:W3CDTF">2024-10-07T17:16:48Z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0x010100907BE39F28332C45BEF4B82B45AA7E75</vt:lpwstr>
  </property>
</Properties>
</file>